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7561250" cx="10693400"/>
  <p:notesSz cx="709930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7F1C2E9-14DD-47D6-AA9D-1C71171D5A03}">
  <a:tblStyle styleId="{57F1C2E9-14DD-47D6-AA9D-1C71171D5A0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D45D326-73B4-4B4F-8FED-4117D67C08A6}"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F9FA"/>
          </a:solidFill>
        </a:fill>
      </a:tcStyle>
    </a:wholeTbl>
    <a:band1H>
      <a:tcTxStyle/>
      <a:tcStyle>
        <a:fill>
          <a:solidFill>
            <a:srgbClr val="E7F3F4"/>
          </a:solidFill>
        </a:fill>
      </a:tcStyle>
    </a:band1H>
    <a:band2H>
      <a:tcTxStyle/>
    </a:band2H>
    <a:band1V>
      <a:tcTxStyle/>
      <a:tcStyle>
        <a:fill>
          <a:solidFill>
            <a:srgbClr val="E7F3F4"/>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77137" cy="510667"/>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2pPr>
            <a:lvl3pPr lvl="2"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3pPr>
            <a:lvl4pPr lvl="3"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4pPr>
            <a:lvl5pPr lvl="4"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5pPr>
            <a:lvl6pPr lvl="5" marR="0" rtl="0" algn="l">
              <a:spcBef>
                <a:spcPts val="1600"/>
              </a:spcBef>
              <a:spcAft>
                <a:spcPts val="0"/>
              </a:spcAft>
              <a:buSzPts val="1400"/>
              <a:buNone/>
              <a:defRPr b="1" i="0" sz="28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2"/>
                </a:solidFill>
                <a:latin typeface="Arial"/>
                <a:ea typeface="Arial"/>
                <a:cs typeface="Arial"/>
                <a:sym typeface="Arial"/>
              </a:defRPr>
            </a:lvl9pPr>
          </a:lstStyle>
          <a:p/>
        </p:txBody>
      </p:sp>
      <p:sp>
        <p:nvSpPr>
          <p:cNvPr id="4" name="Shape 4"/>
          <p:cNvSpPr txBox="1"/>
          <p:nvPr>
            <p:ph idx="10" type="dt"/>
          </p:nvPr>
        </p:nvSpPr>
        <p:spPr>
          <a:xfrm>
            <a:off x="4020506" y="0"/>
            <a:ext cx="3077137" cy="510667"/>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2pPr>
            <a:lvl3pPr lvl="2"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3pPr>
            <a:lvl4pPr lvl="3"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4pPr>
            <a:lvl5pPr lvl="4"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5pPr>
            <a:lvl6pPr lvl="5" marR="0" rtl="0" algn="l">
              <a:spcBef>
                <a:spcPts val="1600"/>
              </a:spcBef>
              <a:spcAft>
                <a:spcPts val="0"/>
              </a:spcAft>
              <a:buSzPts val="1400"/>
              <a:buNone/>
              <a:defRPr b="1" i="0" sz="28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2"/>
                </a:solidFill>
                <a:latin typeface="Arial"/>
                <a:ea typeface="Arial"/>
                <a:cs typeface="Arial"/>
                <a:sym typeface="Arial"/>
              </a:defRPr>
            </a:lvl9pPr>
          </a:lstStyle>
          <a:p/>
        </p:txBody>
      </p:sp>
      <p:sp>
        <p:nvSpPr>
          <p:cNvPr id="5" name="Shape 5"/>
          <p:cNvSpPr/>
          <p:nvPr>
            <p:ph idx="3"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Shape 6"/>
          <p:cNvSpPr txBox="1"/>
          <p:nvPr>
            <p:ph idx="1" type="body"/>
          </p:nvPr>
        </p:nvSpPr>
        <p:spPr>
          <a:xfrm>
            <a:off x="709599" y="4862792"/>
            <a:ext cx="5680103" cy="4604184"/>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9722309"/>
            <a:ext cx="3077137" cy="510667"/>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2pPr>
            <a:lvl3pPr lvl="2"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3pPr>
            <a:lvl4pPr lvl="3"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4pPr>
            <a:lvl5pPr lvl="4"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5pPr>
            <a:lvl6pPr lvl="5" marR="0" rtl="0" algn="l">
              <a:spcBef>
                <a:spcPts val="1600"/>
              </a:spcBef>
              <a:spcAft>
                <a:spcPts val="0"/>
              </a:spcAft>
              <a:buSzPts val="1400"/>
              <a:buNone/>
              <a:defRPr b="1" i="0" sz="28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de-CH"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 name="Shape 30"/>
        <p:cNvGrpSpPr/>
        <p:nvPr/>
      </p:nvGrpSpPr>
      <p:grpSpPr>
        <a:xfrm>
          <a:off x="0" y="0"/>
          <a:ext cx="0" cy="0"/>
          <a:chOff x="0" y="0"/>
          <a:chExt cx="0" cy="0"/>
        </a:xfrm>
      </p:grpSpPr>
      <p:sp>
        <p:nvSpPr>
          <p:cNvPr id="31" name="Shape 31"/>
          <p:cNvSpPr/>
          <p:nvPr>
            <p:ph idx="2" type="sldImg"/>
          </p:nvPr>
        </p:nvSpPr>
        <p:spPr>
          <a:xfrm>
            <a:off x="752475" y="750888"/>
            <a:ext cx="5289550" cy="3741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 name="Shape 32"/>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95733" lvl="0" marL="171933" marR="0" rtl="0" algn="l">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33" name="Shape 33"/>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de-CH" sz="1300" u="none" cap="none" strike="noStrike">
                <a:solidFill>
                  <a:srgbClr val="1F497D"/>
                </a:solidFill>
                <a:latin typeface="Arial"/>
                <a:ea typeface="Arial"/>
                <a:cs typeface="Arial"/>
                <a:sym typeface="Arial"/>
              </a:rPr>
              <a:t>‹#›</a:t>
            </a:fld>
            <a:endParaRPr b="0" i="0" sz="1300" u="none" cap="none" strike="noStrike">
              <a:solidFill>
                <a:srgbClr val="1F497D"/>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6" name="Shape 166"/>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64919" lvl="0" marL="164919"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 transformation from text input to LCELLs happens in several steps</a:t>
            </a:r>
            <a:endParaRPr b="0" i="0" sz="1200" u="none" cap="none" strike="noStrike">
              <a:solidFill>
                <a:schemeClr val="dk1"/>
              </a:solidFill>
              <a:latin typeface="Arial"/>
              <a:ea typeface="Arial"/>
              <a:cs typeface="Arial"/>
              <a:sym typeface="Arial"/>
            </a:endParaRPr>
          </a:p>
          <a:p>
            <a:pPr indent="-164919" lvl="0" marL="164919"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First step: The synthesizer transforms the CASE statement in Multiplexers</a:t>
            </a:r>
            <a:endParaRPr b="0" i="0" sz="1200" u="none" cap="none" strike="noStrike">
              <a:solidFill>
                <a:schemeClr val="dk1"/>
              </a:solidFill>
              <a:latin typeface="Arial"/>
              <a:ea typeface="Arial"/>
              <a:cs typeface="Arial"/>
              <a:sym typeface="Arial"/>
            </a:endParaRPr>
          </a:p>
        </p:txBody>
      </p:sp>
      <p:sp>
        <p:nvSpPr>
          <p:cNvPr id="167" name="Shape 167"/>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175" name="Shape 175"/>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76" name="Shape 176"/>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182" name="Shape 182"/>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83" name="Shape 183"/>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226" name="Shape 226"/>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227" name="Shape 227"/>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349" name="Shape 349"/>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350" name="Shape 350"/>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492" name="Shape 492"/>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493" name="Shape 493"/>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632" name="Shape 632"/>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33" name="Shape 633"/>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711" name="Shape 711"/>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712" name="Shape 712"/>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Shape 717"/>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718" name="Shape 718"/>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Shape 754"/>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755" name="Shape 755"/>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 name="Shape 37"/>
        <p:cNvGrpSpPr/>
        <p:nvPr/>
      </p:nvGrpSpPr>
      <p:grpSpPr>
        <a:xfrm>
          <a:off x="0" y="0"/>
          <a:ext cx="0" cy="0"/>
          <a:chOff x="0" y="0"/>
          <a:chExt cx="0" cy="0"/>
        </a:xfrm>
      </p:grpSpPr>
      <p:sp>
        <p:nvSpPr>
          <p:cNvPr id="38" name="Shape 38"/>
          <p:cNvSpPr/>
          <p:nvPr>
            <p:ph idx="2" type="sldImg"/>
          </p:nvPr>
        </p:nvSpPr>
        <p:spPr>
          <a:xfrm>
            <a:off x="752475" y="750888"/>
            <a:ext cx="5289550" cy="3741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 name="Shape 39"/>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95733" lvl="0" marL="171933" marR="0" rtl="0" algn="l">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40" name="Shape 40"/>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de-CH" sz="1300" u="none" cap="none" strike="noStrike">
                <a:solidFill>
                  <a:srgbClr val="1F497D"/>
                </a:solidFill>
                <a:latin typeface="Arial"/>
                <a:ea typeface="Arial"/>
                <a:cs typeface="Arial"/>
                <a:sym typeface="Arial"/>
              </a:rPr>
              <a:t>‹#›</a:t>
            </a:fld>
            <a:endParaRPr b="0" i="0" sz="1300" u="none" cap="none" strike="noStrike">
              <a:solidFill>
                <a:srgbClr val="1F497D"/>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789" name="Shape 789"/>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Shape 826"/>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827" name="Shape 827"/>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Shape 832"/>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833" name="Shape 833"/>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834" name="Shape 834"/>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Shape 840"/>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841" name="Shape 841"/>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64918" lvl="0" marL="164918"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What happens with this circuit, when all FF are Q=0 after reset , signal In=1 an a rising edge is applied to CLK? Will all FF Q0 - Q3 switch at the same CLK edge to 1 or only Q0 = 1 and the reset stays 0. If the second case applies, why?</a:t>
            </a:r>
            <a:endParaRPr/>
          </a:p>
          <a:p>
            <a:pPr indent="-164918" lvl="0" marL="164918"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 second case applies, because there is a delay from CLK until Q changes. Q0 remains 0 for a while, during the rising edge of CLK is applies at the CLK input of FF2 and such FF2 stays low.</a:t>
            </a:r>
            <a:endParaRPr/>
          </a:p>
          <a:p>
            <a:pPr indent="-164918" lvl="0" marL="164918"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Only one CLK edge later, also Q1 becomes high. The same repeats for Q2 and Q3.</a:t>
            </a:r>
            <a:endParaRPr/>
          </a:p>
          <a:p>
            <a:pPr indent="-164918" lvl="0" marL="164918"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 one is «shifted» from FF to FF, that is why we call this a shift register</a:t>
            </a:r>
            <a:endParaRPr b="0" i="0" sz="1200" u="none" cap="none" strike="noStrike">
              <a:solidFill>
                <a:schemeClr val="dk1"/>
              </a:solidFill>
              <a:latin typeface="Arial"/>
              <a:ea typeface="Arial"/>
              <a:cs typeface="Arial"/>
              <a:sym typeface="Arial"/>
            </a:endParaRPr>
          </a:p>
          <a:p>
            <a:pPr indent="-164918" lvl="0" marL="164918"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It is importand to note that how the Shift register is shown here, the MSB is contrary to the usual drawings, on the right and LSB on the left. This is because the D input of FF are mostly on the left side of the FF and we read from left to right.</a:t>
            </a:r>
            <a:endParaRPr b="0" i="0" sz="1200" u="none" cap="none" strike="noStrike">
              <a:solidFill>
                <a:schemeClr val="dk1"/>
              </a:solidFill>
              <a:latin typeface="Arial"/>
              <a:ea typeface="Arial"/>
              <a:cs typeface="Arial"/>
              <a:sym typeface="Arial"/>
            </a:endParaRPr>
          </a:p>
        </p:txBody>
      </p:sp>
      <p:sp>
        <p:nvSpPr>
          <p:cNvPr id="842" name="Shape 842"/>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Shape 929"/>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930" name="Shape 930"/>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931" name="Shape 931"/>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Shape 1043"/>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1044" name="Shape 1044"/>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64918" lvl="0" marL="164918"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On a Parallel Data transfer, the Nibble or Byte that needs to be transferred consists of paralle birs eg. Q0-Q3</a:t>
            </a:r>
            <a:endParaRPr/>
          </a:p>
          <a:p>
            <a:pPr indent="-164918" lvl="0" marL="164918"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On a Serial Data transfer, the Data are transfered sequentially on after another, often accompanied by a clock</a:t>
            </a:r>
            <a:endParaRPr b="0" i="0" sz="1200" u="none" cap="none" strike="noStrike">
              <a:solidFill>
                <a:schemeClr val="dk1"/>
              </a:solidFill>
              <a:latin typeface="Arial"/>
              <a:ea typeface="Arial"/>
              <a:cs typeface="Arial"/>
              <a:sym typeface="Arial"/>
            </a:endParaRPr>
          </a:p>
        </p:txBody>
      </p:sp>
      <p:sp>
        <p:nvSpPr>
          <p:cNvPr id="1045" name="Shape 1045"/>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Shape 1097"/>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1098" name="Shape 1098"/>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64918" lvl="0" marL="164918"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 input of D-FF are connected to Multiplexers. With the Multiplexer one can choose whether the D Input of a FF is connected to the Q output of the previous FF or (shift Register Mode), or a direct paralle inpuz D0-D3</a:t>
            </a:r>
            <a:endParaRPr b="0" i="0" sz="1200" u="none" cap="none" strike="noStrike">
              <a:solidFill>
                <a:schemeClr val="dk1"/>
              </a:solidFill>
              <a:latin typeface="Arial"/>
              <a:ea typeface="Arial"/>
              <a:cs typeface="Arial"/>
              <a:sym typeface="Arial"/>
            </a:endParaRPr>
          </a:p>
        </p:txBody>
      </p:sp>
      <p:sp>
        <p:nvSpPr>
          <p:cNvPr id="1099" name="Shape 1099"/>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Shape 1242"/>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243" name="Shape 1243"/>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Shape 1438"/>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1439" name="Shape 1439"/>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64918" lvl="0" marL="164918"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 following example is a so called «linear shift register» built from a 4-bit shift register. In the 4-bit example, the last MSB of the shift register are xored and fed back to the shift register input.</a:t>
            </a:r>
            <a:endParaRPr/>
          </a:p>
          <a:p>
            <a:pPr indent="-164918" lvl="0" marL="164918"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Linear shift registers are possible with more than 4-bits, but the feed back logic is different.</a:t>
            </a:r>
            <a:endParaRPr b="0" i="0" sz="1200" u="none" cap="none" strike="noStrike">
              <a:solidFill>
                <a:schemeClr val="dk1"/>
              </a:solidFill>
              <a:latin typeface="Arial"/>
              <a:ea typeface="Arial"/>
              <a:cs typeface="Arial"/>
              <a:sym typeface="Arial"/>
            </a:endParaRPr>
          </a:p>
        </p:txBody>
      </p:sp>
      <p:sp>
        <p:nvSpPr>
          <p:cNvPr id="1440" name="Shape 1440"/>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Shape 1482"/>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1483" name="Shape 1483"/>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64918" lvl="0" marL="164918"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 sequenz of a linear shift register is random considerung the values the 4-bits represent</a:t>
            </a:r>
            <a:endParaRPr/>
          </a:p>
          <a:p>
            <a:pPr indent="-164918" lvl="0" marL="164918"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If the Q outputs of the linear shift register would be connected to a D/A convertre, the output would be white noise</a:t>
            </a:r>
            <a:endParaRPr/>
          </a:p>
          <a:p>
            <a:pPr indent="-164918" lvl="0" marL="164918"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Of course the randomnes repeats after 2n-1 states</a:t>
            </a:r>
            <a:endParaRPr b="0" i="0" sz="1200" u="none" cap="none" strike="noStrike">
              <a:solidFill>
                <a:schemeClr val="dk1"/>
              </a:solidFill>
              <a:latin typeface="Arial"/>
              <a:ea typeface="Arial"/>
              <a:cs typeface="Arial"/>
              <a:sym typeface="Arial"/>
            </a:endParaRPr>
          </a:p>
        </p:txBody>
      </p:sp>
      <p:sp>
        <p:nvSpPr>
          <p:cNvPr id="1484" name="Shape 1484"/>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752475" y="750888"/>
            <a:ext cx="5289550" cy="3741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 name="Shape 46"/>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95733" lvl="0" marL="171933" marR="0" rtl="0" algn="l">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47" name="Shape 47"/>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de-CH" sz="1300" u="none" cap="none" strike="noStrike">
                <a:solidFill>
                  <a:srgbClr val="1F497D"/>
                </a:solidFill>
                <a:latin typeface="Arial"/>
                <a:ea typeface="Arial"/>
                <a:cs typeface="Arial"/>
                <a:sym typeface="Arial"/>
              </a:rPr>
              <a:t>‹#›</a:t>
            </a:fld>
            <a:endParaRPr b="0" i="0" sz="1300" u="none" cap="none" strike="noStrike">
              <a:solidFill>
                <a:srgbClr val="1F497D"/>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Shape 1554"/>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1555" name="Shape 1555"/>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64918" lvl="0" marL="164918"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Is a table how linear Shift Registers can be built from 3 to 20 bits.</a:t>
            </a:r>
            <a:endParaRPr b="0" i="0" sz="1200" u="none" cap="none" strike="noStrike">
              <a:solidFill>
                <a:schemeClr val="dk1"/>
              </a:solidFill>
              <a:latin typeface="Arial"/>
              <a:ea typeface="Arial"/>
              <a:cs typeface="Arial"/>
              <a:sym typeface="Arial"/>
            </a:endParaRPr>
          </a:p>
        </p:txBody>
      </p:sp>
      <p:sp>
        <p:nvSpPr>
          <p:cNvPr id="1556" name="Shape 1556"/>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Shape 1562"/>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1563" name="Shape 1563"/>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64918" lvl="0" marL="164918"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 following example is a so called «linear shift register» built from a 4-bit shift register. In the 4-bit example, the last MSB of the shift register are xored and fed back to the shift register input.</a:t>
            </a:r>
            <a:endParaRPr/>
          </a:p>
          <a:p>
            <a:pPr indent="-164918" lvl="0" marL="164918"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Linear shift registers are possible with more than 4-bits, but the feed back logic is different.</a:t>
            </a:r>
            <a:endParaRPr b="0" i="0" sz="1200" u="none" cap="none" strike="noStrike">
              <a:solidFill>
                <a:schemeClr val="dk1"/>
              </a:solidFill>
              <a:latin typeface="Arial"/>
              <a:ea typeface="Arial"/>
              <a:cs typeface="Arial"/>
              <a:sym typeface="Arial"/>
            </a:endParaRPr>
          </a:p>
        </p:txBody>
      </p:sp>
      <p:sp>
        <p:nvSpPr>
          <p:cNvPr id="1564" name="Shape 1564"/>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Shape 1574"/>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575" name="Shape 1575"/>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Shape 1611"/>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612" name="Shape 1612"/>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7" name="Shape 1617"/>
        <p:cNvGrpSpPr/>
        <p:nvPr/>
      </p:nvGrpSpPr>
      <p:grpSpPr>
        <a:xfrm>
          <a:off x="0" y="0"/>
          <a:ext cx="0" cy="0"/>
          <a:chOff x="0" y="0"/>
          <a:chExt cx="0" cy="0"/>
        </a:xfrm>
      </p:grpSpPr>
      <p:sp>
        <p:nvSpPr>
          <p:cNvPr id="1618" name="Shape 1618"/>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1619" name="Shape 1619"/>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77691" lvl="0" marL="177691"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Finite state machines are «intelligent» controllers </a:t>
            </a:r>
            <a:endParaRPr/>
          </a:p>
          <a:p>
            <a:pPr indent="-177691" lvl="0" marL="177691"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They are very similar to counters. The simplest form is a counter which direction can be controlled by an external signal</a:t>
            </a:r>
            <a:endParaRPr/>
          </a:p>
          <a:p>
            <a:pPr indent="-177691" lvl="0" marL="177691"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FSMs are active Circuits and the engines which drive Bus Interfaces</a:t>
            </a:r>
            <a:endParaRPr/>
          </a:p>
          <a:p>
            <a:pPr indent="-177691" lvl="0" marL="177691"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A DMA is a circuit which actively reads data from one address range in a system and transfers it to another address range in the system, a FSM is the engine of a DMA</a:t>
            </a:r>
            <a:endParaRPr/>
          </a:p>
        </p:txBody>
      </p:sp>
      <p:sp>
        <p:nvSpPr>
          <p:cNvPr id="1620" name="Shape 1620"/>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6" name="Shape 1626"/>
        <p:cNvGrpSpPr/>
        <p:nvPr/>
      </p:nvGrpSpPr>
      <p:grpSpPr>
        <a:xfrm>
          <a:off x="0" y="0"/>
          <a:ext cx="0" cy="0"/>
          <a:chOff x="0" y="0"/>
          <a:chExt cx="0" cy="0"/>
        </a:xfrm>
      </p:grpSpPr>
      <p:sp>
        <p:nvSpPr>
          <p:cNvPr id="1627" name="Shape 1627"/>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a:noFill/>
          </a:ln>
        </p:spPr>
      </p:sp>
      <p:sp>
        <p:nvSpPr>
          <p:cNvPr id="1628" name="Shape 1628"/>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77691" lvl="0" marL="177691"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 logic in front of the memory is called «Ansteuerlogic» becuase it calculates the next state out of the current state</a:t>
            </a:r>
            <a:endParaRPr/>
          </a:p>
          <a:p>
            <a:pPr indent="-177691" lvl="0" marL="177691"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In moost cases there is not only one controll signal, but several, the control signals are called «Eingangsvector» E. Signal bundles are often called Vectors</a:t>
            </a:r>
            <a:endParaRPr/>
          </a:p>
          <a:p>
            <a:pPr indent="-177691" lvl="0" marL="177691"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Z is the actual state or «Zustandsvector» at actual Time</a:t>
            </a:r>
            <a:endParaRPr/>
          </a:p>
          <a:p>
            <a:pPr indent="-101490" lvl="0" marL="177691" marR="0" rtl="0" algn="l">
              <a:spcBef>
                <a:spcPts val="36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629" name="Shape 1629"/>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Shape 1677"/>
          <p:cNvSpPr/>
          <p:nvPr>
            <p:ph idx="2" type="sldImg"/>
          </p:nvPr>
        </p:nvSpPr>
        <p:spPr>
          <a:xfrm>
            <a:off x="836613" y="768350"/>
            <a:ext cx="5426075" cy="3836988"/>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78" name="Shape 1678"/>
          <p:cNvSpPr txBox="1"/>
          <p:nvPr>
            <p:ph idx="1" type="body"/>
          </p:nvPr>
        </p:nvSpPr>
        <p:spPr>
          <a:xfrm>
            <a:off x="946060" y="4861442"/>
            <a:ext cx="5207182" cy="460557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8250" lIns="96500" spcFirstLastPara="1" rIns="96500" wrap="square" tIns="4825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Shape 1690"/>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691" name="Shape 1691"/>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1" name="Shape 1761"/>
        <p:cNvGrpSpPr/>
        <p:nvPr/>
      </p:nvGrpSpPr>
      <p:grpSpPr>
        <a:xfrm>
          <a:off x="0" y="0"/>
          <a:ext cx="0" cy="0"/>
          <a:chOff x="0" y="0"/>
          <a:chExt cx="0" cy="0"/>
        </a:xfrm>
      </p:grpSpPr>
      <p:sp>
        <p:nvSpPr>
          <p:cNvPr id="1762" name="Shape 1762"/>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763" name="Shape 1763"/>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0" name="Shape 1810"/>
        <p:cNvGrpSpPr/>
        <p:nvPr/>
      </p:nvGrpSpPr>
      <p:grpSpPr>
        <a:xfrm>
          <a:off x="0" y="0"/>
          <a:ext cx="0" cy="0"/>
          <a:chOff x="0" y="0"/>
          <a:chExt cx="0" cy="0"/>
        </a:xfrm>
      </p:grpSpPr>
      <p:sp>
        <p:nvSpPr>
          <p:cNvPr id="1811" name="Shape 1811"/>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812" name="Shape 1812"/>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 name="Shape 53"/>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64919" lvl="0" marL="164919"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In a system are several sources for an alarm. </a:t>
            </a:r>
            <a:endParaRPr/>
          </a:p>
          <a:p>
            <a:pPr indent="-164919" lvl="0" marL="164919"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Some alarms are more sever then others and get Priority 1</a:t>
            </a:r>
            <a:endParaRPr/>
          </a:p>
          <a:p>
            <a:pPr indent="-164919" lvl="0" marL="164919"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 indicator is supposed to ease th recognition of the situation several alarms come at the same time</a:t>
            </a:r>
            <a:endParaRPr/>
          </a:p>
          <a:p>
            <a:pPr indent="-164919" lvl="0" marL="164919"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E.g. if alarm prio 1 is active, the yellow lamp reports a minor problem, but if in additional an alram of priorit 1 is activated, the red lamp indicates a major problem</a:t>
            </a:r>
            <a:endParaRPr b="0" i="0" sz="1200" u="none" cap="none" strike="noStrike">
              <a:solidFill>
                <a:schemeClr val="dk1"/>
              </a:solidFill>
              <a:latin typeface="Arial"/>
              <a:ea typeface="Arial"/>
              <a:cs typeface="Arial"/>
              <a:sym typeface="Arial"/>
            </a:endParaRPr>
          </a:p>
        </p:txBody>
      </p:sp>
      <p:sp>
        <p:nvSpPr>
          <p:cNvPr id="54" name="Shape 54"/>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8" name="Shape 1858"/>
        <p:cNvGrpSpPr/>
        <p:nvPr/>
      </p:nvGrpSpPr>
      <p:grpSpPr>
        <a:xfrm>
          <a:off x="0" y="0"/>
          <a:ext cx="0" cy="0"/>
          <a:chOff x="0" y="0"/>
          <a:chExt cx="0" cy="0"/>
        </a:xfrm>
      </p:grpSpPr>
      <p:sp>
        <p:nvSpPr>
          <p:cNvPr id="1859" name="Shape 1859"/>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860" name="Shape 1860"/>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Shape 1868"/>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869" name="Shape 1869"/>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5" name="Shape 1875"/>
        <p:cNvGrpSpPr/>
        <p:nvPr/>
      </p:nvGrpSpPr>
      <p:grpSpPr>
        <a:xfrm>
          <a:off x="0" y="0"/>
          <a:ext cx="0" cy="0"/>
          <a:chOff x="0" y="0"/>
          <a:chExt cx="0" cy="0"/>
        </a:xfrm>
      </p:grpSpPr>
      <p:sp>
        <p:nvSpPr>
          <p:cNvPr id="1876" name="Shape 1876"/>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877" name="Shape 1877"/>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3" name="Shape 1883"/>
        <p:cNvGrpSpPr/>
        <p:nvPr/>
      </p:nvGrpSpPr>
      <p:grpSpPr>
        <a:xfrm>
          <a:off x="0" y="0"/>
          <a:ext cx="0" cy="0"/>
          <a:chOff x="0" y="0"/>
          <a:chExt cx="0" cy="0"/>
        </a:xfrm>
      </p:grpSpPr>
      <p:sp>
        <p:nvSpPr>
          <p:cNvPr id="1884" name="Shape 1884"/>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885" name="Shape 1885"/>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0" name="Shape 1900"/>
        <p:cNvGrpSpPr/>
        <p:nvPr/>
      </p:nvGrpSpPr>
      <p:grpSpPr>
        <a:xfrm>
          <a:off x="0" y="0"/>
          <a:ext cx="0" cy="0"/>
          <a:chOff x="0" y="0"/>
          <a:chExt cx="0" cy="0"/>
        </a:xfrm>
      </p:grpSpPr>
      <p:sp>
        <p:nvSpPr>
          <p:cNvPr id="1901" name="Shape 1901"/>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902" name="Shape 1902"/>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2" name="Shape 1952"/>
        <p:cNvGrpSpPr/>
        <p:nvPr/>
      </p:nvGrpSpPr>
      <p:grpSpPr>
        <a:xfrm>
          <a:off x="0" y="0"/>
          <a:ext cx="0" cy="0"/>
          <a:chOff x="0" y="0"/>
          <a:chExt cx="0" cy="0"/>
        </a:xfrm>
      </p:grpSpPr>
      <p:sp>
        <p:nvSpPr>
          <p:cNvPr id="1953" name="Shape 1953"/>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954" name="Shape 1954"/>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Shape 1967"/>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968" name="Shape 1968"/>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2" name="Shape 2022"/>
        <p:cNvGrpSpPr/>
        <p:nvPr/>
      </p:nvGrpSpPr>
      <p:grpSpPr>
        <a:xfrm>
          <a:off x="0" y="0"/>
          <a:ext cx="0" cy="0"/>
          <a:chOff x="0" y="0"/>
          <a:chExt cx="0" cy="0"/>
        </a:xfrm>
      </p:grpSpPr>
      <p:sp>
        <p:nvSpPr>
          <p:cNvPr id="2023" name="Shape 2023"/>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2024" name="Shape 2024"/>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Shape 2039"/>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2040" name="Shape 2040"/>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3" name="Shape 2043"/>
        <p:cNvGrpSpPr/>
        <p:nvPr/>
      </p:nvGrpSpPr>
      <p:grpSpPr>
        <a:xfrm>
          <a:off x="0" y="0"/>
          <a:ext cx="0" cy="0"/>
          <a:chOff x="0" y="0"/>
          <a:chExt cx="0" cy="0"/>
        </a:xfrm>
      </p:grpSpPr>
      <p:sp>
        <p:nvSpPr>
          <p:cNvPr id="2044" name="Shape 2044"/>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2045" name="Shape 2045"/>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 name="Shape 92"/>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64919" lvl="0" marL="164919"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 priority example represents an incomplete truth table</a:t>
            </a:r>
            <a:endParaRPr b="0" i="0" sz="1200" u="none" cap="none" strike="noStrike">
              <a:solidFill>
                <a:schemeClr val="dk1"/>
              </a:solidFill>
              <a:latin typeface="Arial"/>
              <a:ea typeface="Arial"/>
              <a:cs typeface="Arial"/>
              <a:sym typeface="Arial"/>
            </a:endParaRPr>
          </a:p>
        </p:txBody>
      </p:sp>
      <p:sp>
        <p:nvSpPr>
          <p:cNvPr id="93" name="Shape 93"/>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3" name="Shape 2053"/>
        <p:cNvGrpSpPr/>
        <p:nvPr/>
      </p:nvGrpSpPr>
      <p:grpSpPr>
        <a:xfrm>
          <a:off x="0" y="0"/>
          <a:ext cx="0" cy="0"/>
          <a:chOff x="0" y="0"/>
          <a:chExt cx="0" cy="0"/>
        </a:xfrm>
      </p:grpSpPr>
      <p:sp>
        <p:nvSpPr>
          <p:cNvPr id="2054" name="Shape 2054"/>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55" name="Shape 2055"/>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2056" name="Shape 2056"/>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0" name="Shape 2070"/>
        <p:cNvGrpSpPr/>
        <p:nvPr/>
      </p:nvGrpSpPr>
      <p:grpSpPr>
        <a:xfrm>
          <a:off x="0" y="0"/>
          <a:ext cx="0" cy="0"/>
          <a:chOff x="0" y="0"/>
          <a:chExt cx="0" cy="0"/>
        </a:xfrm>
      </p:grpSpPr>
      <p:sp>
        <p:nvSpPr>
          <p:cNvPr id="2071" name="Shape 2071"/>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2072" name="Shape 2072"/>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0" name="Shape 2080"/>
        <p:cNvGrpSpPr/>
        <p:nvPr/>
      </p:nvGrpSpPr>
      <p:grpSpPr>
        <a:xfrm>
          <a:off x="0" y="0"/>
          <a:ext cx="0" cy="0"/>
          <a:chOff x="0" y="0"/>
          <a:chExt cx="0" cy="0"/>
        </a:xfrm>
      </p:grpSpPr>
      <p:sp>
        <p:nvSpPr>
          <p:cNvPr id="2081" name="Shape 2081"/>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2082" name="Shape 2082"/>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Shape 2089"/>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2090" name="Shape 2090"/>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9" name="Shape 2099"/>
        <p:cNvGrpSpPr/>
        <p:nvPr/>
      </p:nvGrpSpPr>
      <p:grpSpPr>
        <a:xfrm>
          <a:off x="0" y="0"/>
          <a:ext cx="0" cy="0"/>
          <a:chOff x="0" y="0"/>
          <a:chExt cx="0" cy="0"/>
        </a:xfrm>
      </p:grpSpPr>
      <p:sp>
        <p:nvSpPr>
          <p:cNvPr id="2100" name="Shape 2100"/>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2101" name="Shape 2101"/>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Shape 2109"/>
          <p:cNvSpPr/>
          <p:nvPr>
            <p:ph idx="2" type="sldImg"/>
          </p:nvPr>
        </p:nvSpPr>
        <p:spPr>
          <a:xfrm>
            <a:off x="752475" y="750888"/>
            <a:ext cx="5289550" cy="3741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10" name="Shape 2110"/>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95733" lvl="0" marL="171933" marR="0" rtl="0" algn="l">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111" name="Shape 2111"/>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rgbClr val="1F497D"/>
                </a:solidFill>
                <a:latin typeface="Arial"/>
                <a:ea typeface="Arial"/>
                <a:cs typeface="Arial"/>
                <a:sym typeface="Arial"/>
              </a:rPr>
              <a:t>‹#›</a:t>
            </a:fld>
            <a:endParaRPr b="0" sz="1300">
              <a:solidFill>
                <a:srgbClr val="1F497D"/>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5" name="Shape 2115"/>
        <p:cNvGrpSpPr/>
        <p:nvPr/>
      </p:nvGrpSpPr>
      <p:grpSpPr>
        <a:xfrm>
          <a:off x="0" y="0"/>
          <a:ext cx="0" cy="0"/>
          <a:chOff x="0" y="0"/>
          <a:chExt cx="0" cy="0"/>
        </a:xfrm>
      </p:grpSpPr>
      <p:sp>
        <p:nvSpPr>
          <p:cNvPr id="2116" name="Shape 2116"/>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2117" name="Shape 2117"/>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0" name="Shape 2200"/>
        <p:cNvGrpSpPr/>
        <p:nvPr/>
      </p:nvGrpSpPr>
      <p:grpSpPr>
        <a:xfrm>
          <a:off x="0" y="0"/>
          <a:ext cx="0" cy="0"/>
          <a:chOff x="0" y="0"/>
          <a:chExt cx="0" cy="0"/>
        </a:xfrm>
      </p:grpSpPr>
      <p:sp>
        <p:nvSpPr>
          <p:cNvPr id="2201" name="Shape 2201"/>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02" name="Shape 2202"/>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2203" name="Shape 2203"/>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txBox="1"/>
          <p:nvPr>
            <p:ph idx="1" type="body"/>
          </p:nvPr>
        </p:nvSpPr>
        <p:spPr>
          <a:xfrm>
            <a:off x="709599" y="4862792"/>
            <a:ext cx="5680103" cy="4604184"/>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00" name="Shape 100"/>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 name="Shape 109"/>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64919" lvl="0" marL="164919"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When synthesized, the IF-THEN-ELSE again is in the first synthesis step transformed to multiplexers.</a:t>
            </a:r>
            <a:endParaRPr/>
          </a:p>
          <a:p>
            <a:pPr indent="-164919" lvl="0" marL="164919"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The lines with higher priority appear closest to the output</a:t>
            </a:r>
            <a:endParaRPr b="0" i="0" sz="1200" u="none" cap="none" strike="noStrike">
              <a:solidFill>
                <a:schemeClr val="dk1"/>
              </a:solidFill>
              <a:latin typeface="Arial"/>
              <a:ea typeface="Arial"/>
              <a:cs typeface="Arial"/>
              <a:sym typeface="Arial"/>
            </a:endParaRPr>
          </a:p>
          <a:p>
            <a:pPr indent="-164919" lvl="0" marL="164919"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As further down in the IF-THN-ELSE lines we go the inputs move away from the outputs. The prio3 signal has to pass through 2 levels ov multiplexers</a:t>
            </a:r>
            <a:endParaRPr b="0" i="0" sz="1200" u="none" cap="none" strike="noStrike">
              <a:solidFill>
                <a:schemeClr val="dk1"/>
              </a:solidFill>
              <a:latin typeface="Arial"/>
              <a:ea typeface="Arial"/>
              <a:cs typeface="Arial"/>
              <a:sym typeface="Arial"/>
            </a:endParaRPr>
          </a:p>
        </p:txBody>
      </p:sp>
      <p:sp>
        <p:nvSpPr>
          <p:cNvPr id="110" name="Shape 110"/>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4" name="Shape 124"/>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25" name="Shape 125"/>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836613" y="768350"/>
            <a:ext cx="5429250" cy="383857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1" name="Shape 131"/>
          <p:cNvSpPr txBox="1"/>
          <p:nvPr>
            <p:ph idx="1" type="body"/>
          </p:nvPr>
        </p:nvSpPr>
        <p:spPr>
          <a:xfrm>
            <a:off x="709599" y="4862792"/>
            <a:ext cx="5680103" cy="4604184"/>
          </a:xfrm>
          <a:prstGeom prst="rect">
            <a:avLst/>
          </a:prstGeom>
          <a:noFill/>
          <a:ln>
            <a:noFill/>
          </a:ln>
        </p:spPr>
        <p:txBody>
          <a:bodyPr anchorCtr="0" anchor="t" bIns="48325" lIns="96650" spcFirstLastPara="1" rIns="96650" wrap="square" tIns="48325">
            <a:noAutofit/>
          </a:bodyPr>
          <a:lstStyle/>
          <a:p>
            <a:pPr indent="-170922" lvl="0" marL="170922" marR="0" rtl="0" algn="l">
              <a:spcBef>
                <a:spcPts val="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A CASE is one method in VHDL to describe combinatorial logic</a:t>
            </a:r>
            <a:endParaRPr b="0" i="0" sz="1200" u="none" cap="none" strike="noStrike">
              <a:solidFill>
                <a:schemeClr val="dk1"/>
              </a:solidFill>
              <a:latin typeface="Arial"/>
              <a:ea typeface="Arial"/>
              <a:cs typeface="Arial"/>
              <a:sym typeface="Arial"/>
            </a:endParaRPr>
          </a:p>
          <a:p>
            <a:pPr indent="-170922" lvl="0" marL="170922"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Case is very similar to a truth table sel is the vector description of the Input of the truth table</a:t>
            </a:r>
            <a:endParaRPr b="0" i="0" sz="1200" u="none" cap="none" strike="noStrike">
              <a:solidFill>
                <a:schemeClr val="dk1"/>
              </a:solidFill>
              <a:latin typeface="Arial"/>
              <a:ea typeface="Arial"/>
              <a:cs typeface="Arial"/>
              <a:sym typeface="Arial"/>
            </a:endParaRPr>
          </a:p>
          <a:p>
            <a:pPr indent="-170922" lvl="0" marL="170922"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Each entry of a line that begins with «WHEN» describes the output behavoiour of that trutj table</a:t>
            </a:r>
            <a:endParaRPr b="0" i="0" sz="1200" u="none" cap="none" strike="noStrike">
              <a:solidFill>
                <a:schemeClr val="dk1"/>
              </a:solidFill>
              <a:latin typeface="Arial"/>
              <a:ea typeface="Arial"/>
              <a:cs typeface="Arial"/>
              <a:sym typeface="Arial"/>
            </a:endParaRPr>
          </a:p>
          <a:p>
            <a:pPr indent="-170922" lvl="0" marL="170922" marR="0" rtl="0" algn="l">
              <a:spcBef>
                <a:spcPts val="360"/>
              </a:spcBef>
              <a:spcAft>
                <a:spcPts val="0"/>
              </a:spcAft>
              <a:buClr>
                <a:schemeClr val="dk1"/>
              </a:buClr>
              <a:buSzPts val="1200"/>
              <a:buFont typeface="Arial"/>
              <a:buChar char="•"/>
            </a:pPr>
            <a:r>
              <a:rPr b="0" i="0" lang="de-CH" sz="1200" u="none" cap="none" strike="noStrike">
                <a:solidFill>
                  <a:schemeClr val="dk1"/>
                </a:solidFill>
                <a:latin typeface="Arial"/>
                <a:ea typeface="Arial"/>
                <a:cs typeface="Arial"/>
                <a:sym typeface="Arial"/>
              </a:rPr>
              <a:t>If a truth table can not be listed complete  (in most cases it is impossible, since a signal is not just 1 or 0 but als o Z, x …)</a:t>
            </a:r>
            <a:br>
              <a:rPr b="0" i="0" lang="de-CH" sz="1200" u="none" cap="none" strike="noStrike">
                <a:solidFill>
                  <a:schemeClr val="dk1"/>
                </a:solidFill>
                <a:latin typeface="Arial"/>
                <a:ea typeface="Arial"/>
                <a:cs typeface="Arial"/>
                <a:sym typeface="Arial"/>
              </a:rPr>
            </a:br>
            <a:r>
              <a:rPr b="0" i="0" lang="de-CH" sz="1200" u="none" cap="none" strike="noStrike">
                <a:solidFill>
                  <a:schemeClr val="dk1"/>
                </a:solidFill>
                <a:latin typeface="Arial"/>
                <a:ea typeface="Arial"/>
                <a:cs typeface="Arial"/>
                <a:sym typeface="Arial"/>
              </a:rPr>
              <a:t>WHEN OTHERS covers all thos unlisted combinations. The compiler checks if all combinations are listed</a:t>
            </a:r>
            <a:endParaRPr b="0" i="0" sz="1200" u="none" cap="none" strike="noStrike">
              <a:solidFill>
                <a:schemeClr val="dk1"/>
              </a:solidFill>
              <a:latin typeface="Arial"/>
              <a:ea typeface="Arial"/>
              <a:cs typeface="Arial"/>
              <a:sym typeface="Arial"/>
            </a:endParaRPr>
          </a:p>
        </p:txBody>
      </p:sp>
      <p:sp>
        <p:nvSpPr>
          <p:cNvPr id="132" name="Shape 132"/>
          <p:cNvSpPr txBox="1"/>
          <p:nvPr>
            <p:ph idx="12" type="sldNum"/>
          </p:nvPr>
        </p:nvSpPr>
        <p:spPr>
          <a:xfrm>
            <a:off x="4020506" y="9722309"/>
            <a:ext cx="3077137" cy="510667"/>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lang="de-CH"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und Inhalt" type="obj">
  <p:cSld name="OBJECT">
    <p:spTree>
      <p:nvGrpSpPr>
        <p:cNvPr id="15" name="Shape 15"/>
        <p:cNvGrpSpPr/>
        <p:nvPr/>
      </p:nvGrpSpPr>
      <p:grpSpPr>
        <a:xfrm>
          <a:off x="0" y="0"/>
          <a:ext cx="0" cy="0"/>
          <a:chOff x="0" y="0"/>
          <a:chExt cx="0" cy="0"/>
        </a:xfrm>
      </p:grpSpPr>
      <p:sp>
        <p:nvSpPr>
          <p:cNvPr id="16" name="Shape 16"/>
          <p:cNvSpPr txBox="1"/>
          <p:nvPr>
            <p:ph type="title"/>
          </p:nvPr>
        </p:nvSpPr>
        <p:spPr>
          <a:xfrm>
            <a:off x="515407" y="628650"/>
            <a:ext cx="7558087" cy="709613"/>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1pPr>
            <a:lvl2pPr lvl="1"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2pPr>
            <a:lvl3pPr lvl="2"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3pPr>
            <a:lvl4pPr lvl="3"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4pPr>
            <a:lvl5pPr lvl="4"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5pPr>
            <a:lvl6pPr lvl="5"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6pPr>
            <a:lvl7pPr lvl="6"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7pPr>
            <a:lvl8pPr lvl="7"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8pPr>
            <a:lvl9pPr lvl="8"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9pPr>
          </a:lstStyle>
          <a:p/>
        </p:txBody>
      </p:sp>
      <p:sp>
        <p:nvSpPr>
          <p:cNvPr id="17" name="Shape 17"/>
          <p:cNvSpPr txBox="1"/>
          <p:nvPr>
            <p:ph idx="1" type="body"/>
          </p:nvPr>
        </p:nvSpPr>
        <p:spPr>
          <a:xfrm>
            <a:off x="515406" y="1798638"/>
            <a:ext cx="9644045" cy="467836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1" i="0" sz="2400" u="none" cap="none" strike="noStrike">
                <a:solidFill>
                  <a:schemeClr val="dk1"/>
                </a:solidFill>
                <a:latin typeface="Courier New"/>
                <a:ea typeface="Courier New"/>
                <a:cs typeface="Courier New"/>
                <a:sym typeface="Courier New"/>
              </a:defRPr>
            </a:lvl3pPr>
            <a:lvl4pPr indent="-381000" lvl="3" marL="18288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18" name="Shape 18"/>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r Titel" type="titleOnly">
  <p:cSld name="TITLE_ONLY">
    <p:spTree>
      <p:nvGrpSpPr>
        <p:cNvPr id="19" name="Shape 19"/>
        <p:cNvGrpSpPr/>
        <p:nvPr/>
      </p:nvGrpSpPr>
      <p:grpSpPr>
        <a:xfrm>
          <a:off x="0" y="0"/>
          <a:ext cx="0" cy="0"/>
          <a:chOff x="0" y="0"/>
          <a:chExt cx="0" cy="0"/>
        </a:xfrm>
      </p:grpSpPr>
      <p:sp>
        <p:nvSpPr>
          <p:cNvPr id="20" name="Shape 20"/>
          <p:cNvSpPr txBox="1"/>
          <p:nvPr>
            <p:ph type="title"/>
          </p:nvPr>
        </p:nvSpPr>
        <p:spPr>
          <a:xfrm>
            <a:off x="515407" y="628650"/>
            <a:ext cx="7558087" cy="709613"/>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1pPr>
            <a:lvl2pPr lvl="1"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2pPr>
            <a:lvl3pPr lvl="2"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3pPr>
            <a:lvl4pPr lvl="3"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4pPr>
            <a:lvl5pPr lvl="4"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5pPr>
            <a:lvl6pPr lvl="5"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6pPr>
            <a:lvl7pPr lvl="6"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7pPr>
            <a:lvl8pPr lvl="7"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8pPr>
            <a:lvl9pPr lvl="8"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9pPr>
          </a:lstStyle>
          <a:p/>
        </p:txBody>
      </p:sp>
      <p:sp>
        <p:nvSpPr>
          <p:cNvPr id="21" name="Shape 21"/>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er" type="blank">
  <p:cSld name="BLANK">
    <p:spTree>
      <p:nvGrpSpPr>
        <p:cNvPr id="22" name="Shape 22"/>
        <p:cNvGrpSpPr/>
        <p:nvPr/>
      </p:nvGrpSpPr>
      <p:grpSpPr>
        <a:xfrm>
          <a:off x="0" y="0"/>
          <a:ext cx="0" cy="0"/>
          <a:chOff x="0" y="0"/>
          <a:chExt cx="0" cy="0"/>
        </a:xfrm>
      </p:grpSpPr>
      <p:sp>
        <p:nvSpPr>
          <p:cNvPr id="23" name="Shape 23"/>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sz="900">
                <a:solidFill>
                  <a:schemeClr val="dk1"/>
                </a:solidFill>
                <a:latin typeface="Arial"/>
                <a:ea typeface="Arial"/>
                <a:cs typeface="Arial"/>
                <a:sym typeface="Arial"/>
              </a:defRPr>
            </a:lvl1pPr>
            <a:lvl2pPr indent="0" lvl="1" marL="0" marR="0" rtl="0" algn="r">
              <a:lnSpc>
                <a:spcPct val="100000"/>
              </a:lnSpc>
              <a:spcBef>
                <a:spcPts val="0"/>
              </a:spcBef>
              <a:spcAft>
                <a:spcPts val="0"/>
              </a:spcAft>
              <a:buNone/>
              <a:defRPr b="0" sz="900">
                <a:solidFill>
                  <a:schemeClr val="dk1"/>
                </a:solidFill>
                <a:latin typeface="Arial"/>
                <a:ea typeface="Arial"/>
                <a:cs typeface="Arial"/>
                <a:sym typeface="Arial"/>
              </a:defRPr>
            </a:lvl2pPr>
            <a:lvl3pPr indent="0" lvl="2" marL="0" marR="0" rtl="0" algn="r">
              <a:lnSpc>
                <a:spcPct val="100000"/>
              </a:lnSpc>
              <a:spcBef>
                <a:spcPts val="0"/>
              </a:spcBef>
              <a:spcAft>
                <a:spcPts val="0"/>
              </a:spcAft>
              <a:buNone/>
              <a:defRPr b="0" sz="900">
                <a:solidFill>
                  <a:schemeClr val="dk1"/>
                </a:solidFill>
                <a:latin typeface="Arial"/>
                <a:ea typeface="Arial"/>
                <a:cs typeface="Arial"/>
                <a:sym typeface="Arial"/>
              </a:defRPr>
            </a:lvl3pPr>
            <a:lvl4pPr indent="0" lvl="3" marL="0" marR="0" rtl="0" algn="r">
              <a:lnSpc>
                <a:spcPct val="100000"/>
              </a:lnSpc>
              <a:spcBef>
                <a:spcPts val="0"/>
              </a:spcBef>
              <a:spcAft>
                <a:spcPts val="0"/>
              </a:spcAft>
              <a:buNone/>
              <a:defRPr b="0" sz="900">
                <a:solidFill>
                  <a:schemeClr val="dk1"/>
                </a:solidFill>
                <a:latin typeface="Arial"/>
                <a:ea typeface="Arial"/>
                <a:cs typeface="Arial"/>
                <a:sym typeface="Arial"/>
              </a:defRPr>
            </a:lvl4pPr>
            <a:lvl5pPr indent="0" lvl="4" marL="0" marR="0" rtl="0" algn="r">
              <a:lnSpc>
                <a:spcPct val="100000"/>
              </a:lnSpc>
              <a:spcBef>
                <a:spcPts val="0"/>
              </a:spcBef>
              <a:spcAft>
                <a:spcPts val="0"/>
              </a:spcAft>
              <a:buNone/>
              <a:defRPr b="0" sz="900">
                <a:solidFill>
                  <a:schemeClr val="dk1"/>
                </a:solidFill>
                <a:latin typeface="Arial"/>
                <a:ea typeface="Arial"/>
                <a:cs typeface="Arial"/>
                <a:sym typeface="Arial"/>
              </a:defRPr>
            </a:lvl5pPr>
            <a:lvl6pPr indent="0" lvl="5" marL="0" marR="0" rtl="0" algn="r">
              <a:lnSpc>
                <a:spcPct val="100000"/>
              </a:lnSpc>
              <a:spcBef>
                <a:spcPts val="0"/>
              </a:spcBef>
              <a:spcAft>
                <a:spcPts val="0"/>
              </a:spcAft>
              <a:buNone/>
              <a:defRPr b="0" sz="900">
                <a:solidFill>
                  <a:schemeClr val="dk1"/>
                </a:solidFill>
                <a:latin typeface="Arial"/>
                <a:ea typeface="Arial"/>
                <a:cs typeface="Arial"/>
                <a:sym typeface="Arial"/>
              </a:defRPr>
            </a:lvl6pPr>
            <a:lvl7pPr indent="0" lvl="6" marL="0" marR="0" rtl="0" algn="r">
              <a:lnSpc>
                <a:spcPct val="100000"/>
              </a:lnSpc>
              <a:spcBef>
                <a:spcPts val="0"/>
              </a:spcBef>
              <a:spcAft>
                <a:spcPts val="0"/>
              </a:spcAft>
              <a:buNone/>
              <a:defRPr b="0" sz="900">
                <a:solidFill>
                  <a:schemeClr val="dk1"/>
                </a:solidFill>
                <a:latin typeface="Arial"/>
                <a:ea typeface="Arial"/>
                <a:cs typeface="Arial"/>
                <a:sym typeface="Arial"/>
              </a:defRPr>
            </a:lvl7pPr>
            <a:lvl8pPr indent="0" lvl="7" marL="0" marR="0" rtl="0" algn="r">
              <a:lnSpc>
                <a:spcPct val="100000"/>
              </a:lnSpc>
              <a:spcBef>
                <a:spcPts val="0"/>
              </a:spcBef>
              <a:spcAft>
                <a:spcPts val="0"/>
              </a:spcAft>
              <a:buNone/>
              <a:defRPr b="0" sz="900">
                <a:solidFill>
                  <a:schemeClr val="dk1"/>
                </a:solidFill>
                <a:latin typeface="Arial"/>
                <a:ea typeface="Arial"/>
                <a:cs typeface="Arial"/>
                <a:sym typeface="Arial"/>
              </a:defRPr>
            </a:lvl8pPr>
            <a:lvl9pPr indent="0" lvl="8" marL="0" marR="0" rtl="0" algn="r">
              <a:lnSpc>
                <a:spcPct val="100000"/>
              </a:lnSpc>
              <a:spcBef>
                <a:spcPts val="0"/>
              </a:spcBef>
              <a:spcAft>
                <a:spcPts val="0"/>
              </a:spcAft>
              <a:buNone/>
              <a:defRPr b="0" sz="90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folie" type="title">
  <p:cSld name="TITLE">
    <p:spTree>
      <p:nvGrpSpPr>
        <p:cNvPr id="24" name="Shape 24"/>
        <p:cNvGrpSpPr/>
        <p:nvPr/>
      </p:nvGrpSpPr>
      <p:grpSpPr>
        <a:xfrm>
          <a:off x="0" y="0"/>
          <a:ext cx="0" cy="0"/>
          <a:chOff x="0" y="0"/>
          <a:chExt cx="0" cy="0"/>
        </a:xfrm>
      </p:grpSpPr>
      <p:sp>
        <p:nvSpPr>
          <p:cNvPr id="25" name="Shape 25"/>
          <p:cNvSpPr txBox="1"/>
          <p:nvPr>
            <p:ph type="ctrTitle"/>
          </p:nvPr>
        </p:nvSpPr>
        <p:spPr>
          <a:xfrm>
            <a:off x="802005" y="2348893"/>
            <a:ext cx="9089390" cy="1620771"/>
          </a:xfrm>
          <a:prstGeom prst="rect">
            <a:avLst/>
          </a:prstGeom>
          <a:noFill/>
          <a:ln>
            <a:noFill/>
          </a:ln>
        </p:spPr>
        <p:txBody>
          <a:bodyPr anchorCtr="0" anchor="t" bIns="91425" lIns="91425" spcFirstLastPara="1" rIns="91425" wrap="square" tIns="91425"/>
          <a:lstStyle>
            <a:lvl1pPr lvl="0" marR="0" rtl="0" algn="l">
              <a:lnSpc>
                <a:spcPct val="72562"/>
              </a:lnSpc>
              <a:spcBef>
                <a:spcPts val="0"/>
              </a:spcBef>
              <a:spcAft>
                <a:spcPts val="0"/>
              </a:spcAft>
              <a:buSzPts val="1400"/>
              <a:buNone/>
              <a:defRPr b="1" i="0" sz="4410" u="none" cap="none" strike="noStrike">
                <a:solidFill>
                  <a:srgbClr val="0064A6"/>
                </a:solidFill>
                <a:latin typeface="Arial"/>
                <a:ea typeface="Arial"/>
                <a:cs typeface="Arial"/>
                <a:sym typeface="Arial"/>
              </a:defRPr>
            </a:lvl1pPr>
            <a:lvl2pPr lvl="1"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2pPr>
            <a:lvl3pPr lvl="2"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3pPr>
            <a:lvl4pPr lvl="3"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4pPr>
            <a:lvl5pPr lvl="4"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5pPr>
            <a:lvl6pPr lvl="5"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6pPr>
            <a:lvl7pPr lvl="6"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7pPr>
            <a:lvl8pPr lvl="7"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8pPr>
            <a:lvl9pPr lvl="8"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9pPr>
          </a:lstStyle>
          <a:p/>
        </p:txBody>
      </p:sp>
      <p:sp>
        <p:nvSpPr>
          <p:cNvPr id="26" name="Shape 26"/>
          <p:cNvSpPr txBox="1"/>
          <p:nvPr>
            <p:ph idx="1" type="subTitle"/>
          </p:nvPr>
        </p:nvSpPr>
        <p:spPr>
          <a:xfrm>
            <a:off x="835390" y="4284716"/>
            <a:ext cx="8254000" cy="1932323"/>
          </a:xfrm>
          <a:prstGeom prst="rect">
            <a:avLst/>
          </a:prstGeom>
          <a:noFill/>
          <a:ln>
            <a:noFill/>
          </a:ln>
        </p:spPr>
        <p:txBody>
          <a:bodyPr anchorCtr="0" anchor="t" bIns="91425" lIns="91425" spcFirstLastPara="1" rIns="91425" wrap="square" tIns="91425"/>
          <a:lstStyle>
            <a:lvl1pPr lvl="0" marR="0" rtl="0" algn="l">
              <a:lnSpc>
                <a:spcPct val="133333"/>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116666"/>
              </a:lnSpc>
              <a:spcBef>
                <a:spcPts val="16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lvl="2" marR="0" rtl="0" algn="ctr">
              <a:spcBef>
                <a:spcPts val="12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4pPr>
            <a:lvl5pPr lvl="4"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5pPr>
            <a:lvl6pPr lvl="5"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6pPr>
            <a:lvl7pPr lvl="6"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7pPr>
            <a:lvl8pPr lvl="7"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8pPr>
            <a:lvl9pPr lvl="8"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9pPr>
          </a:lstStyle>
          <a:p/>
        </p:txBody>
      </p:sp>
      <p:sp>
        <p:nvSpPr>
          <p:cNvPr id="27" name="Shape 27"/>
          <p:cNvSpPr txBox="1"/>
          <p:nvPr>
            <p:ph idx="10" type="dt"/>
          </p:nvPr>
        </p:nvSpPr>
        <p:spPr>
          <a:xfrm>
            <a:off x="0" y="0"/>
            <a:ext cx="3000000" cy="30000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SzPts val="1400"/>
              <a:buNone/>
              <a:defRPr b="1" sz="2800">
                <a:solidFill>
                  <a:schemeClr val="dk2"/>
                </a:solidFill>
                <a:latin typeface="Arial"/>
                <a:ea typeface="Arial"/>
                <a:cs typeface="Arial"/>
                <a:sym typeface="Arial"/>
              </a:defRPr>
            </a:lvl1pPr>
            <a:lvl2pPr lvl="1"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2pPr>
            <a:lvl3pPr lvl="2"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3pPr>
            <a:lvl4pPr lvl="3"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4pPr>
            <a:lvl5pPr lvl="4"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5pPr>
            <a:lvl6pPr lvl="5" marR="0" rtl="0" algn="l">
              <a:spcBef>
                <a:spcPts val="1600"/>
              </a:spcBef>
              <a:spcAft>
                <a:spcPts val="0"/>
              </a:spcAft>
              <a:buSzPts val="1400"/>
              <a:buNone/>
              <a:defRPr b="1" i="0" sz="28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2"/>
                </a:solidFill>
                <a:latin typeface="Arial"/>
                <a:ea typeface="Arial"/>
                <a:cs typeface="Arial"/>
                <a:sym typeface="Arial"/>
              </a:defRPr>
            </a:lvl9pPr>
          </a:lstStyle>
          <a:p/>
        </p:txBody>
      </p:sp>
      <p:sp>
        <p:nvSpPr>
          <p:cNvPr id="28" name="Shape 28"/>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SzPts val="1400"/>
              <a:buNone/>
              <a:defRPr b="1" sz="2800">
                <a:solidFill>
                  <a:schemeClr val="dk2"/>
                </a:solidFill>
                <a:latin typeface="Arial"/>
                <a:ea typeface="Arial"/>
                <a:cs typeface="Arial"/>
                <a:sym typeface="Arial"/>
              </a:defRPr>
            </a:lvl1pPr>
            <a:lvl2pPr lvl="1"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2pPr>
            <a:lvl3pPr lvl="2"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3pPr>
            <a:lvl4pPr lvl="3"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4pPr>
            <a:lvl5pPr lvl="4" marR="0" rtl="0" algn="l">
              <a:lnSpc>
                <a:spcPct val="114285"/>
              </a:lnSpc>
              <a:spcBef>
                <a:spcPts val="1600"/>
              </a:spcBef>
              <a:spcAft>
                <a:spcPts val="0"/>
              </a:spcAft>
              <a:buSzPts val="1400"/>
              <a:buNone/>
              <a:defRPr b="1" i="0" sz="2800" u="none" cap="none" strike="noStrike">
                <a:solidFill>
                  <a:schemeClr val="dk2"/>
                </a:solidFill>
                <a:latin typeface="Arial"/>
                <a:ea typeface="Arial"/>
                <a:cs typeface="Arial"/>
                <a:sym typeface="Arial"/>
              </a:defRPr>
            </a:lvl5pPr>
            <a:lvl6pPr lvl="5" marR="0" rtl="0" algn="l">
              <a:spcBef>
                <a:spcPts val="1600"/>
              </a:spcBef>
              <a:spcAft>
                <a:spcPts val="0"/>
              </a:spcAft>
              <a:buSzPts val="1400"/>
              <a:buNone/>
              <a:defRPr b="1" i="0" sz="28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2"/>
                </a:solidFill>
                <a:latin typeface="Arial"/>
                <a:ea typeface="Arial"/>
                <a:cs typeface="Arial"/>
                <a:sym typeface="Arial"/>
              </a:defRPr>
            </a:lvl9pPr>
          </a:lstStyle>
          <a:p/>
        </p:txBody>
      </p:sp>
      <p:sp>
        <p:nvSpPr>
          <p:cNvPr id="29" name="Shape 29"/>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sz="900">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sz="900">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sz="900">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sz="900">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sz="900">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sz="900">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sz="900">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sz="900">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sz="9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de-C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515407" y="628650"/>
            <a:ext cx="7558087" cy="709613"/>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1pPr>
            <a:lvl2pPr lvl="1"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2pPr>
            <a:lvl3pPr lvl="2"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3pPr>
            <a:lvl4pPr lvl="3"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4pPr>
            <a:lvl5pPr lvl="4"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5pPr>
            <a:lvl6pPr lvl="5"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6pPr>
            <a:lvl7pPr lvl="6"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7pPr>
            <a:lvl8pPr lvl="7"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8pPr>
            <a:lvl9pPr lvl="8" marR="0" rtl="0" algn="l">
              <a:lnSpc>
                <a:spcPct val="114285"/>
              </a:lnSpc>
              <a:spcBef>
                <a:spcPts val="0"/>
              </a:spcBef>
              <a:spcAft>
                <a:spcPts val="0"/>
              </a:spcAft>
              <a:buSzPts val="1400"/>
              <a:buNone/>
              <a:defRPr b="1" i="0" sz="2800" u="none" cap="none" strike="noStrike">
                <a:solidFill>
                  <a:schemeClr val="dk2"/>
                </a:solidFill>
                <a:latin typeface="Arial"/>
                <a:ea typeface="Arial"/>
                <a:cs typeface="Arial"/>
                <a:sym typeface="Arial"/>
              </a:defRPr>
            </a:lvl9pPr>
          </a:lstStyle>
          <a:p/>
        </p:txBody>
      </p:sp>
      <p:sp>
        <p:nvSpPr>
          <p:cNvPr id="11" name="Shape 11"/>
          <p:cNvSpPr txBox="1"/>
          <p:nvPr>
            <p:ph idx="1" type="body"/>
          </p:nvPr>
        </p:nvSpPr>
        <p:spPr>
          <a:xfrm>
            <a:off x="515406" y="1798638"/>
            <a:ext cx="9644045" cy="4678362"/>
          </a:xfrm>
          <a:prstGeom prst="rect">
            <a:avLst/>
          </a:prstGeom>
          <a:noFill/>
          <a:ln>
            <a:noFill/>
          </a:ln>
        </p:spPr>
        <p:txBody>
          <a:bodyPr anchorCtr="0" anchor="t" bIns="91425" lIns="91425" spcFirstLastPara="1" rIns="91425" wrap="square" tIns="91425"/>
          <a:lstStyle>
            <a:lvl1pPr indent="-381000" lvl="0" marL="457200" marR="0" rtl="0" algn="l">
              <a:lnSpc>
                <a:spcPct val="133333"/>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lnSpc>
                <a:spcPct val="116666"/>
              </a:lnSpc>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228600" lvl="2" marL="1371600" marR="0" rtl="0" algn="l">
              <a:spcBef>
                <a:spcPts val="1200"/>
              </a:spcBef>
              <a:spcAft>
                <a:spcPts val="0"/>
              </a:spcAft>
              <a:buSzPts val="1400"/>
              <a:buNone/>
              <a:defRPr b="0" i="0" sz="2400" u="none" cap="none" strike="noStrike">
                <a:solidFill>
                  <a:schemeClr val="dk1"/>
                </a:solidFill>
                <a:latin typeface="Arial"/>
                <a:ea typeface="Arial"/>
                <a:cs typeface="Arial"/>
                <a:sym typeface="Arial"/>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12" name="Shape 12"/>
          <p:cNvSpPr/>
          <p:nvPr/>
        </p:nvSpPr>
        <p:spPr>
          <a:xfrm>
            <a:off x="1366838" y="7124700"/>
            <a:ext cx="1211262" cy="88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de-CH" sz="700" u="none" cap="none" strike="noStrike">
                <a:solidFill>
                  <a:schemeClr val="dk1"/>
                </a:solidFill>
                <a:latin typeface="Arial"/>
                <a:ea typeface="Arial"/>
                <a:cs typeface="Arial"/>
                <a:sym typeface="Arial"/>
              </a:rPr>
              <a:t>Zürcher  Fachhochschule</a:t>
            </a:r>
            <a:endParaRPr/>
          </a:p>
        </p:txBody>
      </p:sp>
      <p:sp>
        <p:nvSpPr>
          <p:cNvPr id="13" name="Shape 13"/>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de-CH"/>
              <a:t>‹#›</a:t>
            </a:fld>
            <a:endParaRPr/>
          </a:p>
        </p:txBody>
      </p:sp>
      <p:pic>
        <p:nvPicPr>
          <p:cNvPr descr="zhaw_LO_d_blau" id="14" name="Shape 14"/>
          <p:cNvPicPr preferRelativeResize="0"/>
          <p:nvPr/>
        </p:nvPicPr>
        <p:blipFill rotWithShape="1">
          <a:blip r:embed="rId1">
            <a:alphaModFix/>
          </a:blip>
          <a:srcRect b="0" l="0" r="0" t="0"/>
          <a:stretch/>
        </p:blipFill>
        <p:spPr>
          <a:xfrm>
            <a:off x="9310688" y="250825"/>
            <a:ext cx="1087437" cy="1076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0.jpg"/><Relationship Id="rId4" Type="http://schemas.openxmlformats.org/officeDocument/2006/relationships/image" Target="../media/image19.pn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6.jp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6.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image" Target="../media/image3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 name="Shape 34"/>
        <p:cNvGrpSpPr/>
        <p:nvPr/>
      </p:nvGrpSpPr>
      <p:grpSpPr>
        <a:xfrm>
          <a:off x="0" y="0"/>
          <a:ext cx="0" cy="0"/>
          <a:chOff x="0" y="0"/>
          <a:chExt cx="0" cy="0"/>
        </a:xfrm>
      </p:grpSpPr>
      <p:sp>
        <p:nvSpPr>
          <p:cNvPr id="35" name="Shape 35"/>
          <p:cNvSpPr txBox="1"/>
          <p:nvPr>
            <p:ph type="title"/>
          </p:nvPr>
        </p:nvSpPr>
        <p:spPr>
          <a:xfrm>
            <a:off x="1049816" y="634927"/>
            <a:ext cx="8569431" cy="873152"/>
          </a:xfrm>
          <a:prstGeom prst="rect">
            <a:avLst/>
          </a:prstGeom>
          <a:noFill/>
          <a:ln>
            <a:noFill/>
          </a:ln>
        </p:spPr>
        <p:txBody>
          <a:bodyPr anchorCtr="0" anchor="t" bIns="0" lIns="0" spcFirstLastPara="1" rIns="0" wrap="square" tIns="0">
            <a:noAutofit/>
          </a:bodyPr>
          <a:lstStyle/>
          <a:p>
            <a:pPr indent="0" lvl="0" marL="0" marR="0" rtl="0" algn="l">
              <a:lnSpc>
                <a:spcPct val="103660"/>
              </a:lnSpc>
              <a:spcBef>
                <a:spcPts val="0"/>
              </a:spcBef>
              <a:spcAft>
                <a:spcPts val="0"/>
              </a:spcAft>
              <a:buNone/>
            </a:pPr>
            <a:r>
              <a:rPr b="1" i="0" lang="de-CH" sz="3087" u="none" cap="none" strike="noStrike">
                <a:solidFill>
                  <a:schemeClr val="dk2"/>
                </a:solidFill>
                <a:latin typeface="Arial"/>
                <a:ea typeface="Arial"/>
                <a:cs typeface="Arial"/>
                <a:sym typeface="Arial"/>
              </a:rPr>
              <a:t>VHDL_02:   More RTL Block Design</a:t>
            </a:r>
            <a:br>
              <a:rPr b="1" i="0" lang="de-CH" sz="3087" u="none" cap="none" strike="noStrike">
                <a:solidFill>
                  <a:schemeClr val="dk2"/>
                </a:solidFill>
                <a:latin typeface="Arial"/>
                <a:ea typeface="Arial"/>
                <a:cs typeface="Arial"/>
                <a:sym typeface="Arial"/>
              </a:rPr>
            </a:br>
            <a:endParaRPr b="1" i="0" sz="3087" u="none" cap="none" strike="noStrike">
              <a:solidFill>
                <a:schemeClr val="dk2"/>
              </a:solidFill>
              <a:latin typeface="Arial"/>
              <a:ea typeface="Arial"/>
              <a:cs typeface="Arial"/>
              <a:sym typeface="Arial"/>
            </a:endParaRPr>
          </a:p>
        </p:txBody>
      </p:sp>
      <p:sp>
        <p:nvSpPr>
          <p:cNvPr id="36" name="Shape 36"/>
          <p:cNvSpPr txBox="1"/>
          <p:nvPr>
            <p:ph idx="1" type="body"/>
          </p:nvPr>
        </p:nvSpPr>
        <p:spPr>
          <a:xfrm>
            <a:off x="1049817" y="1784206"/>
            <a:ext cx="8769748" cy="4862254"/>
          </a:xfrm>
          <a:prstGeom prst="rect">
            <a:avLst/>
          </a:prstGeom>
          <a:noFill/>
          <a:ln>
            <a:noFill/>
          </a:ln>
        </p:spPr>
        <p:txBody>
          <a:bodyPr anchorCtr="0" anchor="t" bIns="0" lIns="0" spcFirstLastPara="1" rIns="0" wrap="square" tIns="0">
            <a:noAutofit/>
          </a:bodyPr>
          <a:lstStyle/>
          <a:p>
            <a:pPr indent="-361950" lvl="0" marL="361950" marR="0" rtl="0" algn="l">
              <a:lnSpc>
                <a:spcPct val="100000"/>
              </a:lnSpc>
              <a:spcBef>
                <a:spcPts val="0"/>
              </a:spcBef>
              <a:spcAft>
                <a:spcPts val="0"/>
              </a:spcAft>
              <a:buClr>
                <a:schemeClr val="dk1"/>
              </a:buClr>
              <a:buSzPts val="2756"/>
              <a:buFont typeface="Arial"/>
              <a:buChar char="•"/>
            </a:pPr>
            <a:r>
              <a:rPr b="0" i="0" lang="de-CH" sz="2756" u="none" cap="none" strike="noStrike">
                <a:solidFill>
                  <a:schemeClr val="dk1"/>
                </a:solidFill>
                <a:latin typeface="Arial"/>
                <a:ea typeface="Arial"/>
                <a:cs typeface="Arial"/>
                <a:sym typeface="Arial"/>
              </a:rPr>
              <a:t>Topics</a:t>
            </a:r>
            <a:br>
              <a:rPr b="0" i="0" lang="de-CH" sz="2756" u="none" cap="none" strike="noStrike">
                <a:solidFill>
                  <a:schemeClr val="dk1"/>
                </a:solidFill>
                <a:latin typeface="Arial"/>
                <a:ea typeface="Arial"/>
                <a:cs typeface="Arial"/>
                <a:sym typeface="Arial"/>
              </a:rPr>
            </a:br>
            <a:endParaRPr b="0" i="0" sz="2756" u="none" cap="none" strike="noStrike">
              <a:solidFill>
                <a:schemeClr val="dk1"/>
              </a:solidFill>
              <a:latin typeface="Arial"/>
              <a:ea typeface="Arial"/>
              <a:cs typeface="Arial"/>
              <a:sym typeface="Arial"/>
            </a:endParaRPr>
          </a:p>
          <a:p>
            <a:pPr indent="-341313" lvl="1" marL="705600" marR="0" rtl="0" algn="l">
              <a:lnSpc>
                <a:spcPct val="100000"/>
              </a:lnSpc>
              <a:spcBef>
                <a:spcPts val="0"/>
              </a:spcBef>
              <a:spcAft>
                <a:spcPts val="0"/>
              </a:spcAft>
              <a:buClr>
                <a:srgbClr val="0070C0"/>
              </a:buClr>
              <a:buSzPts val="2400"/>
              <a:buFont typeface="Arial"/>
              <a:buChar char="–"/>
            </a:pPr>
            <a:r>
              <a:rPr b="0" i="0" lang="de-CH" sz="2400" u="none" cap="none" strike="noStrike">
                <a:solidFill>
                  <a:srgbClr val="0070C0"/>
                </a:solidFill>
                <a:latin typeface="Arial"/>
                <a:ea typeface="Arial"/>
                <a:cs typeface="Arial"/>
                <a:sym typeface="Arial"/>
              </a:rPr>
              <a:t>Using default statements for combinational processes</a:t>
            </a:r>
            <a:br>
              <a:rPr b="0" i="0" lang="de-CH" sz="2400" u="none" cap="none" strike="noStrike">
                <a:solidFill>
                  <a:srgbClr val="0070C0"/>
                </a:solidFill>
                <a:latin typeface="Arial"/>
                <a:ea typeface="Arial"/>
                <a:cs typeface="Arial"/>
                <a:sym typeface="Arial"/>
              </a:rPr>
            </a:br>
            <a:endParaRPr b="0" i="0" sz="2400" u="none" cap="none" strike="noStrike">
              <a:solidFill>
                <a:srgbClr val="0070C0"/>
              </a:solidFill>
              <a:latin typeface="Arial"/>
              <a:ea typeface="Arial"/>
              <a:cs typeface="Arial"/>
              <a:sym typeface="Arial"/>
            </a:endParaRPr>
          </a:p>
          <a:p>
            <a:pPr indent="-341313" lvl="1" marL="705600" marR="0" rtl="0" algn="l">
              <a:lnSpc>
                <a:spcPct val="100000"/>
              </a:lnSpc>
              <a:spcBef>
                <a:spcPts val="0"/>
              </a:spcBef>
              <a:spcAft>
                <a:spcPts val="0"/>
              </a:spcAft>
              <a:buClr>
                <a:srgbClr val="0070C0"/>
              </a:buClr>
              <a:buSzPts val="2400"/>
              <a:buFont typeface="Arial"/>
              <a:buChar char="–"/>
            </a:pPr>
            <a:r>
              <a:rPr b="0" i="0" lang="de-CH" sz="2400" u="none" cap="none" strike="noStrike">
                <a:solidFill>
                  <a:srgbClr val="0070C0"/>
                </a:solidFill>
                <a:latin typeface="Arial"/>
                <a:ea typeface="Arial"/>
                <a:cs typeface="Arial"/>
                <a:sym typeface="Arial"/>
              </a:rPr>
              <a:t>Three types of RTL blocks: </a:t>
            </a:r>
            <a:endParaRPr/>
          </a:p>
          <a:p>
            <a:pPr indent="-261937" lvl="2" marL="972000" marR="0" rtl="0" algn="l">
              <a:lnSpc>
                <a:spcPct val="100000"/>
              </a:lnSpc>
              <a:spcBef>
                <a:spcPts val="0"/>
              </a:spcBef>
              <a:spcAft>
                <a:spcPts val="0"/>
              </a:spcAft>
              <a:buNone/>
            </a:pPr>
            <a:r>
              <a:rPr b="1" i="0" lang="de-CH" sz="2400" u="none" cap="none" strike="noStrike">
                <a:solidFill>
                  <a:srgbClr val="0070C0"/>
                </a:solidFill>
                <a:latin typeface="Courier New"/>
                <a:ea typeface="Courier New"/>
                <a:cs typeface="Courier New"/>
                <a:sym typeface="Courier New"/>
              </a:rPr>
              <a:t>	counters</a:t>
            </a:r>
            <a:endParaRPr/>
          </a:p>
          <a:p>
            <a:pPr indent="-261937" lvl="2" marL="972000" marR="0" rtl="0" algn="l">
              <a:lnSpc>
                <a:spcPct val="100000"/>
              </a:lnSpc>
              <a:spcBef>
                <a:spcPts val="0"/>
              </a:spcBef>
              <a:spcAft>
                <a:spcPts val="0"/>
              </a:spcAft>
              <a:buNone/>
            </a:pPr>
            <a:r>
              <a:rPr b="1" i="0" lang="de-CH" sz="2400" u="none" cap="none" strike="noStrike">
                <a:solidFill>
                  <a:srgbClr val="0070C0"/>
                </a:solidFill>
                <a:latin typeface="Courier New"/>
                <a:ea typeface="Courier New"/>
                <a:cs typeface="Courier New"/>
                <a:sym typeface="Courier New"/>
              </a:rPr>
              <a:t>	shift-registers</a:t>
            </a:r>
            <a:endParaRPr/>
          </a:p>
          <a:p>
            <a:pPr indent="-261937" lvl="2" marL="972000" marR="0" rtl="0" algn="l">
              <a:lnSpc>
                <a:spcPct val="100000"/>
              </a:lnSpc>
              <a:spcBef>
                <a:spcPts val="0"/>
              </a:spcBef>
              <a:spcAft>
                <a:spcPts val="0"/>
              </a:spcAft>
              <a:buNone/>
            </a:pPr>
            <a:r>
              <a:rPr b="1" i="0" lang="de-CH" sz="2400" u="none" cap="none" strike="noStrike">
                <a:solidFill>
                  <a:srgbClr val="0070C0"/>
                </a:solidFill>
                <a:latin typeface="Courier New"/>
                <a:ea typeface="Courier New"/>
                <a:cs typeface="Courier New"/>
                <a:sym typeface="Courier New"/>
              </a:rPr>
              <a:t>	finite state machines</a:t>
            </a:r>
            <a:br>
              <a:rPr b="1" i="0" lang="de-CH" sz="2400" u="none" cap="none" strike="noStrike">
                <a:solidFill>
                  <a:srgbClr val="0070C0"/>
                </a:solidFill>
                <a:latin typeface="Courier New"/>
                <a:ea typeface="Courier New"/>
                <a:cs typeface="Courier New"/>
                <a:sym typeface="Courier New"/>
              </a:rPr>
            </a:br>
            <a:endParaRPr b="1" i="0" sz="2400" u="none" cap="none" strike="noStrike">
              <a:solidFill>
                <a:srgbClr val="0070C0"/>
              </a:solidFill>
              <a:latin typeface="Courier New"/>
              <a:ea typeface="Courier New"/>
              <a:cs typeface="Courier New"/>
              <a:sym typeface="Courier New"/>
            </a:endParaRPr>
          </a:p>
          <a:p>
            <a:pPr indent="-341313" lvl="1" marL="705600" marR="0" rtl="0" algn="l">
              <a:lnSpc>
                <a:spcPct val="100000"/>
              </a:lnSpc>
              <a:spcBef>
                <a:spcPts val="0"/>
              </a:spcBef>
              <a:spcAft>
                <a:spcPts val="0"/>
              </a:spcAft>
              <a:buClr>
                <a:srgbClr val="0070C0"/>
              </a:buClr>
              <a:buSzPts val="2400"/>
              <a:buFont typeface="Arial"/>
              <a:buChar char="–"/>
            </a:pPr>
            <a:r>
              <a:rPr b="0" i="0" lang="de-CH" sz="2400" u="none" cap="none" strike="noStrike">
                <a:solidFill>
                  <a:srgbClr val="0070C0"/>
                </a:solidFill>
                <a:latin typeface="Arial"/>
                <a:ea typeface="Arial"/>
                <a:cs typeface="Arial"/>
                <a:sym typeface="Arial"/>
              </a:rPr>
              <a:t>UART- Receiver : requirements for design (Lab-2)</a:t>
            </a:r>
            <a:br>
              <a:rPr b="0" i="0" lang="de-CH" sz="2400" u="none" cap="none" strike="noStrike">
                <a:solidFill>
                  <a:srgbClr val="0070C0"/>
                </a:solidFill>
                <a:latin typeface="Arial"/>
                <a:ea typeface="Arial"/>
                <a:cs typeface="Arial"/>
                <a:sym typeface="Arial"/>
              </a:rPr>
            </a:br>
            <a:endParaRPr b="0" i="0" sz="2400" u="none" cap="none" strike="noStrike">
              <a:solidFill>
                <a:srgbClr val="0070C0"/>
              </a:solidFill>
              <a:latin typeface="Arial"/>
              <a:ea typeface="Arial"/>
              <a:cs typeface="Arial"/>
              <a:sym typeface="Arial"/>
            </a:endParaRPr>
          </a:p>
          <a:p>
            <a:pPr indent="-341313" lvl="1" marL="705600" marR="0" rtl="0" algn="l">
              <a:lnSpc>
                <a:spcPct val="100000"/>
              </a:lnSpc>
              <a:spcBef>
                <a:spcPts val="0"/>
              </a:spcBef>
              <a:spcAft>
                <a:spcPts val="0"/>
              </a:spcAft>
              <a:buClr>
                <a:srgbClr val="0070C0"/>
              </a:buClr>
              <a:buSzPts val="2400"/>
              <a:buFont typeface="Arial"/>
              <a:buChar char="–"/>
            </a:pPr>
            <a:r>
              <a:rPr b="0" i="0" lang="de-CH" sz="2400" u="none" cap="none" strike="noStrike">
                <a:solidFill>
                  <a:srgbClr val="0070C0"/>
                </a:solidFill>
                <a:latin typeface="Arial"/>
                <a:ea typeface="Arial"/>
                <a:cs typeface="Arial"/>
                <a:sym typeface="Arial"/>
              </a:rPr>
              <a:t>Design Partitioning (divide and conquer :o)</a:t>
            </a:r>
            <a:endParaRPr b="0" i="0" sz="2400" u="none" cap="none" strike="noStrike">
              <a:solidFill>
                <a:srgbClr val="0064BA"/>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738884" y="575847"/>
            <a:ext cx="7559640" cy="710619"/>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Multiplexer nach Synthese mit Quartus</a:t>
            </a:r>
            <a:endParaRPr b="1" i="0" sz="2800" u="none" cap="none" strike="noStrike">
              <a:solidFill>
                <a:schemeClr val="dk2"/>
              </a:solidFill>
              <a:latin typeface="Arial"/>
              <a:ea typeface="Arial"/>
              <a:cs typeface="Arial"/>
              <a:sym typeface="Arial"/>
            </a:endParaRPr>
          </a:p>
        </p:txBody>
      </p:sp>
      <p:sp>
        <p:nvSpPr>
          <p:cNvPr id="170" name="Shape 170"/>
          <p:cNvSpPr txBox="1"/>
          <p:nvPr/>
        </p:nvSpPr>
        <p:spPr>
          <a:xfrm>
            <a:off x="651870" y="1270357"/>
            <a:ext cx="2210236" cy="483120"/>
          </a:xfrm>
          <a:prstGeom prst="rect">
            <a:avLst/>
          </a:prstGeom>
          <a:noFill/>
          <a:ln>
            <a:noFill/>
          </a:ln>
        </p:spPr>
        <p:txBody>
          <a:bodyPr anchorCtr="0" anchor="t" bIns="52150" lIns="104300" spcFirstLastPara="1" rIns="104300" wrap="square" tIns="52150">
            <a:noAutofit/>
          </a:bodyPr>
          <a:lstStyle/>
          <a:p>
            <a:pPr indent="0" lvl="0" marL="0" marR="0" rtl="0" algn="l">
              <a:lnSpc>
                <a:spcPct val="133333"/>
              </a:lnSpc>
              <a:spcBef>
                <a:spcPts val="0"/>
              </a:spcBef>
              <a:spcAft>
                <a:spcPts val="0"/>
              </a:spcAft>
              <a:buNone/>
            </a:pPr>
            <a:r>
              <a:rPr b="1" lang="de-CH" sz="2400">
                <a:solidFill>
                  <a:schemeClr val="dk2"/>
                </a:solidFill>
                <a:latin typeface="Arial"/>
                <a:ea typeface="Arial"/>
                <a:cs typeface="Arial"/>
                <a:sym typeface="Arial"/>
              </a:rPr>
              <a:t>(RTL Ansicht)</a:t>
            </a:r>
            <a:endParaRPr b="1" sz="2400">
              <a:solidFill>
                <a:schemeClr val="dk2"/>
              </a:solidFill>
              <a:latin typeface="Arial"/>
              <a:ea typeface="Arial"/>
              <a:cs typeface="Arial"/>
              <a:sym typeface="Arial"/>
            </a:endParaRPr>
          </a:p>
        </p:txBody>
      </p:sp>
      <p:pic>
        <p:nvPicPr>
          <p:cNvPr id="171" name="Shape 171"/>
          <p:cNvPicPr preferRelativeResize="0"/>
          <p:nvPr/>
        </p:nvPicPr>
        <p:blipFill rotWithShape="1">
          <a:blip r:embed="rId3">
            <a:alphaModFix/>
          </a:blip>
          <a:srcRect b="0" l="0" r="0" t="0"/>
          <a:stretch/>
        </p:blipFill>
        <p:spPr>
          <a:xfrm>
            <a:off x="778388" y="1812501"/>
            <a:ext cx="5845996" cy="5000706"/>
          </a:xfrm>
          <a:prstGeom prst="rect">
            <a:avLst/>
          </a:prstGeom>
          <a:noFill/>
          <a:ln>
            <a:noFill/>
          </a:ln>
        </p:spPr>
      </p:pic>
      <p:sp>
        <p:nvSpPr>
          <p:cNvPr id="172" name="Shape 172"/>
          <p:cNvSpPr txBox="1"/>
          <p:nvPr/>
        </p:nvSpPr>
        <p:spPr>
          <a:xfrm>
            <a:off x="5644351" y="1658229"/>
            <a:ext cx="4852786" cy="1121675"/>
          </a:xfrm>
          <a:prstGeom prst="rect">
            <a:avLst/>
          </a:prstGeom>
          <a:noFill/>
          <a:ln>
            <a:noFill/>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rPr b="1" lang="de-CH" sz="2800">
                <a:solidFill>
                  <a:srgbClr val="0000FF"/>
                </a:solidFill>
                <a:latin typeface="Arial"/>
                <a:ea typeface="Arial"/>
                <a:cs typeface="Arial"/>
                <a:sym typeface="Arial"/>
              </a:rPr>
              <a:t>Erster Schritt: </a:t>
            </a:r>
            <a:endParaRPr/>
          </a:p>
          <a:p>
            <a:pPr indent="0" lvl="0" marL="0" marR="0" rtl="0" algn="l">
              <a:lnSpc>
                <a:spcPct val="114285"/>
              </a:lnSpc>
              <a:spcBef>
                <a:spcPts val="1600"/>
              </a:spcBef>
              <a:spcAft>
                <a:spcPts val="0"/>
              </a:spcAft>
              <a:buNone/>
            </a:pPr>
            <a:r>
              <a:rPr b="1" lang="de-CH" sz="2800">
                <a:solidFill>
                  <a:srgbClr val="0000FF"/>
                </a:solidFill>
                <a:latin typeface="Arial"/>
                <a:ea typeface="Arial"/>
                <a:cs typeface="Arial"/>
                <a:sym typeface="Arial"/>
              </a:rPr>
              <a:t>Umwandlung in Multiplexer</a:t>
            </a:r>
            <a:endParaRPr b="1" sz="2800">
              <a:solidFill>
                <a:srgbClr val="0000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79" name="Shape 179"/>
          <p:cNvSpPr txBox="1"/>
          <p:nvPr>
            <p:ph type="title"/>
          </p:nvPr>
        </p:nvSpPr>
        <p:spPr>
          <a:xfrm>
            <a:off x="486160" y="3465596"/>
            <a:ext cx="9090025" cy="1530170"/>
          </a:xfrm>
          <a:prstGeom prst="rect">
            <a:avLst/>
          </a:prstGeom>
          <a:solidFill>
            <a:srgbClr val="00B0F0"/>
          </a:solidFill>
          <a:ln>
            <a:noFill/>
          </a:ln>
        </p:spPr>
        <p:txBody>
          <a:bodyPr anchorCtr="0" anchor="t" bIns="0" lIns="0" spcFirstLastPara="1" rIns="0" wrap="square" tIns="0">
            <a:noAutofit/>
          </a:bodyPr>
          <a:lstStyle/>
          <a:p>
            <a:pPr indent="-354013" lvl="0" marL="354013" marR="0" rtl="0" algn="l">
              <a:lnSpc>
                <a:spcPct val="90000"/>
              </a:lnSpc>
              <a:spcBef>
                <a:spcPts val="0"/>
              </a:spcBef>
              <a:spcAft>
                <a:spcPts val="0"/>
              </a:spcAft>
              <a:buNone/>
            </a:pPr>
            <a:br>
              <a:rPr b="0" i="0" lang="de-CH" sz="4000" u="none" cap="none" strike="noStrike">
                <a:solidFill>
                  <a:srgbClr val="0064BA"/>
                </a:solidFill>
                <a:latin typeface="Arial"/>
                <a:ea typeface="Arial"/>
                <a:cs typeface="Arial"/>
                <a:sym typeface="Arial"/>
              </a:rPr>
            </a:br>
            <a:r>
              <a:rPr b="1" i="0" lang="de-CH" sz="4000" u="none" cap="none" strike="noStrike">
                <a:solidFill>
                  <a:schemeClr val="dk1"/>
                </a:solidFill>
                <a:latin typeface="Arial"/>
                <a:ea typeface="Arial"/>
                <a:cs typeface="Arial"/>
                <a:sym typeface="Arial"/>
              </a:rPr>
              <a:t>Examples:   Counters  </a:t>
            </a:r>
            <a:endParaRPr b="1" i="0" sz="40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86" name="Shape 186"/>
          <p:cNvSpPr/>
          <p:nvPr/>
        </p:nvSpPr>
        <p:spPr>
          <a:xfrm>
            <a:off x="5435600" y="2016125"/>
            <a:ext cx="801688" cy="1344613"/>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87" name="Shape 187"/>
          <p:cNvSpPr/>
          <p:nvPr/>
        </p:nvSpPr>
        <p:spPr>
          <a:xfrm>
            <a:off x="5346700" y="2100263"/>
            <a:ext cx="801688" cy="134461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88" name="Shape 188"/>
          <p:cNvSpPr/>
          <p:nvPr/>
        </p:nvSpPr>
        <p:spPr>
          <a:xfrm>
            <a:off x="5257800" y="2184400"/>
            <a:ext cx="801688" cy="134461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89" name="Shape 189"/>
          <p:cNvSpPr txBox="1"/>
          <p:nvPr/>
        </p:nvSpPr>
        <p:spPr>
          <a:xfrm>
            <a:off x="5613400" y="2268538"/>
            <a:ext cx="446088"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190" name="Shape 190"/>
          <p:cNvCxnSpPr/>
          <p:nvPr/>
        </p:nvCxnSpPr>
        <p:spPr>
          <a:xfrm>
            <a:off x="6059488" y="2436813"/>
            <a:ext cx="1069975" cy="0"/>
          </a:xfrm>
          <a:prstGeom prst="straightConnector1">
            <a:avLst/>
          </a:prstGeom>
          <a:noFill/>
          <a:ln cap="flat" cmpd="sng" w="25400">
            <a:solidFill>
              <a:schemeClr val="dk1"/>
            </a:solidFill>
            <a:prstDash val="solid"/>
            <a:round/>
            <a:headEnd len="med" w="med" type="none"/>
            <a:tailEnd len="med" w="med" type="none"/>
          </a:ln>
        </p:spPr>
      </p:cxnSp>
      <p:cxnSp>
        <p:nvCxnSpPr>
          <p:cNvPr id="191" name="Shape 191"/>
          <p:cNvCxnSpPr/>
          <p:nvPr/>
        </p:nvCxnSpPr>
        <p:spPr>
          <a:xfrm>
            <a:off x="5257800" y="2689225"/>
            <a:ext cx="266700" cy="166688"/>
          </a:xfrm>
          <a:prstGeom prst="straightConnector1">
            <a:avLst/>
          </a:prstGeom>
          <a:noFill/>
          <a:ln cap="flat" cmpd="sng" w="9525">
            <a:solidFill>
              <a:schemeClr val="dk1"/>
            </a:solidFill>
            <a:prstDash val="solid"/>
            <a:round/>
            <a:headEnd len="med" w="med" type="none"/>
            <a:tailEnd len="med" w="med" type="none"/>
          </a:ln>
        </p:spPr>
      </p:cxnSp>
      <p:cxnSp>
        <p:nvCxnSpPr>
          <p:cNvPr id="192" name="Shape 192"/>
          <p:cNvCxnSpPr/>
          <p:nvPr/>
        </p:nvCxnSpPr>
        <p:spPr>
          <a:xfrm flipH="1">
            <a:off x="5257800" y="2855913"/>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193" name="Shape 193"/>
          <p:cNvCxnSpPr/>
          <p:nvPr/>
        </p:nvCxnSpPr>
        <p:spPr>
          <a:xfrm>
            <a:off x="4989513" y="2855913"/>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194" name="Shape 194"/>
          <p:cNvCxnSpPr/>
          <p:nvPr/>
        </p:nvCxnSpPr>
        <p:spPr>
          <a:xfrm>
            <a:off x="4989513" y="2436813"/>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195" name="Shape 195"/>
          <p:cNvCxnSpPr/>
          <p:nvPr/>
        </p:nvCxnSpPr>
        <p:spPr>
          <a:xfrm rot="10800000">
            <a:off x="4456113" y="2436813"/>
            <a:ext cx="801687" cy="0"/>
          </a:xfrm>
          <a:prstGeom prst="straightConnector1">
            <a:avLst/>
          </a:prstGeom>
          <a:noFill/>
          <a:ln cap="flat" cmpd="sng" w="25400">
            <a:solidFill>
              <a:schemeClr val="dk1"/>
            </a:solidFill>
            <a:prstDash val="solid"/>
            <a:round/>
            <a:headEnd len="med" w="med" type="triangle"/>
            <a:tailEnd len="med" w="med" type="none"/>
          </a:ln>
        </p:spPr>
      </p:cxnSp>
      <p:cxnSp>
        <p:nvCxnSpPr>
          <p:cNvPr id="196" name="Shape 196"/>
          <p:cNvCxnSpPr/>
          <p:nvPr/>
        </p:nvCxnSpPr>
        <p:spPr>
          <a:xfrm rot="10800000">
            <a:off x="4722813" y="2855913"/>
            <a:ext cx="534987" cy="0"/>
          </a:xfrm>
          <a:prstGeom prst="straightConnector1">
            <a:avLst/>
          </a:prstGeom>
          <a:noFill/>
          <a:ln cap="flat" cmpd="sng" w="25400">
            <a:solidFill>
              <a:schemeClr val="dk1"/>
            </a:solidFill>
            <a:prstDash val="solid"/>
            <a:round/>
            <a:headEnd len="med" w="med" type="none"/>
            <a:tailEnd len="med" w="med" type="none"/>
          </a:ln>
        </p:spPr>
      </p:cxnSp>
      <p:cxnSp>
        <p:nvCxnSpPr>
          <p:cNvPr id="197" name="Shape 197"/>
          <p:cNvCxnSpPr/>
          <p:nvPr/>
        </p:nvCxnSpPr>
        <p:spPr>
          <a:xfrm>
            <a:off x="3563938" y="2436813"/>
            <a:ext cx="1693862" cy="0"/>
          </a:xfrm>
          <a:prstGeom prst="straightConnector1">
            <a:avLst/>
          </a:prstGeom>
          <a:noFill/>
          <a:ln cap="flat" cmpd="sng" w="25400">
            <a:solidFill>
              <a:schemeClr val="dk1"/>
            </a:solidFill>
            <a:prstDash val="solid"/>
            <a:round/>
            <a:headEnd len="med" w="med" type="none"/>
            <a:tailEnd len="med" w="med" type="triangle"/>
          </a:ln>
        </p:spPr>
      </p:cxnSp>
      <p:sp>
        <p:nvSpPr>
          <p:cNvPr id="198" name="Shape 198"/>
          <p:cNvSpPr txBox="1"/>
          <p:nvPr/>
        </p:nvSpPr>
        <p:spPr>
          <a:xfrm>
            <a:off x="6537142" y="2605088"/>
            <a:ext cx="2268906"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 = number of FFs</a:t>
            </a:r>
            <a:endParaRPr/>
          </a:p>
        </p:txBody>
      </p:sp>
      <p:cxnSp>
        <p:nvCxnSpPr>
          <p:cNvPr id="199" name="Shape 199"/>
          <p:cNvCxnSpPr/>
          <p:nvPr/>
        </p:nvCxnSpPr>
        <p:spPr>
          <a:xfrm rot="10800000">
            <a:off x="7129463" y="1597025"/>
            <a:ext cx="0" cy="839788"/>
          </a:xfrm>
          <a:prstGeom prst="straightConnector1">
            <a:avLst/>
          </a:prstGeom>
          <a:noFill/>
          <a:ln cap="flat" cmpd="sng" w="25400">
            <a:solidFill>
              <a:schemeClr val="dk1"/>
            </a:solidFill>
            <a:prstDash val="solid"/>
            <a:round/>
            <a:headEnd len="med" w="med" type="oval"/>
            <a:tailEnd len="med" w="med" type="none"/>
          </a:ln>
        </p:spPr>
      </p:cxnSp>
      <p:cxnSp>
        <p:nvCxnSpPr>
          <p:cNvPr id="200" name="Shape 200"/>
          <p:cNvCxnSpPr/>
          <p:nvPr/>
        </p:nvCxnSpPr>
        <p:spPr>
          <a:xfrm rot="10800000">
            <a:off x="1871663" y="1597025"/>
            <a:ext cx="5257800" cy="0"/>
          </a:xfrm>
          <a:prstGeom prst="straightConnector1">
            <a:avLst/>
          </a:prstGeom>
          <a:noFill/>
          <a:ln cap="flat" cmpd="sng" w="25400">
            <a:solidFill>
              <a:schemeClr val="dk1"/>
            </a:solidFill>
            <a:prstDash val="solid"/>
            <a:round/>
            <a:headEnd len="med" w="med" type="none"/>
            <a:tailEnd len="med" w="med" type="none"/>
          </a:ln>
        </p:spPr>
      </p:cxnSp>
      <p:cxnSp>
        <p:nvCxnSpPr>
          <p:cNvPr id="201" name="Shape 201"/>
          <p:cNvCxnSpPr/>
          <p:nvPr/>
        </p:nvCxnSpPr>
        <p:spPr>
          <a:xfrm>
            <a:off x="1871663" y="1597025"/>
            <a:ext cx="9525" cy="833438"/>
          </a:xfrm>
          <a:prstGeom prst="straightConnector1">
            <a:avLst/>
          </a:prstGeom>
          <a:noFill/>
          <a:ln cap="flat" cmpd="sng" w="25400">
            <a:solidFill>
              <a:schemeClr val="dk1"/>
            </a:solidFill>
            <a:prstDash val="solid"/>
            <a:round/>
            <a:headEnd len="med" w="med" type="none"/>
            <a:tailEnd len="med" w="med" type="none"/>
          </a:ln>
        </p:spPr>
      </p:cxnSp>
      <p:cxnSp>
        <p:nvCxnSpPr>
          <p:cNvPr id="202" name="Shape 202"/>
          <p:cNvCxnSpPr/>
          <p:nvPr/>
        </p:nvCxnSpPr>
        <p:spPr>
          <a:xfrm>
            <a:off x="1881188" y="2430463"/>
            <a:ext cx="1023937" cy="0"/>
          </a:xfrm>
          <a:prstGeom prst="straightConnector1">
            <a:avLst/>
          </a:prstGeom>
          <a:noFill/>
          <a:ln cap="flat" cmpd="sng" w="25400">
            <a:solidFill>
              <a:schemeClr val="dk1"/>
            </a:solidFill>
            <a:prstDash val="solid"/>
            <a:round/>
            <a:headEnd len="med" w="med" type="none"/>
            <a:tailEnd len="med" w="med" type="none"/>
          </a:ln>
        </p:spPr>
      </p:cxnSp>
      <p:cxnSp>
        <p:nvCxnSpPr>
          <p:cNvPr id="203" name="Shape 203"/>
          <p:cNvCxnSpPr/>
          <p:nvPr/>
        </p:nvCxnSpPr>
        <p:spPr>
          <a:xfrm flipH="1" rot="10800000">
            <a:off x="2106613" y="2251075"/>
            <a:ext cx="357187" cy="336550"/>
          </a:xfrm>
          <a:prstGeom prst="straightConnector1">
            <a:avLst/>
          </a:prstGeom>
          <a:noFill/>
          <a:ln cap="flat" cmpd="sng" w="12700">
            <a:solidFill>
              <a:schemeClr val="dk1"/>
            </a:solidFill>
            <a:prstDash val="solid"/>
            <a:round/>
            <a:headEnd len="med" w="med" type="none"/>
            <a:tailEnd len="med" w="med" type="none"/>
          </a:ln>
        </p:spPr>
      </p:cxnSp>
      <p:sp>
        <p:nvSpPr>
          <p:cNvPr id="204" name="Shape 204"/>
          <p:cNvSpPr txBox="1"/>
          <p:nvPr/>
        </p:nvSpPr>
        <p:spPr>
          <a:xfrm>
            <a:off x="2060575" y="2474913"/>
            <a:ext cx="3571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205" name="Shape 205"/>
          <p:cNvCxnSpPr/>
          <p:nvPr/>
        </p:nvCxnSpPr>
        <p:spPr>
          <a:xfrm>
            <a:off x="1880394" y="4141361"/>
            <a:ext cx="2851150" cy="0"/>
          </a:xfrm>
          <a:prstGeom prst="straightConnector1">
            <a:avLst/>
          </a:prstGeom>
          <a:noFill/>
          <a:ln cap="flat" cmpd="sng" w="25400">
            <a:solidFill>
              <a:schemeClr val="dk1"/>
            </a:solidFill>
            <a:prstDash val="solid"/>
            <a:round/>
            <a:headEnd len="med" w="med" type="none"/>
            <a:tailEnd len="med" w="med" type="none"/>
          </a:ln>
        </p:spPr>
      </p:cxnSp>
      <p:cxnSp>
        <p:nvCxnSpPr>
          <p:cNvPr id="206" name="Shape 206"/>
          <p:cNvCxnSpPr/>
          <p:nvPr/>
        </p:nvCxnSpPr>
        <p:spPr>
          <a:xfrm flipH="1">
            <a:off x="4722811" y="2855913"/>
            <a:ext cx="1" cy="1285448"/>
          </a:xfrm>
          <a:prstGeom prst="straightConnector1">
            <a:avLst/>
          </a:prstGeom>
          <a:noFill/>
          <a:ln cap="flat" cmpd="sng" w="25400">
            <a:solidFill>
              <a:schemeClr val="dk1"/>
            </a:solidFill>
            <a:prstDash val="solid"/>
            <a:round/>
            <a:headEnd len="med" w="med" type="none"/>
            <a:tailEnd len="med" w="med" type="none"/>
          </a:ln>
        </p:spPr>
      </p:cxnSp>
      <p:sp>
        <p:nvSpPr>
          <p:cNvPr id="207" name="Shape 207"/>
          <p:cNvSpPr txBox="1"/>
          <p:nvPr/>
        </p:nvSpPr>
        <p:spPr>
          <a:xfrm>
            <a:off x="1641933" y="3781425"/>
            <a:ext cx="822996"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clock</a:t>
            </a:r>
            <a:endParaRPr b="0" sz="2100">
              <a:solidFill>
                <a:schemeClr val="dk1"/>
              </a:solidFill>
              <a:latin typeface="Arial"/>
              <a:ea typeface="Arial"/>
              <a:cs typeface="Arial"/>
              <a:sym typeface="Arial"/>
            </a:endParaRPr>
          </a:p>
        </p:txBody>
      </p:sp>
      <p:cxnSp>
        <p:nvCxnSpPr>
          <p:cNvPr id="208" name="Shape 208"/>
          <p:cNvCxnSpPr/>
          <p:nvPr/>
        </p:nvCxnSpPr>
        <p:spPr>
          <a:xfrm>
            <a:off x="7129463" y="2436813"/>
            <a:ext cx="1603375" cy="0"/>
          </a:xfrm>
          <a:prstGeom prst="straightConnector1">
            <a:avLst/>
          </a:prstGeom>
          <a:noFill/>
          <a:ln cap="flat" cmpd="sng" w="25400">
            <a:solidFill>
              <a:schemeClr val="dk1"/>
            </a:solidFill>
            <a:prstDash val="solid"/>
            <a:round/>
            <a:headEnd len="med" w="med" type="none"/>
            <a:tailEnd len="med" w="med" type="triangle"/>
          </a:ln>
        </p:spPr>
      </p:cxnSp>
      <p:sp>
        <p:nvSpPr>
          <p:cNvPr id="209" name="Shape 209"/>
          <p:cNvSpPr txBox="1"/>
          <p:nvPr/>
        </p:nvSpPr>
        <p:spPr>
          <a:xfrm>
            <a:off x="6326188" y="2605088"/>
            <a:ext cx="36512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210" name="Shape 210"/>
          <p:cNvCxnSpPr/>
          <p:nvPr/>
        </p:nvCxnSpPr>
        <p:spPr>
          <a:xfrm flipH="1" rot="10800000">
            <a:off x="6416675" y="2268538"/>
            <a:ext cx="355600" cy="336550"/>
          </a:xfrm>
          <a:prstGeom prst="straightConnector1">
            <a:avLst/>
          </a:prstGeom>
          <a:noFill/>
          <a:ln cap="flat" cmpd="sng" w="9525">
            <a:solidFill>
              <a:schemeClr val="dk1"/>
            </a:solidFill>
            <a:prstDash val="solid"/>
            <a:round/>
            <a:headEnd len="med" w="med" type="none"/>
            <a:tailEnd len="med" w="med" type="none"/>
          </a:ln>
        </p:spPr>
      </p:cxnSp>
      <p:sp>
        <p:nvSpPr>
          <p:cNvPr id="211" name="Shape 211"/>
          <p:cNvSpPr txBox="1"/>
          <p:nvPr/>
        </p:nvSpPr>
        <p:spPr>
          <a:xfrm>
            <a:off x="4276725" y="2520950"/>
            <a:ext cx="36512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212" name="Shape 212"/>
          <p:cNvCxnSpPr/>
          <p:nvPr/>
        </p:nvCxnSpPr>
        <p:spPr>
          <a:xfrm flipH="1" rot="10800000">
            <a:off x="4276725" y="2268538"/>
            <a:ext cx="357188" cy="336550"/>
          </a:xfrm>
          <a:prstGeom prst="straightConnector1">
            <a:avLst/>
          </a:prstGeom>
          <a:noFill/>
          <a:ln cap="flat" cmpd="sng" w="12700">
            <a:solidFill>
              <a:schemeClr val="dk1"/>
            </a:solidFill>
            <a:prstDash val="solid"/>
            <a:round/>
            <a:headEnd len="med" w="med" type="none"/>
            <a:tailEnd len="med" w="med" type="none"/>
          </a:ln>
        </p:spPr>
      </p:cxnSp>
      <p:sp>
        <p:nvSpPr>
          <p:cNvPr id="213" name="Shape 213"/>
          <p:cNvSpPr/>
          <p:nvPr/>
        </p:nvSpPr>
        <p:spPr>
          <a:xfrm>
            <a:off x="2916238" y="2116138"/>
            <a:ext cx="630237" cy="630237"/>
          </a:xfrm>
          <a:prstGeom prst="ellipse">
            <a:avLst/>
          </a:prstGeom>
          <a:noFill/>
          <a:ln cap="flat" cmpd="sng" w="254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214" name="Shape 214"/>
          <p:cNvSpPr txBox="1"/>
          <p:nvPr/>
        </p:nvSpPr>
        <p:spPr>
          <a:xfrm>
            <a:off x="3141663" y="2205038"/>
            <a:ext cx="207962" cy="406400"/>
          </a:xfrm>
          <a:prstGeom prst="rect">
            <a:avLst/>
          </a:prstGeom>
          <a:no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a:t>
            </a:r>
            <a:endParaRPr b="1" sz="2800">
              <a:solidFill>
                <a:schemeClr val="dk2"/>
              </a:solidFill>
              <a:latin typeface="Arial"/>
              <a:ea typeface="Arial"/>
              <a:cs typeface="Arial"/>
              <a:sym typeface="Arial"/>
            </a:endParaRPr>
          </a:p>
        </p:txBody>
      </p:sp>
      <p:cxnSp>
        <p:nvCxnSpPr>
          <p:cNvPr id="215" name="Shape 215"/>
          <p:cNvCxnSpPr/>
          <p:nvPr/>
        </p:nvCxnSpPr>
        <p:spPr>
          <a:xfrm>
            <a:off x="3232150" y="2744788"/>
            <a:ext cx="0" cy="360362"/>
          </a:xfrm>
          <a:prstGeom prst="straightConnector1">
            <a:avLst/>
          </a:prstGeom>
          <a:noFill/>
          <a:ln cap="flat" cmpd="sng" w="25400">
            <a:solidFill>
              <a:schemeClr val="dk1"/>
            </a:solidFill>
            <a:prstDash val="solid"/>
            <a:round/>
            <a:headEnd len="med" w="med" type="none"/>
            <a:tailEnd len="med" w="med" type="none"/>
          </a:ln>
        </p:spPr>
      </p:cxnSp>
      <p:sp>
        <p:nvSpPr>
          <p:cNvPr id="216" name="Shape 216"/>
          <p:cNvSpPr txBox="1"/>
          <p:nvPr/>
        </p:nvSpPr>
        <p:spPr>
          <a:xfrm>
            <a:off x="3006725" y="3195638"/>
            <a:ext cx="406400" cy="406400"/>
          </a:xfrm>
          <a:prstGeom prst="rect">
            <a:avLst/>
          </a:prstGeom>
          <a:no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None/>
            </a:pPr>
            <a:r>
              <a:rPr b="0" lang="de-CH" sz="2800">
                <a:solidFill>
                  <a:schemeClr val="dk2"/>
                </a:solidFill>
                <a:latin typeface="Arial"/>
                <a:ea typeface="Arial"/>
                <a:cs typeface="Arial"/>
                <a:sym typeface="Arial"/>
              </a:rPr>
              <a:t>+1</a:t>
            </a:r>
            <a:endParaRPr b="0" sz="2800">
              <a:solidFill>
                <a:schemeClr val="dk2"/>
              </a:solidFill>
              <a:latin typeface="Arial"/>
              <a:ea typeface="Arial"/>
              <a:cs typeface="Arial"/>
              <a:sym typeface="Arial"/>
            </a:endParaRPr>
          </a:p>
        </p:txBody>
      </p:sp>
      <p:graphicFrame>
        <p:nvGraphicFramePr>
          <p:cNvPr id="217" name="Shape 217"/>
          <p:cNvGraphicFramePr/>
          <p:nvPr/>
        </p:nvGraphicFramePr>
        <p:xfrm>
          <a:off x="1160463" y="4905375"/>
          <a:ext cx="3000000" cy="3000000"/>
        </p:xfrm>
        <a:graphic>
          <a:graphicData uri="http://schemas.openxmlformats.org/drawingml/2006/table">
            <a:tbl>
              <a:tblPr>
                <a:noFill/>
                <a:tableStyleId>{57F1C2E9-14DD-47D6-AA9D-1C71171D5A03}</a:tableStyleId>
              </a:tblPr>
              <a:tblGrid>
                <a:gridCol w="630225"/>
                <a:gridCol w="809625"/>
              </a:tblGrid>
              <a:tr h="357200">
                <a:tc>
                  <a:txBody>
                    <a:bodyPr>
                      <a:noAutofit/>
                    </a:bodyPr>
                    <a:lstStyle/>
                    <a:p>
                      <a:pPr indent="0" lvl="0" marL="0" marR="0" rtl="0" algn="r">
                        <a:lnSpc>
                          <a:spcPct val="160000"/>
                        </a:lnSpc>
                        <a:spcBef>
                          <a:spcPts val="0"/>
                        </a:spcBef>
                        <a:spcAft>
                          <a:spcPts val="0"/>
                        </a:spcAft>
                        <a:buClr>
                          <a:schemeClr val="dk1"/>
                        </a:buClr>
                        <a:buSzPts val="2000"/>
                        <a:buFont typeface="Arial"/>
                        <a:buNone/>
                      </a:pPr>
                      <a:r>
                        <a:rPr b="0" i="0" lang="de-CH" sz="2000" u="none" cap="none" strike="noStrike">
                          <a:solidFill>
                            <a:schemeClr val="dk1"/>
                          </a:solidFill>
                          <a:latin typeface="Arial"/>
                          <a:ea typeface="Arial"/>
                          <a:cs typeface="Arial"/>
                          <a:sym typeface="Arial"/>
                        </a:rPr>
                        <a:t>0xf</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r">
                        <a:lnSpc>
                          <a:spcPct val="160000"/>
                        </a:lnSpc>
                        <a:spcBef>
                          <a:spcPts val="0"/>
                        </a:spcBef>
                        <a:spcAft>
                          <a:spcPts val="0"/>
                        </a:spcAft>
                        <a:buClr>
                          <a:schemeClr val="dk1"/>
                        </a:buClr>
                        <a:buSzPts val="2000"/>
                        <a:buFont typeface="Arial"/>
                        <a:buNone/>
                      </a:pPr>
                      <a:r>
                        <a:rPr b="0" i="0" lang="de-CH" sz="2000" u="none" cap="none" strike="noStrike">
                          <a:solidFill>
                            <a:schemeClr val="dk1"/>
                          </a:solidFill>
                          <a:latin typeface="Arial"/>
                          <a:ea typeface="Arial"/>
                          <a:cs typeface="Arial"/>
                          <a:sym typeface="Arial"/>
                        </a:rPr>
                        <a:t>1111</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7200">
                <a:tc>
                  <a:txBody>
                    <a:bodyPr>
                      <a:noAutofit/>
                    </a:bodyPr>
                    <a:lstStyle/>
                    <a:p>
                      <a:pPr indent="0" lvl="0" marL="0" marR="0" rtl="0" algn="r">
                        <a:lnSpc>
                          <a:spcPct val="160000"/>
                        </a:lnSpc>
                        <a:spcBef>
                          <a:spcPts val="0"/>
                        </a:spcBef>
                        <a:spcAft>
                          <a:spcPts val="0"/>
                        </a:spcAft>
                        <a:buClr>
                          <a:schemeClr val="dk1"/>
                        </a:buClr>
                        <a:buSzPts val="2000"/>
                        <a:buFont typeface="Arial"/>
                        <a:buNone/>
                      </a:pPr>
                      <a:r>
                        <a:rPr b="0" i="0" lang="de-CH" sz="2000" u="none" cap="none" strike="noStrike">
                          <a:solidFill>
                            <a:schemeClr val="dk1"/>
                          </a:solidFill>
                          <a:latin typeface="Arial"/>
                          <a:ea typeface="Arial"/>
                          <a:cs typeface="Arial"/>
                          <a:sym typeface="Arial"/>
                        </a:rPr>
                        <a:t>+0x1</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r">
                        <a:lnSpc>
                          <a:spcPct val="160000"/>
                        </a:lnSpc>
                        <a:spcBef>
                          <a:spcPts val="0"/>
                        </a:spcBef>
                        <a:spcAft>
                          <a:spcPts val="0"/>
                        </a:spcAft>
                        <a:buClr>
                          <a:schemeClr val="dk1"/>
                        </a:buClr>
                        <a:buSzPts val="2000"/>
                        <a:buFont typeface="Arial"/>
                        <a:buNone/>
                      </a:pPr>
                      <a:r>
                        <a:rPr b="0" i="0" lang="de-CH" sz="2000" u="none" cap="none" strike="noStrike">
                          <a:solidFill>
                            <a:schemeClr val="dk1"/>
                          </a:solidFill>
                          <a:latin typeface="Arial"/>
                          <a:ea typeface="Arial"/>
                          <a:cs typeface="Arial"/>
                          <a:sym typeface="Arial"/>
                        </a:rPr>
                        <a:t>0001</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57200">
                <a:tc>
                  <a:txBody>
                    <a:bodyPr>
                      <a:noAutofit/>
                    </a:bodyPr>
                    <a:lstStyle/>
                    <a:p>
                      <a:pPr indent="0" lvl="0" marL="0" marR="0" rtl="0" algn="r">
                        <a:lnSpc>
                          <a:spcPct val="16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r">
                        <a:lnSpc>
                          <a:spcPct val="160000"/>
                        </a:lnSpc>
                        <a:spcBef>
                          <a:spcPts val="0"/>
                        </a:spcBef>
                        <a:spcAft>
                          <a:spcPts val="0"/>
                        </a:spcAft>
                        <a:buClr>
                          <a:schemeClr val="dk1"/>
                        </a:buClr>
                        <a:buSzPts val="2000"/>
                        <a:buFont typeface="Arial"/>
                        <a:buNone/>
                      </a:pPr>
                      <a:r>
                        <a:rPr b="0" i="0" lang="de-CH" sz="2000" u="none" cap="none" strike="noStrike">
                          <a:solidFill>
                            <a:schemeClr val="dk1"/>
                          </a:solidFill>
                          <a:latin typeface="Arial"/>
                          <a:ea typeface="Arial"/>
                          <a:cs typeface="Arial"/>
                          <a:sym typeface="Arial"/>
                        </a:rPr>
                        <a:t>10000</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18" name="Shape 218"/>
          <p:cNvSpPr txBox="1"/>
          <p:nvPr/>
        </p:nvSpPr>
        <p:spPr>
          <a:xfrm>
            <a:off x="755650" y="6476206"/>
            <a:ext cx="4571764" cy="410369"/>
          </a:xfrm>
          <a:prstGeom prst="rect">
            <a:avLst/>
          </a:prstGeom>
          <a:noFill/>
          <a:ln>
            <a:noFill/>
          </a:ln>
        </p:spPr>
        <p:txBody>
          <a:bodyPr anchorCtr="0" anchor="b" bIns="0" lIns="0" spcFirstLastPara="1" rIns="0" wrap="square" tIns="0">
            <a:noAutofit/>
          </a:bodyPr>
          <a:lstStyle/>
          <a:p>
            <a:pPr indent="0" lvl="0" marL="0" marR="0" rtl="0" algn="l">
              <a:lnSpc>
                <a:spcPct val="160000"/>
              </a:lnSpc>
              <a:spcBef>
                <a:spcPts val="0"/>
              </a:spcBef>
              <a:spcAft>
                <a:spcPts val="0"/>
              </a:spcAft>
              <a:buNone/>
            </a:pPr>
            <a:r>
              <a:rPr b="0" lang="de-CH" sz="2000">
                <a:solidFill>
                  <a:schemeClr val="dk2"/>
                </a:solidFill>
                <a:latin typeface="Arial"/>
                <a:ea typeface="Arial"/>
                <a:cs typeface="Arial"/>
                <a:sym typeface="Arial"/>
              </a:rPr>
              <a:t>Carry bit (ignored / hardware limitation!)</a:t>
            </a:r>
            <a:endParaRPr b="0" sz="2000">
              <a:solidFill>
                <a:schemeClr val="dk2"/>
              </a:solidFill>
              <a:latin typeface="Arial"/>
              <a:ea typeface="Arial"/>
              <a:cs typeface="Arial"/>
              <a:sym typeface="Arial"/>
            </a:endParaRPr>
          </a:p>
        </p:txBody>
      </p:sp>
      <p:cxnSp>
        <p:nvCxnSpPr>
          <p:cNvPr id="219" name="Shape 219"/>
          <p:cNvCxnSpPr/>
          <p:nvPr/>
        </p:nvCxnSpPr>
        <p:spPr>
          <a:xfrm flipH="1" rot="10800000">
            <a:off x="1655763" y="6076950"/>
            <a:ext cx="269875" cy="360363"/>
          </a:xfrm>
          <a:prstGeom prst="straightConnector1">
            <a:avLst/>
          </a:prstGeom>
          <a:noFill/>
          <a:ln cap="flat" cmpd="sng" w="25400">
            <a:solidFill>
              <a:schemeClr val="dk1"/>
            </a:solidFill>
            <a:prstDash val="solid"/>
            <a:round/>
            <a:headEnd len="med" w="med" type="none"/>
            <a:tailEnd len="med" w="med" type="none"/>
          </a:ln>
        </p:spPr>
      </p:cxnSp>
      <p:sp>
        <p:nvSpPr>
          <p:cNvPr id="220" name="Shape 220"/>
          <p:cNvSpPr txBox="1"/>
          <p:nvPr/>
        </p:nvSpPr>
        <p:spPr>
          <a:xfrm>
            <a:off x="576263" y="4496594"/>
            <a:ext cx="2600071" cy="410369"/>
          </a:xfrm>
          <a:prstGeom prst="rect">
            <a:avLst/>
          </a:prstGeom>
          <a:noFill/>
          <a:ln>
            <a:noFill/>
          </a:ln>
        </p:spPr>
        <p:txBody>
          <a:bodyPr anchorCtr="0" anchor="b" bIns="0" lIns="0" spcFirstLastPara="1" rIns="0" wrap="square" tIns="0">
            <a:noAutofit/>
          </a:bodyPr>
          <a:lstStyle/>
          <a:p>
            <a:pPr indent="0" lvl="0" marL="0" marR="0" rtl="0" algn="l">
              <a:lnSpc>
                <a:spcPct val="200000"/>
              </a:lnSpc>
              <a:spcBef>
                <a:spcPts val="0"/>
              </a:spcBef>
              <a:spcAft>
                <a:spcPts val="0"/>
              </a:spcAft>
              <a:buNone/>
            </a:pPr>
            <a:r>
              <a:rPr b="0" lang="de-CH" sz="1600">
                <a:solidFill>
                  <a:schemeClr val="dk2"/>
                </a:solidFill>
                <a:latin typeface="Arial"/>
                <a:ea typeface="Arial"/>
                <a:cs typeface="Arial"/>
                <a:sym typeface="Arial"/>
              </a:rPr>
              <a:t>Overflow when counting up:</a:t>
            </a:r>
            <a:endParaRPr b="0" sz="1600">
              <a:solidFill>
                <a:schemeClr val="dk2"/>
              </a:solidFill>
              <a:latin typeface="Arial"/>
              <a:ea typeface="Arial"/>
              <a:cs typeface="Arial"/>
              <a:sym typeface="Arial"/>
            </a:endParaRPr>
          </a:p>
        </p:txBody>
      </p:sp>
      <p:graphicFrame>
        <p:nvGraphicFramePr>
          <p:cNvPr id="221" name="Shape 221"/>
          <p:cNvGraphicFramePr/>
          <p:nvPr/>
        </p:nvGraphicFramePr>
        <p:xfrm>
          <a:off x="4851400" y="5040313"/>
          <a:ext cx="3000000" cy="3000000"/>
        </p:xfrm>
        <a:graphic>
          <a:graphicData uri="http://schemas.openxmlformats.org/drawingml/2006/table">
            <a:tbl>
              <a:tblPr>
                <a:noFill/>
                <a:tableStyleId>{57F1C2E9-14DD-47D6-AA9D-1C71171D5A03}</a:tableStyleId>
              </a:tblPr>
              <a:tblGrid>
                <a:gridCol w="630250"/>
                <a:gridCol w="809625"/>
              </a:tblGrid>
              <a:tr h="357200">
                <a:tc>
                  <a:txBody>
                    <a:bodyPr>
                      <a:noAutofit/>
                    </a:bodyPr>
                    <a:lstStyle/>
                    <a:p>
                      <a:pPr indent="0" lvl="0" marL="0" marR="0" rtl="0" algn="r">
                        <a:lnSpc>
                          <a:spcPct val="160000"/>
                        </a:lnSpc>
                        <a:spcBef>
                          <a:spcPts val="0"/>
                        </a:spcBef>
                        <a:spcAft>
                          <a:spcPts val="0"/>
                        </a:spcAft>
                        <a:buClr>
                          <a:schemeClr val="dk1"/>
                        </a:buClr>
                        <a:buSzPts val="2000"/>
                        <a:buFont typeface="Arial"/>
                        <a:buNone/>
                      </a:pPr>
                      <a:r>
                        <a:rPr b="0" i="0" lang="de-CH" sz="2000" u="none" cap="none" strike="noStrike">
                          <a:solidFill>
                            <a:schemeClr val="dk1"/>
                          </a:solidFill>
                          <a:latin typeface="Arial"/>
                          <a:ea typeface="Arial"/>
                          <a:cs typeface="Arial"/>
                          <a:sym typeface="Arial"/>
                        </a:rPr>
                        <a:t>0x0</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r">
                        <a:lnSpc>
                          <a:spcPct val="160000"/>
                        </a:lnSpc>
                        <a:spcBef>
                          <a:spcPts val="0"/>
                        </a:spcBef>
                        <a:spcAft>
                          <a:spcPts val="0"/>
                        </a:spcAft>
                        <a:buClr>
                          <a:schemeClr val="dk1"/>
                        </a:buClr>
                        <a:buSzPts val="2000"/>
                        <a:buFont typeface="Arial"/>
                        <a:buNone/>
                      </a:pPr>
                      <a:r>
                        <a:rPr b="0" i="0" lang="de-CH" sz="2000" u="none" cap="none" strike="noStrike">
                          <a:solidFill>
                            <a:schemeClr val="dk1"/>
                          </a:solidFill>
                          <a:latin typeface="Arial"/>
                          <a:ea typeface="Arial"/>
                          <a:cs typeface="Arial"/>
                          <a:sym typeface="Arial"/>
                        </a:rPr>
                        <a:t>0000</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7200">
                <a:tc>
                  <a:txBody>
                    <a:bodyPr>
                      <a:noAutofit/>
                    </a:bodyPr>
                    <a:lstStyle/>
                    <a:p>
                      <a:pPr indent="0" lvl="0" marL="0" marR="0" rtl="0" algn="r">
                        <a:lnSpc>
                          <a:spcPct val="160000"/>
                        </a:lnSpc>
                        <a:spcBef>
                          <a:spcPts val="0"/>
                        </a:spcBef>
                        <a:spcAft>
                          <a:spcPts val="0"/>
                        </a:spcAft>
                        <a:buClr>
                          <a:schemeClr val="dk1"/>
                        </a:buClr>
                        <a:buSzPts val="2000"/>
                        <a:buFont typeface="Arial"/>
                        <a:buNone/>
                      </a:pPr>
                      <a:r>
                        <a:rPr b="0" i="0" lang="de-CH" sz="2000" u="none" cap="none" strike="noStrike">
                          <a:solidFill>
                            <a:schemeClr val="dk1"/>
                          </a:solidFill>
                          <a:latin typeface="Arial"/>
                          <a:ea typeface="Arial"/>
                          <a:cs typeface="Arial"/>
                          <a:sym typeface="Arial"/>
                        </a:rPr>
                        <a:t>-0x1</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r">
                        <a:lnSpc>
                          <a:spcPct val="160000"/>
                        </a:lnSpc>
                        <a:spcBef>
                          <a:spcPts val="0"/>
                        </a:spcBef>
                        <a:spcAft>
                          <a:spcPts val="0"/>
                        </a:spcAft>
                        <a:buClr>
                          <a:schemeClr val="dk1"/>
                        </a:buClr>
                        <a:buSzPts val="2000"/>
                        <a:buFont typeface="Arial"/>
                        <a:buNone/>
                      </a:pPr>
                      <a:r>
                        <a:rPr b="0" i="0" lang="de-CH" sz="2000" u="none" cap="none" strike="noStrike">
                          <a:solidFill>
                            <a:schemeClr val="dk1"/>
                          </a:solidFill>
                          <a:latin typeface="Arial"/>
                          <a:ea typeface="Arial"/>
                          <a:cs typeface="Arial"/>
                          <a:sym typeface="Arial"/>
                        </a:rPr>
                        <a:t>1111</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57200">
                <a:tc>
                  <a:txBody>
                    <a:bodyPr>
                      <a:noAutofit/>
                    </a:bodyPr>
                    <a:lstStyle/>
                    <a:p>
                      <a:pPr indent="0" lvl="0" marL="0" marR="0" rtl="0" algn="r">
                        <a:lnSpc>
                          <a:spcPct val="16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r">
                        <a:lnSpc>
                          <a:spcPct val="160000"/>
                        </a:lnSpc>
                        <a:spcBef>
                          <a:spcPts val="0"/>
                        </a:spcBef>
                        <a:spcAft>
                          <a:spcPts val="0"/>
                        </a:spcAft>
                        <a:buClr>
                          <a:schemeClr val="dk1"/>
                        </a:buClr>
                        <a:buSzPts val="2000"/>
                        <a:buFont typeface="Arial"/>
                        <a:buNone/>
                      </a:pPr>
                      <a:r>
                        <a:rPr b="0" i="0" lang="de-CH" sz="2000" u="none" cap="none" strike="noStrike">
                          <a:solidFill>
                            <a:schemeClr val="dk1"/>
                          </a:solidFill>
                          <a:latin typeface="Arial"/>
                          <a:ea typeface="Arial"/>
                          <a:cs typeface="Arial"/>
                          <a:sym typeface="Arial"/>
                        </a:rPr>
                        <a:t>1111</a:t>
                      </a:r>
                      <a:endParaRPr b="0" i="0" sz="2000" u="none" cap="none" strike="noStrike">
                        <a:solidFill>
                          <a:schemeClr val="dk1"/>
                        </a:solidFill>
                        <a:latin typeface="Arial"/>
                        <a:ea typeface="Arial"/>
                        <a:cs typeface="Arial"/>
                        <a:sym typeface="Aria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22" name="Shape 222"/>
          <p:cNvSpPr txBox="1"/>
          <p:nvPr/>
        </p:nvSpPr>
        <p:spPr>
          <a:xfrm>
            <a:off x="4221163" y="4496594"/>
            <a:ext cx="2904641" cy="410369"/>
          </a:xfrm>
          <a:prstGeom prst="rect">
            <a:avLst/>
          </a:prstGeom>
          <a:noFill/>
          <a:ln>
            <a:noFill/>
          </a:ln>
        </p:spPr>
        <p:txBody>
          <a:bodyPr anchorCtr="0" anchor="b" bIns="0" lIns="0" spcFirstLastPara="1" rIns="0" wrap="square" tIns="0">
            <a:noAutofit/>
          </a:bodyPr>
          <a:lstStyle/>
          <a:p>
            <a:pPr indent="0" lvl="0" marL="0" marR="0" rtl="0" algn="l">
              <a:lnSpc>
                <a:spcPct val="200000"/>
              </a:lnSpc>
              <a:spcBef>
                <a:spcPts val="0"/>
              </a:spcBef>
              <a:spcAft>
                <a:spcPts val="0"/>
              </a:spcAft>
              <a:buNone/>
            </a:pPr>
            <a:r>
              <a:rPr b="0" lang="de-CH" sz="1600">
                <a:solidFill>
                  <a:schemeClr val="dk2"/>
                </a:solidFill>
                <a:latin typeface="Arial"/>
                <a:ea typeface="Arial"/>
                <a:cs typeface="Arial"/>
                <a:sym typeface="Arial"/>
              </a:rPr>
              <a:t>Underflow when counting down:</a:t>
            </a:r>
            <a:endParaRPr b="0" sz="1600">
              <a:solidFill>
                <a:schemeClr val="dk2"/>
              </a:solidFill>
              <a:latin typeface="Arial"/>
              <a:ea typeface="Arial"/>
              <a:cs typeface="Arial"/>
              <a:sym typeface="Arial"/>
            </a:endParaRPr>
          </a:p>
        </p:txBody>
      </p:sp>
      <p:sp>
        <p:nvSpPr>
          <p:cNvPr id="223" name="Shape 223"/>
          <p:cNvSpPr txBox="1"/>
          <p:nvPr/>
        </p:nvSpPr>
        <p:spPr>
          <a:xfrm>
            <a:off x="567461" y="512196"/>
            <a:ext cx="4262705" cy="502702"/>
          </a:xfrm>
          <a:prstGeom prst="rect">
            <a:avLst/>
          </a:prstGeom>
          <a:noFill/>
          <a:ln>
            <a:noFill/>
          </a:ln>
        </p:spPr>
        <p:txBody>
          <a:bodyPr anchorCtr="0" anchor="t" bIns="45700" lIns="91425" spcFirstLastPara="1" rIns="91425" wrap="square" tIns="45700">
            <a:noAutofit/>
          </a:bodyPr>
          <a:lstStyle/>
          <a:p>
            <a:pPr indent="0" lvl="0" marL="0" marR="0" rtl="0" algn="l">
              <a:lnSpc>
                <a:spcPct val="88888"/>
              </a:lnSpc>
              <a:spcBef>
                <a:spcPts val="0"/>
              </a:spcBef>
              <a:spcAft>
                <a:spcPts val="0"/>
              </a:spcAft>
              <a:buNone/>
            </a:pPr>
            <a:r>
              <a:rPr b="1" lang="de-CH" sz="3600">
                <a:solidFill>
                  <a:srgbClr val="0070C0"/>
                </a:solidFill>
                <a:latin typeface="Arial"/>
                <a:ea typeface="Arial"/>
                <a:cs typeface="Arial"/>
                <a:sym typeface="Arial"/>
              </a:rPr>
              <a:t>1) Modulo Counter</a:t>
            </a:r>
            <a:endParaRPr b="1" sz="3600">
              <a:solidFill>
                <a:srgbClr val="0070C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230" name="Shape 230"/>
          <p:cNvSpPr/>
          <p:nvPr/>
        </p:nvSpPr>
        <p:spPr>
          <a:xfrm>
            <a:off x="5435600" y="2016125"/>
            <a:ext cx="801688" cy="1344613"/>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231" name="Shape 231"/>
          <p:cNvSpPr/>
          <p:nvPr/>
        </p:nvSpPr>
        <p:spPr>
          <a:xfrm>
            <a:off x="5346700" y="2100263"/>
            <a:ext cx="801688" cy="134461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232" name="Shape 232"/>
          <p:cNvSpPr txBox="1"/>
          <p:nvPr>
            <p:ph idx="4294967295" type="title"/>
          </p:nvPr>
        </p:nvSpPr>
        <p:spPr>
          <a:xfrm>
            <a:off x="338931" y="352427"/>
            <a:ext cx="9088438" cy="86042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de-CH" sz="3200" u="none" cap="none" strike="noStrike">
                <a:solidFill>
                  <a:srgbClr val="0070C0"/>
                </a:solidFill>
                <a:latin typeface="Arial"/>
                <a:ea typeface="Arial"/>
                <a:cs typeface="Arial"/>
                <a:sym typeface="Arial"/>
              </a:rPr>
              <a:t>2) What is the behaviour of this counter? </a:t>
            </a:r>
            <a:endParaRPr/>
          </a:p>
        </p:txBody>
      </p:sp>
      <p:sp>
        <p:nvSpPr>
          <p:cNvPr id="233" name="Shape 233"/>
          <p:cNvSpPr/>
          <p:nvPr/>
        </p:nvSpPr>
        <p:spPr>
          <a:xfrm>
            <a:off x="5257800" y="2184400"/>
            <a:ext cx="801688" cy="134461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234" name="Shape 234"/>
          <p:cNvSpPr txBox="1"/>
          <p:nvPr/>
        </p:nvSpPr>
        <p:spPr>
          <a:xfrm>
            <a:off x="5613400" y="2268538"/>
            <a:ext cx="446088"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235" name="Shape 235"/>
          <p:cNvSpPr txBox="1"/>
          <p:nvPr/>
        </p:nvSpPr>
        <p:spPr>
          <a:xfrm>
            <a:off x="5435600" y="3024188"/>
            <a:ext cx="712788"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236" name="Shape 236"/>
          <p:cNvCxnSpPr/>
          <p:nvPr/>
        </p:nvCxnSpPr>
        <p:spPr>
          <a:xfrm>
            <a:off x="6059488" y="3192463"/>
            <a:ext cx="357187" cy="0"/>
          </a:xfrm>
          <a:prstGeom prst="straightConnector1">
            <a:avLst/>
          </a:prstGeom>
          <a:noFill/>
          <a:ln cap="flat" cmpd="sng" w="25400">
            <a:solidFill>
              <a:srgbClr val="003366"/>
            </a:solidFill>
            <a:prstDash val="solid"/>
            <a:round/>
            <a:headEnd len="med" w="med" type="none"/>
            <a:tailEnd len="med" w="med" type="none"/>
          </a:ln>
        </p:spPr>
      </p:cxnSp>
      <p:cxnSp>
        <p:nvCxnSpPr>
          <p:cNvPr id="237" name="Shape 237"/>
          <p:cNvCxnSpPr/>
          <p:nvPr/>
        </p:nvCxnSpPr>
        <p:spPr>
          <a:xfrm>
            <a:off x="6059488" y="2436813"/>
            <a:ext cx="1069975" cy="0"/>
          </a:xfrm>
          <a:prstGeom prst="straightConnector1">
            <a:avLst/>
          </a:prstGeom>
          <a:noFill/>
          <a:ln cap="flat" cmpd="sng" w="25400">
            <a:solidFill>
              <a:schemeClr val="dk1"/>
            </a:solidFill>
            <a:prstDash val="solid"/>
            <a:round/>
            <a:headEnd len="med" w="med" type="none"/>
            <a:tailEnd len="med" w="med" type="none"/>
          </a:ln>
        </p:spPr>
      </p:cxnSp>
      <p:cxnSp>
        <p:nvCxnSpPr>
          <p:cNvPr id="238" name="Shape 238"/>
          <p:cNvCxnSpPr/>
          <p:nvPr/>
        </p:nvCxnSpPr>
        <p:spPr>
          <a:xfrm>
            <a:off x="5257800" y="2689225"/>
            <a:ext cx="266700" cy="166688"/>
          </a:xfrm>
          <a:prstGeom prst="straightConnector1">
            <a:avLst/>
          </a:prstGeom>
          <a:noFill/>
          <a:ln cap="flat" cmpd="sng" w="9525">
            <a:solidFill>
              <a:schemeClr val="dk1"/>
            </a:solidFill>
            <a:prstDash val="solid"/>
            <a:round/>
            <a:headEnd len="med" w="med" type="none"/>
            <a:tailEnd len="med" w="med" type="none"/>
          </a:ln>
        </p:spPr>
      </p:cxnSp>
      <p:cxnSp>
        <p:nvCxnSpPr>
          <p:cNvPr id="239" name="Shape 239"/>
          <p:cNvCxnSpPr/>
          <p:nvPr/>
        </p:nvCxnSpPr>
        <p:spPr>
          <a:xfrm flipH="1">
            <a:off x="5257800" y="2855913"/>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240" name="Shape 240"/>
          <p:cNvCxnSpPr/>
          <p:nvPr/>
        </p:nvCxnSpPr>
        <p:spPr>
          <a:xfrm>
            <a:off x="4989513" y="2855913"/>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241" name="Shape 241"/>
          <p:cNvCxnSpPr/>
          <p:nvPr/>
        </p:nvCxnSpPr>
        <p:spPr>
          <a:xfrm>
            <a:off x="4989513" y="2436813"/>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242" name="Shape 242"/>
          <p:cNvCxnSpPr/>
          <p:nvPr/>
        </p:nvCxnSpPr>
        <p:spPr>
          <a:xfrm rot="10800000">
            <a:off x="4456113" y="2436813"/>
            <a:ext cx="801687" cy="0"/>
          </a:xfrm>
          <a:prstGeom prst="straightConnector1">
            <a:avLst/>
          </a:prstGeom>
          <a:noFill/>
          <a:ln cap="flat" cmpd="sng" w="25400">
            <a:solidFill>
              <a:schemeClr val="dk1"/>
            </a:solidFill>
            <a:prstDash val="solid"/>
            <a:round/>
            <a:headEnd len="med" w="med" type="triangle"/>
            <a:tailEnd len="med" w="med" type="none"/>
          </a:ln>
        </p:spPr>
      </p:cxnSp>
      <p:cxnSp>
        <p:nvCxnSpPr>
          <p:cNvPr id="243" name="Shape 243"/>
          <p:cNvCxnSpPr/>
          <p:nvPr/>
        </p:nvCxnSpPr>
        <p:spPr>
          <a:xfrm rot="10800000">
            <a:off x="4722813" y="2855913"/>
            <a:ext cx="534987" cy="0"/>
          </a:xfrm>
          <a:prstGeom prst="straightConnector1">
            <a:avLst/>
          </a:prstGeom>
          <a:noFill/>
          <a:ln cap="flat" cmpd="sng" w="25400">
            <a:solidFill>
              <a:schemeClr val="dk1"/>
            </a:solidFill>
            <a:prstDash val="solid"/>
            <a:round/>
            <a:headEnd len="med" w="med" type="none"/>
            <a:tailEnd len="med" w="med" type="none"/>
          </a:ln>
        </p:spPr>
      </p:cxnSp>
      <p:cxnSp>
        <p:nvCxnSpPr>
          <p:cNvPr id="244" name="Shape 244"/>
          <p:cNvCxnSpPr/>
          <p:nvPr/>
        </p:nvCxnSpPr>
        <p:spPr>
          <a:xfrm>
            <a:off x="3563938" y="2436813"/>
            <a:ext cx="1693862" cy="0"/>
          </a:xfrm>
          <a:prstGeom prst="straightConnector1">
            <a:avLst/>
          </a:prstGeom>
          <a:noFill/>
          <a:ln cap="flat" cmpd="sng" w="25400">
            <a:solidFill>
              <a:schemeClr val="dk1"/>
            </a:solidFill>
            <a:prstDash val="solid"/>
            <a:round/>
            <a:headEnd len="med" w="med" type="none"/>
            <a:tailEnd len="med" w="med" type="triangle"/>
          </a:ln>
        </p:spPr>
      </p:cxnSp>
      <p:sp>
        <p:nvSpPr>
          <p:cNvPr id="245" name="Shape 245"/>
          <p:cNvSpPr txBox="1"/>
          <p:nvPr/>
        </p:nvSpPr>
        <p:spPr>
          <a:xfrm>
            <a:off x="6537140" y="2605088"/>
            <a:ext cx="2268906"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 = number of FFs</a:t>
            </a:r>
            <a:endParaRPr/>
          </a:p>
        </p:txBody>
      </p:sp>
      <p:cxnSp>
        <p:nvCxnSpPr>
          <p:cNvPr id="246" name="Shape 246"/>
          <p:cNvCxnSpPr/>
          <p:nvPr/>
        </p:nvCxnSpPr>
        <p:spPr>
          <a:xfrm rot="10800000">
            <a:off x="7129463" y="1597025"/>
            <a:ext cx="0" cy="839788"/>
          </a:xfrm>
          <a:prstGeom prst="straightConnector1">
            <a:avLst/>
          </a:prstGeom>
          <a:noFill/>
          <a:ln cap="flat" cmpd="sng" w="25400">
            <a:solidFill>
              <a:schemeClr val="dk1"/>
            </a:solidFill>
            <a:prstDash val="solid"/>
            <a:round/>
            <a:headEnd len="med" w="med" type="oval"/>
            <a:tailEnd len="med" w="med" type="none"/>
          </a:ln>
        </p:spPr>
      </p:cxnSp>
      <p:cxnSp>
        <p:nvCxnSpPr>
          <p:cNvPr id="247" name="Shape 247"/>
          <p:cNvCxnSpPr/>
          <p:nvPr/>
        </p:nvCxnSpPr>
        <p:spPr>
          <a:xfrm rot="10800000">
            <a:off x="1025525" y="1574800"/>
            <a:ext cx="6103938" cy="22225"/>
          </a:xfrm>
          <a:prstGeom prst="straightConnector1">
            <a:avLst/>
          </a:prstGeom>
          <a:noFill/>
          <a:ln cap="flat" cmpd="sng" w="25400">
            <a:solidFill>
              <a:schemeClr val="dk1"/>
            </a:solidFill>
            <a:prstDash val="solid"/>
            <a:round/>
            <a:headEnd len="med" w="med" type="none"/>
            <a:tailEnd len="med" w="med" type="none"/>
          </a:ln>
        </p:spPr>
      </p:cxnSp>
      <p:cxnSp>
        <p:nvCxnSpPr>
          <p:cNvPr id="248" name="Shape 248"/>
          <p:cNvCxnSpPr/>
          <p:nvPr/>
        </p:nvCxnSpPr>
        <p:spPr>
          <a:xfrm>
            <a:off x="1025525" y="1597025"/>
            <a:ext cx="0" cy="1103313"/>
          </a:xfrm>
          <a:prstGeom prst="straightConnector1">
            <a:avLst/>
          </a:prstGeom>
          <a:noFill/>
          <a:ln cap="flat" cmpd="sng" w="25400">
            <a:solidFill>
              <a:schemeClr val="dk1"/>
            </a:solidFill>
            <a:prstDash val="solid"/>
            <a:round/>
            <a:headEnd len="med" w="med" type="none"/>
            <a:tailEnd len="med" w="med" type="none"/>
          </a:ln>
        </p:spPr>
      </p:cxnSp>
      <p:cxnSp>
        <p:nvCxnSpPr>
          <p:cNvPr id="249" name="Shape 249"/>
          <p:cNvCxnSpPr/>
          <p:nvPr/>
        </p:nvCxnSpPr>
        <p:spPr>
          <a:xfrm flipH="1" rot="10800000">
            <a:off x="846138" y="1755775"/>
            <a:ext cx="357187" cy="336550"/>
          </a:xfrm>
          <a:prstGeom prst="straightConnector1">
            <a:avLst/>
          </a:prstGeom>
          <a:noFill/>
          <a:ln cap="flat" cmpd="sng" w="12700">
            <a:solidFill>
              <a:schemeClr val="dk1"/>
            </a:solidFill>
            <a:prstDash val="solid"/>
            <a:round/>
            <a:headEnd len="med" w="med" type="none"/>
            <a:tailEnd len="med" w="med" type="none"/>
          </a:ln>
        </p:spPr>
      </p:cxnSp>
      <p:sp>
        <p:nvSpPr>
          <p:cNvPr id="250" name="Shape 250"/>
          <p:cNvSpPr txBox="1"/>
          <p:nvPr/>
        </p:nvSpPr>
        <p:spPr>
          <a:xfrm>
            <a:off x="441325" y="1800225"/>
            <a:ext cx="3571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251" name="Shape 251"/>
          <p:cNvCxnSpPr/>
          <p:nvPr/>
        </p:nvCxnSpPr>
        <p:spPr>
          <a:xfrm>
            <a:off x="1871663" y="4284663"/>
            <a:ext cx="2851150" cy="0"/>
          </a:xfrm>
          <a:prstGeom prst="straightConnector1">
            <a:avLst/>
          </a:prstGeom>
          <a:noFill/>
          <a:ln cap="flat" cmpd="sng" w="25400">
            <a:solidFill>
              <a:schemeClr val="dk1"/>
            </a:solidFill>
            <a:prstDash val="solid"/>
            <a:round/>
            <a:headEnd len="med" w="med" type="none"/>
            <a:tailEnd len="med" w="med" type="none"/>
          </a:ln>
        </p:spPr>
      </p:cxnSp>
      <p:cxnSp>
        <p:nvCxnSpPr>
          <p:cNvPr id="252" name="Shape 252"/>
          <p:cNvCxnSpPr/>
          <p:nvPr/>
        </p:nvCxnSpPr>
        <p:spPr>
          <a:xfrm>
            <a:off x="4722813" y="2855913"/>
            <a:ext cx="0" cy="1428750"/>
          </a:xfrm>
          <a:prstGeom prst="straightConnector1">
            <a:avLst/>
          </a:prstGeom>
          <a:noFill/>
          <a:ln cap="flat" cmpd="sng" w="25400">
            <a:solidFill>
              <a:schemeClr val="dk1"/>
            </a:solidFill>
            <a:prstDash val="solid"/>
            <a:round/>
            <a:headEnd len="med" w="med" type="none"/>
            <a:tailEnd len="med" w="med" type="none"/>
          </a:ln>
        </p:spPr>
      </p:cxnSp>
      <p:sp>
        <p:nvSpPr>
          <p:cNvPr id="253" name="Shape 253"/>
          <p:cNvSpPr txBox="1"/>
          <p:nvPr/>
        </p:nvSpPr>
        <p:spPr>
          <a:xfrm>
            <a:off x="1685925" y="3781425"/>
            <a:ext cx="735013"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Takt</a:t>
            </a:r>
            <a:endParaRPr/>
          </a:p>
        </p:txBody>
      </p:sp>
      <p:cxnSp>
        <p:nvCxnSpPr>
          <p:cNvPr id="254" name="Shape 254"/>
          <p:cNvCxnSpPr/>
          <p:nvPr/>
        </p:nvCxnSpPr>
        <p:spPr>
          <a:xfrm>
            <a:off x="7129463" y="2436813"/>
            <a:ext cx="1603375" cy="0"/>
          </a:xfrm>
          <a:prstGeom prst="straightConnector1">
            <a:avLst/>
          </a:prstGeom>
          <a:noFill/>
          <a:ln cap="flat" cmpd="sng" w="25400">
            <a:solidFill>
              <a:schemeClr val="dk1"/>
            </a:solidFill>
            <a:prstDash val="solid"/>
            <a:round/>
            <a:headEnd len="med" w="med" type="none"/>
            <a:tailEnd len="med" w="med" type="triangle"/>
          </a:ln>
        </p:spPr>
      </p:cxnSp>
      <p:sp>
        <p:nvSpPr>
          <p:cNvPr id="255" name="Shape 255"/>
          <p:cNvSpPr txBox="1"/>
          <p:nvPr/>
        </p:nvSpPr>
        <p:spPr>
          <a:xfrm>
            <a:off x="6326188" y="2605088"/>
            <a:ext cx="36512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256" name="Shape 256"/>
          <p:cNvCxnSpPr/>
          <p:nvPr/>
        </p:nvCxnSpPr>
        <p:spPr>
          <a:xfrm flipH="1" rot="10800000">
            <a:off x="6416675" y="2268538"/>
            <a:ext cx="355600" cy="336550"/>
          </a:xfrm>
          <a:prstGeom prst="straightConnector1">
            <a:avLst/>
          </a:prstGeom>
          <a:noFill/>
          <a:ln cap="flat" cmpd="sng" w="9525">
            <a:solidFill>
              <a:schemeClr val="dk1"/>
            </a:solidFill>
            <a:prstDash val="solid"/>
            <a:round/>
            <a:headEnd len="med" w="med" type="none"/>
            <a:tailEnd len="med" w="med" type="none"/>
          </a:ln>
        </p:spPr>
      </p:cxnSp>
      <p:sp>
        <p:nvSpPr>
          <p:cNvPr id="257" name="Shape 257"/>
          <p:cNvSpPr txBox="1"/>
          <p:nvPr/>
        </p:nvSpPr>
        <p:spPr>
          <a:xfrm>
            <a:off x="4276725" y="2520950"/>
            <a:ext cx="36512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258" name="Shape 258"/>
          <p:cNvCxnSpPr/>
          <p:nvPr/>
        </p:nvCxnSpPr>
        <p:spPr>
          <a:xfrm flipH="1" rot="10800000">
            <a:off x="4276725" y="2268538"/>
            <a:ext cx="357188" cy="336550"/>
          </a:xfrm>
          <a:prstGeom prst="straightConnector1">
            <a:avLst/>
          </a:prstGeom>
          <a:noFill/>
          <a:ln cap="flat" cmpd="sng" w="12700">
            <a:solidFill>
              <a:schemeClr val="dk1"/>
            </a:solidFill>
            <a:prstDash val="solid"/>
            <a:round/>
            <a:headEnd len="med" w="med" type="none"/>
            <a:tailEnd len="med" w="med" type="none"/>
          </a:ln>
        </p:spPr>
      </p:cxnSp>
      <p:sp>
        <p:nvSpPr>
          <p:cNvPr id="259" name="Shape 259"/>
          <p:cNvSpPr/>
          <p:nvPr/>
        </p:nvSpPr>
        <p:spPr>
          <a:xfrm>
            <a:off x="1476375" y="2386013"/>
            <a:ext cx="630238" cy="630237"/>
          </a:xfrm>
          <a:prstGeom prst="ellipse">
            <a:avLst/>
          </a:prstGeom>
          <a:noFill/>
          <a:ln cap="flat" cmpd="sng" w="254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260" name="Shape 260"/>
          <p:cNvSpPr txBox="1"/>
          <p:nvPr/>
        </p:nvSpPr>
        <p:spPr>
          <a:xfrm>
            <a:off x="1701800" y="2474913"/>
            <a:ext cx="207963" cy="406400"/>
          </a:xfrm>
          <a:prstGeom prst="rect">
            <a:avLst/>
          </a:prstGeom>
          <a:no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a:t>
            </a:r>
            <a:endParaRPr b="1" sz="2800">
              <a:solidFill>
                <a:schemeClr val="dk2"/>
              </a:solidFill>
              <a:latin typeface="Arial"/>
              <a:ea typeface="Arial"/>
              <a:cs typeface="Arial"/>
              <a:sym typeface="Arial"/>
            </a:endParaRPr>
          </a:p>
        </p:txBody>
      </p:sp>
      <p:cxnSp>
        <p:nvCxnSpPr>
          <p:cNvPr id="261" name="Shape 261"/>
          <p:cNvCxnSpPr/>
          <p:nvPr/>
        </p:nvCxnSpPr>
        <p:spPr>
          <a:xfrm flipH="1">
            <a:off x="1789113" y="2160588"/>
            <a:ext cx="1587" cy="225425"/>
          </a:xfrm>
          <a:prstGeom prst="straightConnector1">
            <a:avLst/>
          </a:prstGeom>
          <a:noFill/>
          <a:ln cap="flat" cmpd="sng" w="25400">
            <a:solidFill>
              <a:schemeClr val="dk1"/>
            </a:solidFill>
            <a:prstDash val="solid"/>
            <a:round/>
            <a:headEnd len="med" w="med" type="none"/>
            <a:tailEnd len="med" w="med" type="none"/>
          </a:ln>
        </p:spPr>
      </p:cxnSp>
      <p:sp>
        <p:nvSpPr>
          <p:cNvPr id="262" name="Shape 262"/>
          <p:cNvSpPr txBox="1"/>
          <p:nvPr/>
        </p:nvSpPr>
        <p:spPr>
          <a:xfrm>
            <a:off x="1611313" y="1755775"/>
            <a:ext cx="406400" cy="406400"/>
          </a:xfrm>
          <a:prstGeom prst="rect">
            <a:avLst/>
          </a:prstGeom>
          <a:no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None/>
            </a:pPr>
            <a:r>
              <a:rPr b="0" lang="de-CH" sz="2800">
                <a:solidFill>
                  <a:schemeClr val="dk2"/>
                </a:solidFill>
                <a:latin typeface="Arial"/>
                <a:ea typeface="Arial"/>
                <a:cs typeface="Arial"/>
                <a:sym typeface="Arial"/>
              </a:rPr>
              <a:t>+1</a:t>
            </a:r>
            <a:endParaRPr b="0" sz="2800">
              <a:solidFill>
                <a:schemeClr val="dk2"/>
              </a:solidFill>
              <a:latin typeface="Arial"/>
              <a:ea typeface="Arial"/>
              <a:cs typeface="Arial"/>
              <a:sym typeface="Arial"/>
            </a:endParaRPr>
          </a:p>
        </p:txBody>
      </p:sp>
      <p:grpSp>
        <p:nvGrpSpPr>
          <p:cNvPr id="263" name="Shape 263"/>
          <p:cNvGrpSpPr/>
          <p:nvPr/>
        </p:nvGrpSpPr>
        <p:grpSpPr>
          <a:xfrm>
            <a:off x="3186113" y="1935163"/>
            <a:ext cx="358775" cy="990600"/>
            <a:chOff x="1072" y="2835"/>
            <a:chExt cx="226" cy="624"/>
          </a:xfrm>
        </p:grpSpPr>
        <p:grpSp>
          <p:nvGrpSpPr>
            <p:cNvPr id="264" name="Shape 264"/>
            <p:cNvGrpSpPr/>
            <p:nvPr/>
          </p:nvGrpSpPr>
          <p:grpSpPr>
            <a:xfrm>
              <a:off x="1072" y="2835"/>
              <a:ext cx="226" cy="312"/>
              <a:chOff x="1072" y="2835"/>
              <a:chExt cx="226" cy="312"/>
            </a:xfrm>
          </p:grpSpPr>
          <p:cxnSp>
            <p:nvCxnSpPr>
              <p:cNvPr id="265" name="Shape 265"/>
              <p:cNvCxnSpPr/>
              <p:nvPr/>
            </p:nvCxnSpPr>
            <p:spPr>
              <a:xfrm>
                <a:off x="1072" y="2835"/>
                <a:ext cx="0" cy="312"/>
              </a:xfrm>
              <a:prstGeom prst="straightConnector1">
                <a:avLst/>
              </a:prstGeom>
              <a:noFill/>
              <a:ln cap="flat" cmpd="sng" w="25400">
                <a:solidFill>
                  <a:schemeClr val="dk1"/>
                </a:solidFill>
                <a:prstDash val="solid"/>
                <a:round/>
                <a:headEnd len="med" w="med" type="none"/>
                <a:tailEnd len="med" w="med" type="none"/>
              </a:ln>
            </p:spPr>
          </p:cxnSp>
          <p:cxnSp>
            <p:nvCxnSpPr>
              <p:cNvPr id="266" name="Shape 266"/>
              <p:cNvCxnSpPr/>
              <p:nvPr/>
            </p:nvCxnSpPr>
            <p:spPr>
              <a:xfrm>
                <a:off x="1298" y="2977"/>
                <a:ext cx="0" cy="170"/>
              </a:xfrm>
              <a:prstGeom prst="straightConnector1">
                <a:avLst/>
              </a:prstGeom>
              <a:noFill/>
              <a:ln cap="flat" cmpd="sng" w="25400">
                <a:solidFill>
                  <a:schemeClr val="dk1"/>
                </a:solidFill>
                <a:prstDash val="solid"/>
                <a:round/>
                <a:headEnd len="med" w="med" type="none"/>
                <a:tailEnd len="med" w="med" type="none"/>
              </a:ln>
            </p:spPr>
          </p:cxnSp>
          <p:cxnSp>
            <p:nvCxnSpPr>
              <p:cNvPr id="267" name="Shape 267"/>
              <p:cNvCxnSpPr/>
              <p:nvPr/>
            </p:nvCxnSpPr>
            <p:spPr>
              <a:xfrm>
                <a:off x="1072" y="2835"/>
                <a:ext cx="226" cy="142"/>
              </a:xfrm>
              <a:prstGeom prst="straightConnector1">
                <a:avLst/>
              </a:prstGeom>
              <a:noFill/>
              <a:ln cap="flat" cmpd="sng" w="25400">
                <a:solidFill>
                  <a:schemeClr val="dk1"/>
                </a:solidFill>
                <a:prstDash val="solid"/>
                <a:round/>
                <a:headEnd len="med" w="med" type="none"/>
                <a:tailEnd len="med" w="med" type="none"/>
              </a:ln>
            </p:spPr>
          </p:cxnSp>
        </p:grpSp>
        <p:grpSp>
          <p:nvGrpSpPr>
            <p:cNvPr id="268" name="Shape 268"/>
            <p:cNvGrpSpPr/>
            <p:nvPr/>
          </p:nvGrpSpPr>
          <p:grpSpPr>
            <a:xfrm flipH="1" rot="10800000">
              <a:off x="1072" y="3147"/>
              <a:ext cx="226" cy="312"/>
              <a:chOff x="1072" y="2835"/>
              <a:chExt cx="226" cy="312"/>
            </a:xfrm>
          </p:grpSpPr>
          <p:cxnSp>
            <p:nvCxnSpPr>
              <p:cNvPr id="269" name="Shape 269"/>
              <p:cNvCxnSpPr/>
              <p:nvPr/>
            </p:nvCxnSpPr>
            <p:spPr>
              <a:xfrm>
                <a:off x="1072" y="2835"/>
                <a:ext cx="0" cy="312"/>
              </a:xfrm>
              <a:prstGeom prst="straightConnector1">
                <a:avLst/>
              </a:prstGeom>
              <a:noFill/>
              <a:ln cap="flat" cmpd="sng" w="25400">
                <a:solidFill>
                  <a:schemeClr val="dk1"/>
                </a:solidFill>
                <a:prstDash val="solid"/>
                <a:round/>
                <a:headEnd len="med" w="med" type="none"/>
                <a:tailEnd len="med" w="med" type="none"/>
              </a:ln>
            </p:spPr>
          </p:cxnSp>
          <p:cxnSp>
            <p:nvCxnSpPr>
              <p:cNvPr id="270" name="Shape 270"/>
              <p:cNvCxnSpPr/>
              <p:nvPr/>
            </p:nvCxnSpPr>
            <p:spPr>
              <a:xfrm>
                <a:off x="1298" y="2977"/>
                <a:ext cx="0" cy="170"/>
              </a:xfrm>
              <a:prstGeom prst="straightConnector1">
                <a:avLst/>
              </a:prstGeom>
              <a:noFill/>
              <a:ln cap="flat" cmpd="sng" w="25400">
                <a:solidFill>
                  <a:schemeClr val="dk1"/>
                </a:solidFill>
                <a:prstDash val="solid"/>
                <a:round/>
                <a:headEnd len="med" w="med" type="none"/>
                <a:tailEnd len="med" w="med" type="none"/>
              </a:ln>
            </p:spPr>
          </p:cxnSp>
          <p:cxnSp>
            <p:nvCxnSpPr>
              <p:cNvPr id="271" name="Shape 271"/>
              <p:cNvCxnSpPr/>
              <p:nvPr/>
            </p:nvCxnSpPr>
            <p:spPr>
              <a:xfrm>
                <a:off x="1072" y="2835"/>
                <a:ext cx="226" cy="142"/>
              </a:xfrm>
              <a:prstGeom prst="straightConnector1">
                <a:avLst/>
              </a:prstGeom>
              <a:noFill/>
              <a:ln cap="flat" cmpd="sng" w="25400">
                <a:solidFill>
                  <a:schemeClr val="dk1"/>
                </a:solidFill>
                <a:prstDash val="solid"/>
                <a:round/>
                <a:headEnd len="med" w="med" type="none"/>
                <a:tailEnd len="med" w="med" type="none"/>
              </a:ln>
            </p:spPr>
          </p:cxnSp>
        </p:grpSp>
      </p:grpSp>
      <p:cxnSp>
        <p:nvCxnSpPr>
          <p:cNvPr id="272" name="Shape 272"/>
          <p:cNvCxnSpPr/>
          <p:nvPr/>
        </p:nvCxnSpPr>
        <p:spPr>
          <a:xfrm rot="10800000">
            <a:off x="2646363" y="2160588"/>
            <a:ext cx="539750" cy="0"/>
          </a:xfrm>
          <a:prstGeom prst="straightConnector1">
            <a:avLst/>
          </a:prstGeom>
          <a:noFill/>
          <a:ln cap="flat" cmpd="sng" w="25400">
            <a:solidFill>
              <a:schemeClr val="dk1"/>
            </a:solidFill>
            <a:prstDash val="solid"/>
            <a:round/>
            <a:headEnd len="med" w="med" type="none"/>
            <a:tailEnd len="med" w="med" type="none"/>
          </a:ln>
        </p:spPr>
      </p:cxnSp>
      <p:cxnSp>
        <p:nvCxnSpPr>
          <p:cNvPr id="273" name="Shape 273"/>
          <p:cNvCxnSpPr/>
          <p:nvPr/>
        </p:nvCxnSpPr>
        <p:spPr>
          <a:xfrm rot="10800000">
            <a:off x="2106613" y="2700338"/>
            <a:ext cx="1079500" cy="0"/>
          </a:xfrm>
          <a:prstGeom prst="straightConnector1">
            <a:avLst/>
          </a:prstGeom>
          <a:noFill/>
          <a:ln cap="flat" cmpd="sng" w="25400">
            <a:solidFill>
              <a:schemeClr val="dk1"/>
            </a:solidFill>
            <a:prstDash val="solid"/>
            <a:round/>
            <a:headEnd len="med" w="med" type="none"/>
            <a:tailEnd len="med" w="med" type="none"/>
          </a:ln>
        </p:spPr>
      </p:cxnSp>
      <p:cxnSp>
        <p:nvCxnSpPr>
          <p:cNvPr id="274" name="Shape 274"/>
          <p:cNvCxnSpPr/>
          <p:nvPr/>
        </p:nvCxnSpPr>
        <p:spPr>
          <a:xfrm rot="10800000">
            <a:off x="2646363" y="1574800"/>
            <a:ext cx="0" cy="585788"/>
          </a:xfrm>
          <a:prstGeom prst="straightConnector1">
            <a:avLst/>
          </a:prstGeom>
          <a:noFill/>
          <a:ln cap="flat" cmpd="sng" w="25400">
            <a:solidFill>
              <a:schemeClr val="dk1"/>
            </a:solidFill>
            <a:prstDash val="solid"/>
            <a:round/>
            <a:headEnd len="med" w="med" type="none"/>
            <a:tailEnd len="med" w="med" type="oval"/>
          </a:ln>
        </p:spPr>
      </p:cxnSp>
      <p:cxnSp>
        <p:nvCxnSpPr>
          <p:cNvPr id="275" name="Shape 275"/>
          <p:cNvCxnSpPr/>
          <p:nvPr/>
        </p:nvCxnSpPr>
        <p:spPr>
          <a:xfrm rot="10800000">
            <a:off x="1025525" y="2700338"/>
            <a:ext cx="450850" cy="0"/>
          </a:xfrm>
          <a:prstGeom prst="straightConnector1">
            <a:avLst/>
          </a:prstGeom>
          <a:noFill/>
          <a:ln cap="flat" cmpd="sng" w="25400">
            <a:solidFill>
              <a:schemeClr val="dk1"/>
            </a:solidFill>
            <a:prstDash val="solid"/>
            <a:round/>
            <a:headEnd len="med" w="med" type="none"/>
            <a:tailEnd len="med" w="med" type="none"/>
          </a:ln>
        </p:spPr>
      </p:cxnSp>
      <p:sp>
        <p:nvSpPr>
          <p:cNvPr id="276" name="Shape 276"/>
          <p:cNvSpPr txBox="1"/>
          <p:nvPr/>
        </p:nvSpPr>
        <p:spPr>
          <a:xfrm>
            <a:off x="3276600" y="2339975"/>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1</a:t>
            </a:r>
            <a:endParaRPr b="0" sz="1800">
              <a:solidFill>
                <a:schemeClr val="dk2"/>
              </a:solidFill>
              <a:latin typeface="Arial"/>
              <a:ea typeface="Arial"/>
              <a:cs typeface="Arial"/>
              <a:sym typeface="Arial"/>
            </a:endParaRPr>
          </a:p>
        </p:txBody>
      </p:sp>
      <p:sp>
        <p:nvSpPr>
          <p:cNvPr id="277" name="Shape 277"/>
          <p:cNvSpPr txBox="1"/>
          <p:nvPr/>
        </p:nvSpPr>
        <p:spPr>
          <a:xfrm>
            <a:off x="3276600" y="1981200"/>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0</a:t>
            </a:r>
            <a:endParaRPr b="0" sz="1800">
              <a:solidFill>
                <a:schemeClr val="dk2"/>
              </a:solidFill>
              <a:latin typeface="Arial"/>
              <a:ea typeface="Arial"/>
              <a:cs typeface="Arial"/>
              <a:sym typeface="Arial"/>
            </a:endParaRPr>
          </a:p>
        </p:txBody>
      </p:sp>
      <p:cxnSp>
        <p:nvCxnSpPr>
          <p:cNvPr id="278" name="Shape 278"/>
          <p:cNvCxnSpPr/>
          <p:nvPr/>
        </p:nvCxnSpPr>
        <p:spPr>
          <a:xfrm>
            <a:off x="1025525" y="3330575"/>
            <a:ext cx="2386013" cy="0"/>
          </a:xfrm>
          <a:prstGeom prst="straightConnector1">
            <a:avLst/>
          </a:prstGeom>
          <a:noFill/>
          <a:ln cap="flat" cmpd="sng" w="25400">
            <a:solidFill>
              <a:schemeClr val="dk1"/>
            </a:solidFill>
            <a:prstDash val="solid"/>
            <a:round/>
            <a:headEnd len="med" w="med" type="none"/>
            <a:tailEnd len="med" w="med" type="none"/>
          </a:ln>
        </p:spPr>
      </p:cxnSp>
      <p:cxnSp>
        <p:nvCxnSpPr>
          <p:cNvPr id="279" name="Shape 279"/>
          <p:cNvCxnSpPr/>
          <p:nvPr/>
        </p:nvCxnSpPr>
        <p:spPr>
          <a:xfrm rot="10800000">
            <a:off x="3411538" y="2790825"/>
            <a:ext cx="0" cy="539750"/>
          </a:xfrm>
          <a:prstGeom prst="straightConnector1">
            <a:avLst/>
          </a:prstGeom>
          <a:noFill/>
          <a:ln cap="flat" cmpd="sng" w="25400">
            <a:solidFill>
              <a:schemeClr val="dk1"/>
            </a:solidFill>
            <a:prstDash val="solid"/>
            <a:round/>
            <a:headEnd len="med" w="med" type="none"/>
            <a:tailEnd len="med" w="med" type="none"/>
          </a:ln>
        </p:spPr>
      </p:cxnSp>
      <p:sp>
        <p:nvSpPr>
          <p:cNvPr id="280" name="Shape 280"/>
          <p:cNvSpPr txBox="1"/>
          <p:nvPr/>
        </p:nvSpPr>
        <p:spPr>
          <a:xfrm>
            <a:off x="892175" y="2970213"/>
            <a:ext cx="1006475"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enable</a:t>
            </a:r>
            <a:endParaRPr/>
          </a:p>
        </p:txBody>
      </p:sp>
      <p:sp>
        <p:nvSpPr>
          <p:cNvPr id="281" name="Shape 281"/>
          <p:cNvSpPr txBox="1"/>
          <p:nvPr/>
        </p:nvSpPr>
        <p:spPr>
          <a:xfrm>
            <a:off x="701675" y="4662488"/>
            <a:ext cx="763588" cy="2235200"/>
          </a:xfrm>
          <a:prstGeom prst="rect">
            <a:avLst/>
          </a:prstGeom>
          <a:noFill/>
          <a:ln>
            <a:noFill/>
          </a:ln>
        </p:spPr>
        <p:txBody>
          <a:bodyPr anchorCtr="0" anchor="b" bIns="0" lIns="0" spcFirstLastPara="1" rIns="0" wrap="square" tIns="0">
            <a:noAutofit/>
          </a:bodyPr>
          <a:lstStyle/>
          <a:p>
            <a:pPr indent="0" lvl="0" marL="0" marR="0" rtl="0" algn="l">
              <a:lnSpc>
                <a:spcPct val="160000"/>
              </a:lnSpc>
              <a:spcBef>
                <a:spcPts val="0"/>
              </a:spcBef>
              <a:spcAft>
                <a:spcPts val="0"/>
              </a:spcAft>
              <a:buNone/>
            </a:pPr>
            <a:r>
              <a:rPr b="0" lang="de-CH" sz="2000">
                <a:solidFill>
                  <a:schemeClr val="dk2"/>
                </a:solidFill>
                <a:latin typeface="Arial"/>
                <a:ea typeface="Arial"/>
                <a:cs typeface="Arial"/>
                <a:sym typeface="Arial"/>
              </a:rPr>
              <a:t>clk</a:t>
            </a:r>
            <a:endParaRPr/>
          </a:p>
          <a:p>
            <a:pPr indent="0" lvl="0" marL="0" marR="0" rtl="0" algn="l">
              <a:lnSpc>
                <a:spcPct val="160000"/>
              </a:lnSpc>
              <a:spcBef>
                <a:spcPts val="1600"/>
              </a:spcBef>
              <a:spcAft>
                <a:spcPts val="0"/>
              </a:spcAft>
              <a:buNone/>
            </a:pPr>
            <a:r>
              <a:rPr b="0" lang="de-CH" sz="2000">
                <a:solidFill>
                  <a:schemeClr val="dk2"/>
                </a:solidFill>
                <a:latin typeface="Arial"/>
                <a:ea typeface="Arial"/>
                <a:cs typeface="Arial"/>
                <a:sym typeface="Arial"/>
              </a:rPr>
              <a:t>enable</a:t>
            </a:r>
            <a:endParaRPr/>
          </a:p>
          <a:p>
            <a:pPr indent="0" lvl="0" marL="0" marR="0" rtl="0" algn="l">
              <a:lnSpc>
                <a:spcPct val="160000"/>
              </a:lnSpc>
              <a:spcBef>
                <a:spcPts val="1600"/>
              </a:spcBef>
              <a:spcAft>
                <a:spcPts val="0"/>
              </a:spcAft>
              <a:buNone/>
            </a:pPr>
            <a:r>
              <a:rPr b="0" lang="de-CH" sz="2000">
                <a:solidFill>
                  <a:schemeClr val="dk2"/>
                </a:solidFill>
                <a:latin typeface="Arial"/>
                <a:ea typeface="Arial"/>
                <a:cs typeface="Arial"/>
                <a:sym typeface="Arial"/>
              </a:rPr>
              <a:t>cnt</a:t>
            </a:r>
            <a:endParaRPr/>
          </a:p>
          <a:p>
            <a:pPr indent="0" lvl="0" marL="0" marR="0" rtl="0" algn="l">
              <a:lnSpc>
                <a:spcPct val="160000"/>
              </a:lnSpc>
              <a:spcBef>
                <a:spcPts val="1600"/>
              </a:spcBef>
              <a:spcAft>
                <a:spcPts val="0"/>
              </a:spcAft>
              <a:buNone/>
            </a:pPr>
            <a:r>
              <a:rPr b="0" lang="de-CH" sz="2000">
                <a:solidFill>
                  <a:schemeClr val="dk2"/>
                </a:solidFill>
                <a:latin typeface="Arial"/>
                <a:ea typeface="Arial"/>
                <a:cs typeface="Arial"/>
                <a:sym typeface="Arial"/>
              </a:rPr>
              <a:t>D</a:t>
            </a:r>
            <a:endParaRPr b="0" sz="2000">
              <a:solidFill>
                <a:schemeClr val="dk2"/>
              </a:solidFill>
              <a:latin typeface="Arial"/>
              <a:ea typeface="Arial"/>
              <a:cs typeface="Arial"/>
              <a:sym typeface="Arial"/>
            </a:endParaRPr>
          </a:p>
        </p:txBody>
      </p:sp>
      <p:cxnSp>
        <p:nvCxnSpPr>
          <p:cNvPr id="282" name="Shape 282"/>
          <p:cNvCxnSpPr/>
          <p:nvPr/>
        </p:nvCxnSpPr>
        <p:spPr>
          <a:xfrm>
            <a:off x="1746250" y="4994275"/>
            <a:ext cx="495300" cy="0"/>
          </a:xfrm>
          <a:prstGeom prst="straightConnector1">
            <a:avLst/>
          </a:prstGeom>
          <a:noFill/>
          <a:ln cap="flat" cmpd="sng" w="25400">
            <a:solidFill>
              <a:schemeClr val="dk1"/>
            </a:solidFill>
            <a:prstDash val="solid"/>
            <a:round/>
            <a:headEnd len="med" w="med" type="none"/>
            <a:tailEnd len="med" w="med" type="none"/>
          </a:ln>
        </p:spPr>
      </p:cxnSp>
      <p:grpSp>
        <p:nvGrpSpPr>
          <p:cNvPr id="283" name="Shape 283"/>
          <p:cNvGrpSpPr/>
          <p:nvPr/>
        </p:nvGrpSpPr>
        <p:grpSpPr>
          <a:xfrm>
            <a:off x="2241550" y="4635500"/>
            <a:ext cx="990600" cy="358775"/>
            <a:chOff x="1412" y="2637"/>
            <a:chExt cx="624" cy="226"/>
          </a:xfrm>
        </p:grpSpPr>
        <p:cxnSp>
          <p:nvCxnSpPr>
            <p:cNvPr id="284" name="Shape 284"/>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285" name="Shape 285"/>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286" name="Shape 286"/>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287" name="Shape 287"/>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288" name="Shape 288"/>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289" name="Shape 289"/>
          <p:cNvGrpSpPr/>
          <p:nvPr/>
        </p:nvGrpSpPr>
        <p:grpSpPr>
          <a:xfrm>
            <a:off x="3232150" y="4589463"/>
            <a:ext cx="990600" cy="358775"/>
            <a:chOff x="1412" y="2637"/>
            <a:chExt cx="624" cy="226"/>
          </a:xfrm>
        </p:grpSpPr>
        <p:cxnSp>
          <p:nvCxnSpPr>
            <p:cNvPr id="290" name="Shape 290"/>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291" name="Shape 291"/>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292" name="Shape 292"/>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293" name="Shape 293"/>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294" name="Shape 294"/>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295" name="Shape 295"/>
          <p:cNvGrpSpPr/>
          <p:nvPr/>
        </p:nvGrpSpPr>
        <p:grpSpPr>
          <a:xfrm>
            <a:off x="4221163" y="4589463"/>
            <a:ext cx="990600" cy="358775"/>
            <a:chOff x="1412" y="2637"/>
            <a:chExt cx="624" cy="226"/>
          </a:xfrm>
        </p:grpSpPr>
        <p:cxnSp>
          <p:nvCxnSpPr>
            <p:cNvPr id="296" name="Shape 296"/>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297" name="Shape 297"/>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298" name="Shape 298"/>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299" name="Shape 299"/>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300" name="Shape 300"/>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301" name="Shape 301"/>
          <p:cNvGrpSpPr/>
          <p:nvPr/>
        </p:nvGrpSpPr>
        <p:grpSpPr>
          <a:xfrm>
            <a:off x="5211763" y="4589463"/>
            <a:ext cx="990600" cy="358775"/>
            <a:chOff x="1412" y="2637"/>
            <a:chExt cx="624" cy="226"/>
          </a:xfrm>
        </p:grpSpPr>
        <p:cxnSp>
          <p:nvCxnSpPr>
            <p:cNvPr id="302" name="Shape 302"/>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303" name="Shape 303"/>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304" name="Shape 304"/>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305" name="Shape 305"/>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306" name="Shape 306"/>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307" name="Shape 307"/>
          <p:cNvGrpSpPr/>
          <p:nvPr/>
        </p:nvGrpSpPr>
        <p:grpSpPr>
          <a:xfrm>
            <a:off x="6202363" y="4589463"/>
            <a:ext cx="990600" cy="358775"/>
            <a:chOff x="1412" y="2637"/>
            <a:chExt cx="624" cy="226"/>
          </a:xfrm>
        </p:grpSpPr>
        <p:cxnSp>
          <p:nvCxnSpPr>
            <p:cNvPr id="308" name="Shape 308"/>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309" name="Shape 309"/>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310" name="Shape 310"/>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311" name="Shape 311"/>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312" name="Shape 312"/>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313" name="Shape 313"/>
          <p:cNvGrpSpPr/>
          <p:nvPr/>
        </p:nvGrpSpPr>
        <p:grpSpPr>
          <a:xfrm>
            <a:off x="7191375" y="4591050"/>
            <a:ext cx="990600" cy="358775"/>
            <a:chOff x="1412" y="2637"/>
            <a:chExt cx="624" cy="226"/>
          </a:xfrm>
        </p:grpSpPr>
        <p:cxnSp>
          <p:nvCxnSpPr>
            <p:cNvPr id="314" name="Shape 314"/>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315" name="Shape 315"/>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316" name="Shape 316"/>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317" name="Shape 317"/>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318" name="Shape 318"/>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cxnSp>
        <p:nvCxnSpPr>
          <p:cNvPr id="319" name="Shape 319"/>
          <p:cNvCxnSpPr/>
          <p:nvPr/>
        </p:nvCxnSpPr>
        <p:spPr>
          <a:xfrm>
            <a:off x="1746250" y="5670550"/>
            <a:ext cx="1979613" cy="0"/>
          </a:xfrm>
          <a:prstGeom prst="straightConnector1">
            <a:avLst/>
          </a:prstGeom>
          <a:noFill/>
          <a:ln cap="flat" cmpd="sng" w="25400">
            <a:solidFill>
              <a:schemeClr val="dk1"/>
            </a:solidFill>
            <a:prstDash val="solid"/>
            <a:round/>
            <a:headEnd len="med" w="med" type="none"/>
            <a:tailEnd len="med" w="med" type="none"/>
          </a:ln>
        </p:spPr>
      </p:cxnSp>
      <p:cxnSp>
        <p:nvCxnSpPr>
          <p:cNvPr id="320" name="Shape 320"/>
          <p:cNvCxnSpPr/>
          <p:nvPr/>
        </p:nvCxnSpPr>
        <p:spPr>
          <a:xfrm>
            <a:off x="3725863" y="5310188"/>
            <a:ext cx="1981200" cy="0"/>
          </a:xfrm>
          <a:prstGeom prst="straightConnector1">
            <a:avLst/>
          </a:prstGeom>
          <a:noFill/>
          <a:ln cap="flat" cmpd="sng" w="25400">
            <a:solidFill>
              <a:schemeClr val="dk1"/>
            </a:solidFill>
            <a:prstDash val="solid"/>
            <a:round/>
            <a:headEnd len="med" w="med" type="none"/>
            <a:tailEnd len="med" w="med" type="none"/>
          </a:ln>
        </p:spPr>
      </p:cxnSp>
      <p:cxnSp>
        <p:nvCxnSpPr>
          <p:cNvPr id="321" name="Shape 321"/>
          <p:cNvCxnSpPr/>
          <p:nvPr/>
        </p:nvCxnSpPr>
        <p:spPr>
          <a:xfrm>
            <a:off x="3725863" y="5310188"/>
            <a:ext cx="0" cy="360362"/>
          </a:xfrm>
          <a:prstGeom prst="straightConnector1">
            <a:avLst/>
          </a:prstGeom>
          <a:noFill/>
          <a:ln cap="flat" cmpd="sng" w="25400">
            <a:solidFill>
              <a:schemeClr val="dk1"/>
            </a:solidFill>
            <a:prstDash val="solid"/>
            <a:round/>
            <a:headEnd len="med" w="med" type="none"/>
            <a:tailEnd len="med" w="med" type="none"/>
          </a:ln>
        </p:spPr>
      </p:cxnSp>
      <p:cxnSp>
        <p:nvCxnSpPr>
          <p:cNvPr id="322" name="Shape 322"/>
          <p:cNvCxnSpPr/>
          <p:nvPr/>
        </p:nvCxnSpPr>
        <p:spPr>
          <a:xfrm flipH="1" rot="10800000">
            <a:off x="1790700" y="5984875"/>
            <a:ext cx="2520950" cy="1588"/>
          </a:xfrm>
          <a:prstGeom prst="straightConnector1">
            <a:avLst/>
          </a:prstGeom>
          <a:noFill/>
          <a:ln cap="flat" cmpd="sng" w="25400">
            <a:solidFill>
              <a:schemeClr val="dk1"/>
            </a:solidFill>
            <a:prstDash val="solid"/>
            <a:round/>
            <a:headEnd len="med" w="med" type="none"/>
            <a:tailEnd len="med" w="med" type="none"/>
          </a:ln>
        </p:spPr>
      </p:cxnSp>
      <p:cxnSp>
        <p:nvCxnSpPr>
          <p:cNvPr id="323" name="Shape 323"/>
          <p:cNvCxnSpPr/>
          <p:nvPr/>
        </p:nvCxnSpPr>
        <p:spPr>
          <a:xfrm>
            <a:off x="1746250" y="6345238"/>
            <a:ext cx="2565400" cy="0"/>
          </a:xfrm>
          <a:prstGeom prst="straightConnector1">
            <a:avLst/>
          </a:prstGeom>
          <a:noFill/>
          <a:ln cap="flat" cmpd="sng" w="25400">
            <a:solidFill>
              <a:schemeClr val="dk1"/>
            </a:solidFill>
            <a:prstDash val="solid"/>
            <a:round/>
            <a:headEnd len="med" w="med" type="none"/>
            <a:tailEnd len="med" w="med" type="none"/>
          </a:ln>
        </p:spPr>
      </p:cxnSp>
      <p:cxnSp>
        <p:nvCxnSpPr>
          <p:cNvPr id="324" name="Shape 324"/>
          <p:cNvCxnSpPr/>
          <p:nvPr/>
        </p:nvCxnSpPr>
        <p:spPr>
          <a:xfrm>
            <a:off x="4402138" y="5986463"/>
            <a:ext cx="854075" cy="0"/>
          </a:xfrm>
          <a:prstGeom prst="straightConnector1">
            <a:avLst/>
          </a:prstGeom>
          <a:noFill/>
          <a:ln cap="flat" cmpd="sng" w="25400">
            <a:solidFill>
              <a:schemeClr val="dk1"/>
            </a:solidFill>
            <a:prstDash val="solid"/>
            <a:round/>
            <a:headEnd len="med" w="med" type="none"/>
            <a:tailEnd len="med" w="med" type="none"/>
          </a:ln>
        </p:spPr>
      </p:cxnSp>
      <p:cxnSp>
        <p:nvCxnSpPr>
          <p:cNvPr id="325" name="Shape 325"/>
          <p:cNvCxnSpPr/>
          <p:nvPr/>
        </p:nvCxnSpPr>
        <p:spPr>
          <a:xfrm>
            <a:off x="4402138" y="6345238"/>
            <a:ext cx="809625" cy="0"/>
          </a:xfrm>
          <a:prstGeom prst="straightConnector1">
            <a:avLst/>
          </a:prstGeom>
          <a:noFill/>
          <a:ln cap="flat" cmpd="sng" w="25400">
            <a:solidFill>
              <a:schemeClr val="dk1"/>
            </a:solidFill>
            <a:prstDash val="solid"/>
            <a:round/>
            <a:headEnd len="med" w="med" type="none"/>
            <a:tailEnd len="med" w="med" type="none"/>
          </a:ln>
        </p:spPr>
      </p:cxnSp>
      <p:cxnSp>
        <p:nvCxnSpPr>
          <p:cNvPr id="326" name="Shape 326"/>
          <p:cNvCxnSpPr/>
          <p:nvPr/>
        </p:nvCxnSpPr>
        <p:spPr>
          <a:xfrm>
            <a:off x="2241550" y="4994275"/>
            <a:ext cx="0" cy="2341563"/>
          </a:xfrm>
          <a:prstGeom prst="straightConnector1">
            <a:avLst/>
          </a:prstGeom>
          <a:noFill/>
          <a:ln cap="flat" cmpd="sng" w="9525">
            <a:solidFill>
              <a:schemeClr val="dk1"/>
            </a:solidFill>
            <a:prstDash val="solid"/>
            <a:round/>
            <a:headEnd len="med" w="med" type="none"/>
            <a:tailEnd len="med" w="med" type="none"/>
          </a:ln>
        </p:spPr>
      </p:cxnSp>
      <p:cxnSp>
        <p:nvCxnSpPr>
          <p:cNvPr id="327" name="Shape 327"/>
          <p:cNvCxnSpPr/>
          <p:nvPr/>
        </p:nvCxnSpPr>
        <p:spPr>
          <a:xfrm>
            <a:off x="3232150" y="485933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328" name="Shape 328"/>
          <p:cNvCxnSpPr/>
          <p:nvPr/>
        </p:nvCxnSpPr>
        <p:spPr>
          <a:xfrm>
            <a:off x="4221163" y="4905375"/>
            <a:ext cx="0" cy="2341563"/>
          </a:xfrm>
          <a:prstGeom prst="straightConnector1">
            <a:avLst/>
          </a:prstGeom>
          <a:noFill/>
          <a:ln cap="flat" cmpd="sng" w="9525">
            <a:solidFill>
              <a:schemeClr val="dk1"/>
            </a:solidFill>
            <a:prstDash val="solid"/>
            <a:round/>
            <a:headEnd len="med" w="med" type="none"/>
            <a:tailEnd len="med" w="med" type="none"/>
          </a:ln>
        </p:spPr>
      </p:cxnSp>
      <p:cxnSp>
        <p:nvCxnSpPr>
          <p:cNvPr id="329" name="Shape 329"/>
          <p:cNvCxnSpPr/>
          <p:nvPr/>
        </p:nvCxnSpPr>
        <p:spPr>
          <a:xfrm>
            <a:off x="5211763" y="485933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330" name="Shape 330"/>
          <p:cNvCxnSpPr/>
          <p:nvPr/>
        </p:nvCxnSpPr>
        <p:spPr>
          <a:xfrm>
            <a:off x="6202363" y="485933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331" name="Shape 331"/>
          <p:cNvCxnSpPr/>
          <p:nvPr/>
        </p:nvCxnSpPr>
        <p:spPr>
          <a:xfrm>
            <a:off x="7191375" y="481488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332" name="Shape 332"/>
          <p:cNvCxnSpPr/>
          <p:nvPr/>
        </p:nvCxnSpPr>
        <p:spPr>
          <a:xfrm>
            <a:off x="5707063" y="5310188"/>
            <a:ext cx="0" cy="360362"/>
          </a:xfrm>
          <a:prstGeom prst="straightConnector1">
            <a:avLst/>
          </a:prstGeom>
          <a:noFill/>
          <a:ln cap="flat" cmpd="sng" w="25400">
            <a:solidFill>
              <a:schemeClr val="dk1"/>
            </a:solidFill>
            <a:prstDash val="solid"/>
            <a:round/>
            <a:headEnd len="med" w="med" type="none"/>
            <a:tailEnd len="med" w="med" type="none"/>
          </a:ln>
        </p:spPr>
      </p:cxnSp>
      <p:cxnSp>
        <p:nvCxnSpPr>
          <p:cNvPr id="333" name="Shape 333"/>
          <p:cNvCxnSpPr/>
          <p:nvPr/>
        </p:nvCxnSpPr>
        <p:spPr>
          <a:xfrm>
            <a:off x="5707063" y="5670550"/>
            <a:ext cx="1979612" cy="0"/>
          </a:xfrm>
          <a:prstGeom prst="straightConnector1">
            <a:avLst/>
          </a:prstGeom>
          <a:noFill/>
          <a:ln cap="flat" cmpd="sng" w="25400">
            <a:solidFill>
              <a:schemeClr val="dk1"/>
            </a:solidFill>
            <a:prstDash val="solid"/>
            <a:round/>
            <a:headEnd len="med" w="med" type="none"/>
            <a:tailEnd len="med" w="med" type="none"/>
          </a:ln>
        </p:spPr>
      </p:cxnSp>
      <p:grpSp>
        <p:nvGrpSpPr>
          <p:cNvPr id="334" name="Shape 334"/>
          <p:cNvGrpSpPr/>
          <p:nvPr/>
        </p:nvGrpSpPr>
        <p:grpSpPr>
          <a:xfrm>
            <a:off x="4311650" y="5986463"/>
            <a:ext cx="90488" cy="358775"/>
            <a:chOff x="2092" y="3771"/>
            <a:chExt cx="57" cy="226"/>
          </a:xfrm>
        </p:grpSpPr>
        <p:cxnSp>
          <p:nvCxnSpPr>
            <p:cNvPr id="335" name="Shape 335"/>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336" name="Shape 336"/>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cxnSp>
        <p:nvCxnSpPr>
          <p:cNvPr id="337" name="Shape 337"/>
          <p:cNvCxnSpPr/>
          <p:nvPr/>
        </p:nvCxnSpPr>
        <p:spPr>
          <a:xfrm>
            <a:off x="5346700" y="5986463"/>
            <a:ext cx="2835275" cy="0"/>
          </a:xfrm>
          <a:prstGeom prst="straightConnector1">
            <a:avLst/>
          </a:prstGeom>
          <a:noFill/>
          <a:ln cap="flat" cmpd="sng" w="25400">
            <a:solidFill>
              <a:schemeClr val="dk1"/>
            </a:solidFill>
            <a:prstDash val="solid"/>
            <a:round/>
            <a:headEnd len="med" w="med" type="none"/>
            <a:tailEnd len="med" w="med" type="none"/>
          </a:ln>
        </p:spPr>
      </p:cxnSp>
      <p:cxnSp>
        <p:nvCxnSpPr>
          <p:cNvPr id="338" name="Shape 338"/>
          <p:cNvCxnSpPr/>
          <p:nvPr/>
        </p:nvCxnSpPr>
        <p:spPr>
          <a:xfrm>
            <a:off x="5346700" y="6345238"/>
            <a:ext cx="2835275" cy="0"/>
          </a:xfrm>
          <a:prstGeom prst="straightConnector1">
            <a:avLst/>
          </a:prstGeom>
          <a:noFill/>
          <a:ln cap="flat" cmpd="sng" w="25400">
            <a:solidFill>
              <a:schemeClr val="dk1"/>
            </a:solidFill>
            <a:prstDash val="solid"/>
            <a:round/>
            <a:headEnd len="med" w="med" type="none"/>
            <a:tailEnd len="med" w="med" type="none"/>
          </a:ln>
        </p:spPr>
      </p:cxnSp>
      <p:sp>
        <p:nvSpPr>
          <p:cNvPr id="339" name="Shape 339"/>
          <p:cNvSpPr txBox="1"/>
          <p:nvPr/>
        </p:nvSpPr>
        <p:spPr>
          <a:xfrm>
            <a:off x="7548563" y="1935163"/>
            <a:ext cx="565150"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cnt</a:t>
            </a:r>
            <a:endParaRPr/>
          </a:p>
        </p:txBody>
      </p:sp>
      <p:sp>
        <p:nvSpPr>
          <p:cNvPr id="340" name="Shape 340"/>
          <p:cNvSpPr txBox="1"/>
          <p:nvPr/>
        </p:nvSpPr>
        <p:spPr>
          <a:xfrm>
            <a:off x="3321050" y="5938838"/>
            <a:ext cx="3048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cnt</a:t>
            </a:r>
            <a:endParaRPr b="0" sz="1800">
              <a:solidFill>
                <a:schemeClr val="dk2"/>
              </a:solidFill>
              <a:latin typeface="Arial"/>
              <a:ea typeface="Arial"/>
              <a:cs typeface="Arial"/>
              <a:sym typeface="Arial"/>
            </a:endParaRPr>
          </a:p>
        </p:txBody>
      </p:sp>
      <p:sp>
        <p:nvSpPr>
          <p:cNvPr id="341" name="Shape 341"/>
          <p:cNvSpPr txBox="1"/>
          <p:nvPr/>
        </p:nvSpPr>
        <p:spPr>
          <a:xfrm>
            <a:off x="4537075" y="5940425"/>
            <a:ext cx="69215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cnt + 1</a:t>
            </a:r>
            <a:endParaRPr b="0" sz="1800">
              <a:solidFill>
                <a:schemeClr val="dk2"/>
              </a:solidFill>
              <a:latin typeface="Arial"/>
              <a:ea typeface="Arial"/>
              <a:cs typeface="Arial"/>
              <a:sym typeface="Arial"/>
            </a:endParaRPr>
          </a:p>
        </p:txBody>
      </p:sp>
      <p:sp>
        <p:nvSpPr>
          <p:cNvPr id="342" name="Shape 342"/>
          <p:cNvSpPr txBox="1"/>
          <p:nvPr/>
        </p:nvSpPr>
        <p:spPr>
          <a:xfrm>
            <a:off x="5437188" y="5938838"/>
            <a:ext cx="69215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cnt + 2</a:t>
            </a:r>
            <a:endParaRPr b="0" sz="1800">
              <a:solidFill>
                <a:schemeClr val="dk2"/>
              </a:solidFill>
              <a:latin typeface="Arial"/>
              <a:ea typeface="Arial"/>
              <a:cs typeface="Arial"/>
              <a:sym typeface="Arial"/>
            </a:endParaRPr>
          </a:p>
        </p:txBody>
      </p:sp>
      <p:grpSp>
        <p:nvGrpSpPr>
          <p:cNvPr id="343" name="Shape 343"/>
          <p:cNvGrpSpPr/>
          <p:nvPr/>
        </p:nvGrpSpPr>
        <p:grpSpPr>
          <a:xfrm>
            <a:off x="5256213" y="5986463"/>
            <a:ext cx="90487" cy="358775"/>
            <a:chOff x="2092" y="3771"/>
            <a:chExt cx="57" cy="226"/>
          </a:xfrm>
        </p:grpSpPr>
        <p:cxnSp>
          <p:nvCxnSpPr>
            <p:cNvPr id="344" name="Shape 344"/>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345" name="Shape 345"/>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sp>
        <p:nvSpPr>
          <p:cNvPr id="346" name="Shape 346"/>
          <p:cNvSpPr txBox="1"/>
          <p:nvPr/>
        </p:nvSpPr>
        <p:spPr>
          <a:xfrm>
            <a:off x="4662488" y="1935163"/>
            <a:ext cx="403225" cy="4286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353" name="Shape 353"/>
          <p:cNvSpPr/>
          <p:nvPr/>
        </p:nvSpPr>
        <p:spPr>
          <a:xfrm>
            <a:off x="5435600" y="1365250"/>
            <a:ext cx="801688" cy="1344613"/>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354" name="Shape 354"/>
          <p:cNvSpPr/>
          <p:nvPr/>
        </p:nvSpPr>
        <p:spPr>
          <a:xfrm>
            <a:off x="5346700" y="1449388"/>
            <a:ext cx="801688" cy="134461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355" name="Shape 355"/>
          <p:cNvSpPr txBox="1"/>
          <p:nvPr>
            <p:ph idx="4294967295" type="title"/>
          </p:nvPr>
        </p:nvSpPr>
        <p:spPr>
          <a:xfrm>
            <a:off x="312737" y="325439"/>
            <a:ext cx="9088438" cy="1258887"/>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rgbClr val="0070C0"/>
                </a:solidFill>
                <a:latin typeface="Arial"/>
                <a:ea typeface="Arial"/>
                <a:cs typeface="Arial"/>
                <a:sym typeface="Arial"/>
              </a:rPr>
              <a:t>3) Counter with Load</a:t>
            </a:r>
            <a:endParaRPr/>
          </a:p>
        </p:txBody>
      </p:sp>
      <p:sp>
        <p:nvSpPr>
          <p:cNvPr id="356" name="Shape 356"/>
          <p:cNvSpPr/>
          <p:nvPr/>
        </p:nvSpPr>
        <p:spPr>
          <a:xfrm>
            <a:off x="5257800" y="1533525"/>
            <a:ext cx="801688" cy="134461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357" name="Shape 357"/>
          <p:cNvSpPr txBox="1"/>
          <p:nvPr/>
        </p:nvSpPr>
        <p:spPr>
          <a:xfrm>
            <a:off x="5613400" y="1617663"/>
            <a:ext cx="4460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358" name="Shape 358"/>
          <p:cNvSpPr txBox="1"/>
          <p:nvPr/>
        </p:nvSpPr>
        <p:spPr>
          <a:xfrm>
            <a:off x="5435600" y="2373313"/>
            <a:ext cx="7127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359" name="Shape 359"/>
          <p:cNvCxnSpPr/>
          <p:nvPr/>
        </p:nvCxnSpPr>
        <p:spPr>
          <a:xfrm>
            <a:off x="6059488" y="2541588"/>
            <a:ext cx="357187" cy="0"/>
          </a:xfrm>
          <a:prstGeom prst="straightConnector1">
            <a:avLst/>
          </a:prstGeom>
          <a:noFill/>
          <a:ln cap="flat" cmpd="sng" w="25400">
            <a:solidFill>
              <a:srgbClr val="003366"/>
            </a:solidFill>
            <a:prstDash val="solid"/>
            <a:round/>
            <a:headEnd len="med" w="med" type="none"/>
            <a:tailEnd len="med" w="med" type="none"/>
          </a:ln>
        </p:spPr>
      </p:cxnSp>
      <p:cxnSp>
        <p:nvCxnSpPr>
          <p:cNvPr id="360" name="Shape 360"/>
          <p:cNvCxnSpPr/>
          <p:nvPr/>
        </p:nvCxnSpPr>
        <p:spPr>
          <a:xfrm>
            <a:off x="6059488" y="1785938"/>
            <a:ext cx="1069975" cy="0"/>
          </a:xfrm>
          <a:prstGeom prst="straightConnector1">
            <a:avLst/>
          </a:prstGeom>
          <a:noFill/>
          <a:ln cap="flat" cmpd="sng" w="25400">
            <a:solidFill>
              <a:schemeClr val="dk1"/>
            </a:solidFill>
            <a:prstDash val="solid"/>
            <a:round/>
            <a:headEnd len="med" w="med" type="none"/>
            <a:tailEnd len="med" w="med" type="none"/>
          </a:ln>
        </p:spPr>
      </p:cxnSp>
      <p:cxnSp>
        <p:nvCxnSpPr>
          <p:cNvPr id="361" name="Shape 361"/>
          <p:cNvCxnSpPr/>
          <p:nvPr/>
        </p:nvCxnSpPr>
        <p:spPr>
          <a:xfrm>
            <a:off x="5257800" y="2038350"/>
            <a:ext cx="266700" cy="166688"/>
          </a:xfrm>
          <a:prstGeom prst="straightConnector1">
            <a:avLst/>
          </a:prstGeom>
          <a:noFill/>
          <a:ln cap="flat" cmpd="sng" w="9525">
            <a:solidFill>
              <a:schemeClr val="dk1"/>
            </a:solidFill>
            <a:prstDash val="solid"/>
            <a:round/>
            <a:headEnd len="med" w="med" type="none"/>
            <a:tailEnd len="med" w="med" type="none"/>
          </a:ln>
        </p:spPr>
      </p:cxnSp>
      <p:cxnSp>
        <p:nvCxnSpPr>
          <p:cNvPr id="362" name="Shape 362"/>
          <p:cNvCxnSpPr/>
          <p:nvPr/>
        </p:nvCxnSpPr>
        <p:spPr>
          <a:xfrm flipH="1">
            <a:off x="5257800" y="2205038"/>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363" name="Shape 363"/>
          <p:cNvCxnSpPr/>
          <p:nvPr/>
        </p:nvCxnSpPr>
        <p:spPr>
          <a:xfrm>
            <a:off x="4989513" y="2205038"/>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364" name="Shape 364"/>
          <p:cNvCxnSpPr/>
          <p:nvPr/>
        </p:nvCxnSpPr>
        <p:spPr>
          <a:xfrm>
            <a:off x="4989513" y="1785938"/>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365" name="Shape 365"/>
          <p:cNvCxnSpPr/>
          <p:nvPr/>
        </p:nvCxnSpPr>
        <p:spPr>
          <a:xfrm rot="10800000">
            <a:off x="4456113" y="1785938"/>
            <a:ext cx="801687" cy="0"/>
          </a:xfrm>
          <a:prstGeom prst="straightConnector1">
            <a:avLst/>
          </a:prstGeom>
          <a:noFill/>
          <a:ln cap="flat" cmpd="sng" w="25400">
            <a:solidFill>
              <a:schemeClr val="dk1"/>
            </a:solidFill>
            <a:prstDash val="solid"/>
            <a:round/>
            <a:headEnd len="med" w="med" type="triangle"/>
            <a:tailEnd len="med" w="med" type="none"/>
          </a:ln>
        </p:spPr>
      </p:cxnSp>
      <p:cxnSp>
        <p:nvCxnSpPr>
          <p:cNvPr id="366" name="Shape 366"/>
          <p:cNvCxnSpPr/>
          <p:nvPr/>
        </p:nvCxnSpPr>
        <p:spPr>
          <a:xfrm rot="10800000">
            <a:off x="4722813" y="2205038"/>
            <a:ext cx="534987" cy="0"/>
          </a:xfrm>
          <a:prstGeom prst="straightConnector1">
            <a:avLst/>
          </a:prstGeom>
          <a:noFill/>
          <a:ln cap="flat" cmpd="sng" w="25400">
            <a:solidFill>
              <a:schemeClr val="dk1"/>
            </a:solidFill>
            <a:prstDash val="solid"/>
            <a:round/>
            <a:headEnd len="med" w="med" type="none"/>
            <a:tailEnd len="med" w="med" type="none"/>
          </a:ln>
        </p:spPr>
      </p:cxnSp>
      <p:cxnSp>
        <p:nvCxnSpPr>
          <p:cNvPr id="367" name="Shape 367"/>
          <p:cNvCxnSpPr/>
          <p:nvPr/>
        </p:nvCxnSpPr>
        <p:spPr>
          <a:xfrm>
            <a:off x="3563938" y="1785938"/>
            <a:ext cx="1693862" cy="0"/>
          </a:xfrm>
          <a:prstGeom prst="straightConnector1">
            <a:avLst/>
          </a:prstGeom>
          <a:noFill/>
          <a:ln cap="flat" cmpd="sng" w="25400">
            <a:solidFill>
              <a:schemeClr val="dk1"/>
            </a:solidFill>
            <a:prstDash val="solid"/>
            <a:round/>
            <a:headEnd len="med" w="med" type="none"/>
            <a:tailEnd len="med" w="med" type="triangle"/>
          </a:ln>
        </p:spPr>
      </p:cxnSp>
      <p:sp>
        <p:nvSpPr>
          <p:cNvPr id="368" name="Shape 368"/>
          <p:cNvSpPr txBox="1"/>
          <p:nvPr/>
        </p:nvSpPr>
        <p:spPr>
          <a:xfrm>
            <a:off x="6536347" y="1954213"/>
            <a:ext cx="2268906"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 = number of FFs</a:t>
            </a:r>
            <a:endParaRPr/>
          </a:p>
        </p:txBody>
      </p:sp>
      <p:cxnSp>
        <p:nvCxnSpPr>
          <p:cNvPr id="369" name="Shape 369"/>
          <p:cNvCxnSpPr/>
          <p:nvPr/>
        </p:nvCxnSpPr>
        <p:spPr>
          <a:xfrm rot="10800000">
            <a:off x="7129463" y="946150"/>
            <a:ext cx="0" cy="839788"/>
          </a:xfrm>
          <a:prstGeom prst="straightConnector1">
            <a:avLst/>
          </a:prstGeom>
          <a:noFill/>
          <a:ln cap="flat" cmpd="sng" w="25400">
            <a:solidFill>
              <a:schemeClr val="dk1"/>
            </a:solidFill>
            <a:prstDash val="solid"/>
            <a:round/>
            <a:headEnd len="med" w="med" type="oval"/>
            <a:tailEnd len="med" w="med" type="none"/>
          </a:ln>
        </p:spPr>
      </p:cxnSp>
      <p:cxnSp>
        <p:nvCxnSpPr>
          <p:cNvPr id="370" name="Shape 370"/>
          <p:cNvCxnSpPr/>
          <p:nvPr/>
        </p:nvCxnSpPr>
        <p:spPr>
          <a:xfrm rot="10800000">
            <a:off x="1025525" y="923925"/>
            <a:ext cx="6103938" cy="22225"/>
          </a:xfrm>
          <a:prstGeom prst="straightConnector1">
            <a:avLst/>
          </a:prstGeom>
          <a:noFill/>
          <a:ln cap="flat" cmpd="sng" w="25400">
            <a:solidFill>
              <a:schemeClr val="dk1"/>
            </a:solidFill>
            <a:prstDash val="solid"/>
            <a:round/>
            <a:headEnd len="med" w="med" type="none"/>
            <a:tailEnd len="med" w="med" type="none"/>
          </a:ln>
        </p:spPr>
      </p:cxnSp>
      <p:cxnSp>
        <p:nvCxnSpPr>
          <p:cNvPr id="371" name="Shape 371"/>
          <p:cNvCxnSpPr/>
          <p:nvPr/>
        </p:nvCxnSpPr>
        <p:spPr>
          <a:xfrm>
            <a:off x="1025525" y="946150"/>
            <a:ext cx="0" cy="1103313"/>
          </a:xfrm>
          <a:prstGeom prst="straightConnector1">
            <a:avLst/>
          </a:prstGeom>
          <a:noFill/>
          <a:ln cap="flat" cmpd="sng" w="25400">
            <a:solidFill>
              <a:schemeClr val="dk1"/>
            </a:solidFill>
            <a:prstDash val="solid"/>
            <a:round/>
            <a:headEnd len="med" w="med" type="none"/>
            <a:tailEnd len="med" w="med" type="none"/>
          </a:ln>
        </p:spPr>
      </p:cxnSp>
      <p:cxnSp>
        <p:nvCxnSpPr>
          <p:cNvPr id="372" name="Shape 372"/>
          <p:cNvCxnSpPr/>
          <p:nvPr/>
        </p:nvCxnSpPr>
        <p:spPr>
          <a:xfrm flipH="1" rot="10800000">
            <a:off x="846138" y="1104900"/>
            <a:ext cx="357187" cy="336550"/>
          </a:xfrm>
          <a:prstGeom prst="straightConnector1">
            <a:avLst/>
          </a:prstGeom>
          <a:noFill/>
          <a:ln cap="flat" cmpd="sng" w="12700">
            <a:solidFill>
              <a:schemeClr val="dk1"/>
            </a:solidFill>
            <a:prstDash val="solid"/>
            <a:round/>
            <a:headEnd len="med" w="med" type="none"/>
            <a:tailEnd len="med" w="med" type="none"/>
          </a:ln>
        </p:spPr>
      </p:cxnSp>
      <p:sp>
        <p:nvSpPr>
          <p:cNvPr id="373" name="Shape 373"/>
          <p:cNvSpPr txBox="1"/>
          <p:nvPr/>
        </p:nvSpPr>
        <p:spPr>
          <a:xfrm>
            <a:off x="441325" y="1149350"/>
            <a:ext cx="3571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374" name="Shape 374"/>
          <p:cNvCxnSpPr/>
          <p:nvPr/>
        </p:nvCxnSpPr>
        <p:spPr>
          <a:xfrm>
            <a:off x="1071563" y="4075113"/>
            <a:ext cx="3616325" cy="0"/>
          </a:xfrm>
          <a:prstGeom prst="straightConnector1">
            <a:avLst/>
          </a:prstGeom>
          <a:noFill/>
          <a:ln cap="flat" cmpd="sng" w="25400">
            <a:solidFill>
              <a:schemeClr val="dk1"/>
            </a:solidFill>
            <a:prstDash val="solid"/>
            <a:round/>
            <a:headEnd len="med" w="med" type="none"/>
            <a:tailEnd len="med" w="med" type="none"/>
          </a:ln>
        </p:spPr>
      </p:cxnSp>
      <p:cxnSp>
        <p:nvCxnSpPr>
          <p:cNvPr id="375" name="Shape 375"/>
          <p:cNvCxnSpPr/>
          <p:nvPr/>
        </p:nvCxnSpPr>
        <p:spPr>
          <a:xfrm flipH="1">
            <a:off x="4716463" y="2205038"/>
            <a:ext cx="6350" cy="1870075"/>
          </a:xfrm>
          <a:prstGeom prst="straightConnector1">
            <a:avLst/>
          </a:prstGeom>
          <a:noFill/>
          <a:ln cap="flat" cmpd="sng" w="25400">
            <a:solidFill>
              <a:schemeClr val="dk1"/>
            </a:solidFill>
            <a:prstDash val="solid"/>
            <a:round/>
            <a:headEnd len="med" w="med" type="none"/>
            <a:tailEnd len="med" w="med" type="none"/>
          </a:ln>
        </p:spPr>
      </p:cxnSp>
      <p:sp>
        <p:nvSpPr>
          <p:cNvPr id="376" name="Shape 376"/>
          <p:cNvSpPr txBox="1"/>
          <p:nvPr/>
        </p:nvSpPr>
        <p:spPr>
          <a:xfrm>
            <a:off x="1071563" y="3670300"/>
            <a:ext cx="728662"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Takt</a:t>
            </a:r>
            <a:endParaRPr/>
          </a:p>
        </p:txBody>
      </p:sp>
      <p:cxnSp>
        <p:nvCxnSpPr>
          <p:cNvPr id="377" name="Shape 377"/>
          <p:cNvCxnSpPr/>
          <p:nvPr/>
        </p:nvCxnSpPr>
        <p:spPr>
          <a:xfrm>
            <a:off x="7129463" y="1785938"/>
            <a:ext cx="1603375" cy="0"/>
          </a:xfrm>
          <a:prstGeom prst="straightConnector1">
            <a:avLst/>
          </a:prstGeom>
          <a:noFill/>
          <a:ln cap="flat" cmpd="sng" w="25400">
            <a:solidFill>
              <a:schemeClr val="dk1"/>
            </a:solidFill>
            <a:prstDash val="solid"/>
            <a:round/>
            <a:headEnd len="med" w="med" type="none"/>
            <a:tailEnd len="med" w="med" type="triangle"/>
          </a:ln>
        </p:spPr>
      </p:cxnSp>
      <p:sp>
        <p:nvSpPr>
          <p:cNvPr id="378" name="Shape 378"/>
          <p:cNvSpPr txBox="1"/>
          <p:nvPr/>
        </p:nvSpPr>
        <p:spPr>
          <a:xfrm>
            <a:off x="6329363" y="1954213"/>
            <a:ext cx="357187"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379" name="Shape 379"/>
          <p:cNvCxnSpPr/>
          <p:nvPr/>
        </p:nvCxnSpPr>
        <p:spPr>
          <a:xfrm flipH="1" rot="10800000">
            <a:off x="6416675" y="1617663"/>
            <a:ext cx="355600" cy="336550"/>
          </a:xfrm>
          <a:prstGeom prst="straightConnector1">
            <a:avLst/>
          </a:prstGeom>
          <a:noFill/>
          <a:ln cap="flat" cmpd="sng" w="9525">
            <a:solidFill>
              <a:schemeClr val="dk1"/>
            </a:solidFill>
            <a:prstDash val="solid"/>
            <a:round/>
            <a:headEnd len="med" w="med" type="none"/>
            <a:tailEnd len="med" w="med" type="none"/>
          </a:ln>
        </p:spPr>
      </p:cxnSp>
      <p:sp>
        <p:nvSpPr>
          <p:cNvPr id="380" name="Shape 380"/>
          <p:cNvSpPr txBox="1"/>
          <p:nvPr/>
        </p:nvSpPr>
        <p:spPr>
          <a:xfrm>
            <a:off x="4279900" y="1870075"/>
            <a:ext cx="3571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381" name="Shape 381"/>
          <p:cNvCxnSpPr/>
          <p:nvPr/>
        </p:nvCxnSpPr>
        <p:spPr>
          <a:xfrm flipH="1" rot="10800000">
            <a:off x="4276725" y="1617663"/>
            <a:ext cx="357188" cy="336550"/>
          </a:xfrm>
          <a:prstGeom prst="straightConnector1">
            <a:avLst/>
          </a:prstGeom>
          <a:noFill/>
          <a:ln cap="flat" cmpd="sng" w="12700">
            <a:solidFill>
              <a:schemeClr val="dk1"/>
            </a:solidFill>
            <a:prstDash val="solid"/>
            <a:round/>
            <a:headEnd len="med" w="med" type="none"/>
            <a:tailEnd len="med" w="med" type="none"/>
          </a:ln>
        </p:spPr>
      </p:cxnSp>
      <p:sp>
        <p:nvSpPr>
          <p:cNvPr id="382" name="Shape 382"/>
          <p:cNvSpPr/>
          <p:nvPr/>
        </p:nvSpPr>
        <p:spPr>
          <a:xfrm>
            <a:off x="1476375" y="1735138"/>
            <a:ext cx="630238" cy="630237"/>
          </a:xfrm>
          <a:prstGeom prst="ellipse">
            <a:avLst/>
          </a:prstGeom>
          <a:noFill/>
          <a:ln cap="flat" cmpd="sng" w="254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383" name="Shape 383"/>
          <p:cNvSpPr txBox="1"/>
          <p:nvPr/>
        </p:nvSpPr>
        <p:spPr>
          <a:xfrm>
            <a:off x="1701800" y="1824038"/>
            <a:ext cx="207963" cy="406400"/>
          </a:xfrm>
          <a:prstGeom prst="rect">
            <a:avLst/>
          </a:prstGeom>
          <a:no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a:t>
            </a:r>
            <a:endParaRPr b="1" sz="2800">
              <a:solidFill>
                <a:schemeClr val="dk2"/>
              </a:solidFill>
              <a:latin typeface="Arial"/>
              <a:ea typeface="Arial"/>
              <a:cs typeface="Arial"/>
              <a:sym typeface="Arial"/>
            </a:endParaRPr>
          </a:p>
        </p:txBody>
      </p:sp>
      <p:cxnSp>
        <p:nvCxnSpPr>
          <p:cNvPr id="384" name="Shape 384"/>
          <p:cNvCxnSpPr/>
          <p:nvPr/>
        </p:nvCxnSpPr>
        <p:spPr>
          <a:xfrm flipH="1">
            <a:off x="1789113" y="1509713"/>
            <a:ext cx="1587" cy="225425"/>
          </a:xfrm>
          <a:prstGeom prst="straightConnector1">
            <a:avLst/>
          </a:prstGeom>
          <a:noFill/>
          <a:ln cap="flat" cmpd="sng" w="25400">
            <a:solidFill>
              <a:schemeClr val="dk1"/>
            </a:solidFill>
            <a:prstDash val="solid"/>
            <a:round/>
            <a:headEnd len="med" w="med" type="none"/>
            <a:tailEnd len="med" w="med" type="none"/>
          </a:ln>
        </p:spPr>
      </p:cxnSp>
      <p:sp>
        <p:nvSpPr>
          <p:cNvPr id="385" name="Shape 385"/>
          <p:cNvSpPr txBox="1"/>
          <p:nvPr/>
        </p:nvSpPr>
        <p:spPr>
          <a:xfrm>
            <a:off x="1611313" y="1104900"/>
            <a:ext cx="406400" cy="406400"/>
          </a:xfrm>
          <a:prstGeom prst="rect">
            <a:avLst/>
          </a:prstGeom>
          <a:no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None/>
            </a:pPr>
            <a:r>
              <a:rPr b="0" lang="de-CH" sz="2800">
                <a:solidFill>
                  <a:schemeClr val="dk2"/>
                </a:solidFill>
                <a:latin typeface="Arial"/>
                <a:ea typeface="Arial"/>
                <a:cs typeface="Arial"/>
                <a:sym typeface="Arial"/>
              </a:rPr>
              <a:t>+1</a:t>
            </a:r>
            <a:endParaRPr b="0" sz="2800">
              <a:solidFill>
                <a:schemeClr val="dk2"/>
              </a:solidFill>
              <a:latin typeface="Arial"/>
              <a:ea typeface="Arial"/>
              <a:cs typeface="Arial"/>
              <a:sym typeface="Arial"/>
            </a:endParaRPr>
          </a:p>
        </p:txBody>
      </p:sp>
      <p:grpSp>
        <p:nvGrpSpPr>
          <p:cNvPr id="386" name="Shape 386"/>
          <p:cNvGrpSpPr/>
          <p:nvPr/>
        </p:nvGrpSpPr>
        <p:grpSpPr>
          <a:xfrm>
            <a:off x="3186113" y="1284288"/>
            <a:ext cx="358775" cy="990600"/>
            <a:chOff x="1072" y="2835"/>
            <a:chExt cx="226" cy="624"/>
          </a:xfrm>
        </p:grpSpPr>
        <p:grpSp>
          <p:nvGrpSpPr>
            <p:cNvPr id="387" name="Shape 387"/>
            <p:cNvGrpSpPr/>
            <p:nvPr/>
          </p:nvGrpSpPr>
          <p:grpSpPr>
            <a:xfrm>
              <a:off x="1072" y="2835"/>
              <a:ext cx="226" cy="312"/>
              <a:chOff x="1072" y="2835"/>
              <a:chExt cx="226" cy="312"/>
            </a:xfrm>
          </p:grpSpPr>
          <p:cxnSp>
            <p:nvCxnSpPr>
              <p:cNvPr id="388" name="Shape 388"/>
              <p:cNvCxnSpPr/>
              <p:nvPr/>
            </p:nvCxnSpPr>
            <p:spPr>
              <a:xfrm>
                <a:off x="1072" y="2835"/>
                <a:ext cx="0" cy="312"/>
              </a:xfrm>
              <a:prstGeom prst="straightConnector1">
                <a:avLst/>
              </a:prstGeom>
              <a:noFill/>
              <a:ln cap="flat" cmpd="sng" w="25400">
                <a:solidFill>
                  <a:schemeClr val="dk1"/>
                </a:solidFill>
                <a:prstDash val="solid"/>
                <a:round/>
                <a:headEnd len="med" w="med" type="none"/>
                <a:tailEnd len="med" w="med" type="none"/>
              </a:ln>
            </p:spPr>
          </p:cxnSp>
          <p:cxnSp>
            <p:nvCxnSpPr>
              <p:cNvPr id="389" name="Shape 389"/>
              <p:cNvCxnSpPr/>
              <p:nvPr/>
            </p:nvCxnSpPr>
            <p:spPr>
              <a:xfrm>
                <a:off x="1298" y="2977"/>
                <a:ext cx="0" cy="170"/>
              </a:xfrm>
              <a:prstGeom prst="straightConnector1">
                <a:avLst/>
              </a:prstGeom>
              <a:noFill/>
              <a:ln cap="flat" cmpd="sng" w="25400">
                <a:solidFill>
                  <a:schemeClr val="dk1"/>
                </a:solidFill>
                <a:prstDash val="solid"/>
                <a:round/>
                <a:headEnd len="med" w="med" type="none"/>
                <a:tailEnd len="med" w="med" type="none"/>
              </a:ln>
            </p:spPr>
          </p:cxnSp>
          <p:cxnSp>
            <p:nvCxnSpPr>
              <p:cNvPr id="390" name="Shape 390"/>
              <p:cNvCxnSpPr/>
              <p:nvPr/>
            </p:nvCxnSpPr>
            <p:spPr>
              <a:xfrm>
                <a:off x="1072" y="2835"/>
                <a:ext cx="226" cy="142"/>
              </a:xfrm>
              <a:prstGeom prst="straightConnector1">
                <a:avLst/>
              </a:prstGeom>
              <a:noFill/>
              <a:ln cap="flat" cmpd="sng" w="25400">
                <a:solidFill>
                  <a:schemeClr val="dk1"/>
                </a:solidFill>
                <a:prstDash val="solid"/>
                <a:round/>
                <a:headEnd len="med" w="med" type="none"/>
                <a:tailEnd len="med" w="med" type="none"/>
              </a:ln>
            </p:spPr>
          </p:cxnSp>
        </p:grpSp>
        <p:grpSp>
          <p:nvGrpSpPr>
            <p:cNvPr id="391" name="Shape 391"/>
            <p:cNvGrpSpPr/>
            <p:nvPr/>
          </p:nvGrpSpPr>
          <p:grpSpPr>
            <a:xfrm flipH="1" rot="10800000">
              <a:off x="1072" y="3147"/>
              <a:ext cx="226" cy="312"/>
              <a:chOff x="1072" y="2835"/>
              <a:chExt cx="226" cy="312"/>
            </a:xfrm>
          </p:grpSpPr>
          <p:cxnSp>
            <p:nvCxnSpPr>
              <p:cNvPr id="392" name="Shape 392"/>
              <p:cNvCxnSpPr/>
              <p:nvPr/>
            </p:nvCxnSpPr>
            <p:spPr>
              <a:xfrm>
                <a:off x="1072" y="2835"/>
                <a:ext cx="0" cy="312"/>
              </a:xfrm>
              <a:prstGeom prst="straightConnector1">
                <a:avLst/>
              </a:prstGeom>
              <a:noFill/>
              <a:ln cap="flat" cmpd="sng" w="25400">
                <a:solidFill>
                  <a:schemeClr val="dk1"/>
                </a:solidFill>
                <a:prstDash val="solid"/>
                <a:round/>
                <a:headEnd len="med" w="med" type="none"/>
                <a:tailEnd len="med" w="med" type="none"/>
              </a:ln>
            </p:spPr>
          </p:cxnSp>
          <p:cxnSp>
            <p:nvCxnSpPr>
              <p:cNvPr id="393" name="Shape 393"/>
              <p:cNvCxnSpPr/>
              <p:nvPr/>
            </p:nvCxnSpPr>
            <p:spPr>
              <a:xfrm>
                <a:off x="1298" y="2977"/>
                <a:ext cx="0" cy="170"/>
              </a:xfrm>
              <a:prstGeom prst="straightConnector1">
                <a:avLst/>
              </a:prstGeom>
              <a:noFill/>
              <a:ln cap="flat" cmpd="sng" w="25400">
                <a:solidFill>
                  <a:schemeClr val="dk1"/>
                </a:solidFill>
                <a:prstDash val="solid"/>
                <a:round/>
                <a:headEnd len="med" w="med" type="none"/>
                <a:tailEnd len="med" w="med" type="none"/>
              </a:ln>
            </p:spPr>
          </p:cxnSp>
          <p:cxnSp>
            <p:nvCxnSpPr>
              <p:cNvPr id="394" name="Shape 394"/>
              <p:cNvCxnSpPr/>
              <p:nvPr/>
            </p:nvCxnSpPr>
            <p:spPr>
              <a:xfrm>
                <a:off x="1072" y="2835"/>
                <a:ext cx="226" cy="142"/>
              </a:xfrm>
              <a:prstGeom prst="straightConnector1">
                <a:avLst/>
              </a:prstGeom>
              <a:noFill/>
              <a:ln cap="flat" cmpd="sng" w="25400">
                <a:solidFill>
                  <a:schemeClr val="dk1"/>
                </a:solidFill>
                <a:prstDash val="solid"/>
                <a:round/>
                <a:headEnd len="med" w="med" type="none"/>
                <a:tailEnd len="med" w="med" type="none"/>
              </a:ln>
            </p:spPr>
          </p:cxnSp>
        </p:grpSp>
      </p:grpSp>
      <p:cxnSp>
        <p:nvCxnSpPr>
          <p:cNvPr id="395" name="Shape 395"/>
          <p:cNvCxnSpPr/>
          <p:nvPr/>
        </p:nvCxnSpPr>
        <p:spPr>
          <a:xfrm rot="10800000">
            <a:off x="2646363" y="1509713"/>
            <a:ext cx="539750" cy="0"/>
          </a:xfrm>
          <a:prstGeom prst="straightConnector1">
            <a:avLst/>
          </a:prstGeom>
          <a:noFill/>
          <a:ln cap="flat" cmpd="sng" w="25400">
            <a:solidFill>
              <a:schemeClr val="dk1"/>
            </a:solidFill>
            <a:prstDash val="solid"/>
            <a:round/>
            <a:headEnd len="med" w="med" type="none"/>
            <a:tailEnd len="med" w="med" type="none"/>
          </a:ln>
        </p:spPr>
      </p:cxnSp>
      <p:cxnSp>
        <p:nvCxnSpPr>
          <p:cNvPr id="396" name="Shape 396"/>
          <p:cNvCxnSpPr/>
          <p:nvPr/>
        </p:nvCxnSpPr>
        <p:spPr>
          <a:xfrm rot="10800000">
            <a:off x="2106613" y="2049463"/>
            <a:ext cx="1079500" cy="0"/>
          </a:xfrm>
          <a:prstGeom prst="straightConnector1">
            <a:avLst/>
          </a:prstGeom>
          <a:noFill/>
          <a:ln cap="flat" cmpd="sng" w="25400">
            <a:solidFill>
              <a:schemeClr val="dk1"/>
            </a:solidFill>
            <a:prstDash val="solid"/>
            <a:round/>
            <a:headEnd len="med" w="med" type="none"/>
            <a:tailEnd len="med" w="med" type="none"/>
          </a:ln>
        </p:spPr>
      </p:cxnSp>
      <p:cxnSp>
        <p:nvCxnSpPr>
          <p:cNvPr id="397" name="Shape 397"/>
          <p:cNvCxnSpPr/>
          <p:nvPr/>
        </p:nvCxnSpPr>
        <p:spPr>
          <a:xfrm rot="10800000">
            <a:off x="1025525" y="2049463"/>
            <a:ext cx="450850" cy="0"/>
          </a:xfrm>
          <a:prstGeom prst="straightConnector1">
            <a:avLst/>
          </a:prstGeom>
          <a:noFill/>
          <a:ln cap="flat" cmpd="sng" w="25400">
            <a:solidFill>
              <a:schemeClr val="dk1"/>
            </a:solidFill>
            <a:prstDash val="solid"/>
            <a:round/>
            <a:headEnd len="med" w="med" type="none"/>
            <a:tailEnd len="med" w="med" type="none"/>
          </a:ln>
        </p:spPr>
      </p:cxnSp>
      <p:sp>
        <p:nvSpPr>
          <p:cNvPr id="398" name="Shape 398"/>
          <p:cNvSpPr txBox="1"/>
          <p:nvPr/>
        </p:nvSpPr>
        <p:spPr>
          <a:xfrm>
            <a:off x="3276600" y="1689100"/>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0</a:t>
            </a:r>
            <a:endParaRPr b="0" sz="1800">
              <a:solidFill>
                <a:schemeClr val="dk2"/>
              </a:solidFill>
              <a:latin typeface="Arial"/>
              <a:ea typeface="Arial"/>
              <a:cs typeface="Arial"/>
              <a:sym typeface="Arial"/>
            </a:endParaRPr>
          </a:p>
        </p:txBody>
      </p:sp>
      <p:sp>
        <p:nvSpPr>
          <p:cNvPr id="399" name="Shape 399"/>
          <p:cNvSpPr txBox="1"/>
          <p:nvPr/>
        </p:nvSpPr>
        <p:spPr>
          <a:xfrm>
            <a:off x="3276600" y="1330325"/>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1</a:t>
            </a:r>
            <a:endParaRPr b="0" sz="1800">
              <a:solidFill>
                <a:schemeClr val="dk2"/>
              </a:solidFill>
              <a:latin typeface="Arial"/>
              <a:ea typeface="Arial"/>
              <a:cs typeface="Arial"/>
              <a:sym typeface="Arial"/>
            </a:endParaRPr>
          </a:p>
        </p:txBody>
      </p:sp>
      <p:sp>
        <p:nvSpPr>
          <p:cNvPr id="400" name="Shape 400"/>
          <p:cNvSpPr txBox="1"/>
          <p:nvPr/>
        </p:nvSpPr>
        <p:spPr>
          <a:xfrm>
            <a:off x="981075" y="2724150"/>
            <a:ext cx="149383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load_value</a:t>
            </a:r>
            <a:endParaRPr/>
          </a:p>
        </p:txBody>
      </p:sp>
      <p:cxnSp>
        <p:nvCxnSpPr>
          <p:cNvPr id="401" name="Shape 401"/>
          <p:cNvCxnSpPr/>
          <p:nvPr/>
        </p:nvCxnSpPr>
        <p:spPr>
          <a:xfrm>
            <a:off x="1025525" y="3624263"/>
            <a:ext cx="2386013" cy="0"/>
          </a:xfrm>
          <a:prstGeom prst="straightConnector1">
            <a:avLst/>
          </a:prstGeom>
          <a:noFill/>
          <a:ln cap="flat" cmpd="sng" w="25400">
            <a:solidFill>
              <a:schemeClr val="dk1"/>
            </a:solidFill>
            <a:prstDash val="solid"/>
            <a:round/>
            <a:headEnd len="med" w="med" type="none"/>
            <a:tailEnd len="med" w="med" type="none"/>
          </a:ln>
        </p:spPr>
      </p:cxnSp>
      <p:cxnSp>
        <p:nvCxnSpPr>
          <p:cNvPr id="402" name="Shape 402"/>
          <p:cNvCxnSpPr/>
          <p:nvPr/>
        </p:nvCxnSpPr>
        <p:spPr>
          <a:xfrm rot="10800000">
            <a:off x="3411538" y="2139950"/>
            <a:ext cx="0" cy="1484313"/>
          </a:xfrm>
          <a:prstGeom prst="straightConnector1">
            <a:avLst/>
          </a:prstGeom>
          <a:noFill/>
          <a:ln cap="flat" cmpd="sng" w="25400">
            <a:solidFill>
              <a:schemeClr val="dk1"/>
            </a:solidFill>
            <a:prstDash val="solid"/>
            <a:round/>
            <a:headEnd len="med" w="med" type="none"/>
            <a:tailEnd len="med" w="med" type="none"/>
          </a:ln>
        </p:spPr>
      </p:cxnSp>
      <p:sp>
        <p:nvSpPr>
          <p:cNvPr id="403" name="Shape 403"/>
          <p:cNvSpPr txBox="1"/>
          <p:nvPr/>
        </p:nvSpPr>
        <p:spPr>
          <a:xfrm>
            <a:off x="1025525" y="3219450"/>
            <a:ext cx="711200"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load</a:t>
            </a:r>
            <a:endParaRPr/>
          </a:p>
        </p:txBody>
      </p:sp>
      <p:cxnSp>
        <p:nvCxnSpPr>
          <p:cNvPr id="404" name="Shape 404"/>
          <p:cNvCxnSpPr/>
          <p:nvPr/>
        </p:nvCxnSpPr>
        <p:spPr>
          <a:xfrm>
            <a:off x="1025525" y="3130550"/>
            <a:ext cx="1620838" cy="0"/>
          </a:xfrm>
          <a:prstGeom prst="straightConnector1">
            <a:avLst/>
          </a:prstGeom>
          <a:noFill/>
          <a:ln cap="flat" cmpd="sng" w="25400">
            <a:solidFill>
              <a:schemeClr val="dk1"/>
            </a:solidFill>
            <a:prstDash val="solid"/>
            <a:round/>
            <a:headEnd len="med" w="med" type="none"/>
            <a:tailEnd len="med" w="med" type="none"/>
          </a:ln>
        </p:spPr>
      </p:cxnSp>
      <p:cxnSp>
        <p:nvCxnSpPr>
          <p:cNvPr id="405" name="Shape 405"/>
          <p:cNvCxnSpPr/>
          <p:nvPr/>
        </p:nvCxnSpPr>
        <p:spPr>
          <a:xfrm>
            <a:off x="2646363" y="1509713"/>
            <a:ext cx="0" cy="1620837"/>
          </a:xfrm>
          <a:prstGeom prst="straightConnector1">
            <a:avLst/>
          </a:prstGeom>
          <a:noFill/>
          <a:ln cap="flat" cmpd="sng" w="25400">
            <a:solidFill>
              <a:schemeClr val="dk1"/>
            </a:solidFill>
            <a:prstDash val="solid"/>
            <a:round/>
            <a:headEnd len="med" w="med" type="none"/>
            <a:tailEnd len="med" w="med" type="none"/>
          </a:ln>
        </p:spPr>
      </p:cxnSp>
      <p:cxnSp>
        <p:nvCxnSpPr>
          <p:cNvPr id="406" name="Shape 406"/>
          <p:cNvCxnSpPr/>
          <p:nvPr/>
        </p:nvCxnSpPr>
        <p:spPr>
          <a:xfrm flipH="1" rot="10800000">
            <a:off x="2466975" y="2365375"/>
            <a:ext cx="357188" cy="336550"/>
          </a:xfrm>
          <a:prstGeom prst="straightConnector1">
            <a:avLst/>
          </a:prstGeom>
          <a:noFill/>
          <a:ln cap="flat" cmpd="sng" w="12700">
            <a:solidFill>
              <a:schemeClr val="dk1"/>
            </a:solidFill>
            <a:prstDash val="solid"/>
            <a:round/>
            <a:headEnd len="med" w="med" type="none"/>
            <a:tailEnd len="med" w="med" type="none"/>
          </a:ln>
        </p:spPr>
      </p:cxnSp>
      <p:sp>
        <p:nvSpPr>
          <p:cNvPr id="407" name="Shape 407"/>
          <p:cNvSpPr txBox="1"/>
          <p:nvPr/>
        </p:nvSpPr>
        <p:spPr>
          <a:xfrm>
            <a:off x="2736850" y="2500313"/>
            <a:ext cx="3571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sp>
        <p:nvSpPr>
          <p:cNvPr id="408" name="Shape 408"/>
          <p:cNvSpPr txBox="1"/>
          <p:nvPr/>
        </p:nvSpPr>
        <p:spPr>
          <a:xfrm>
            <a:off x="701675" y="4551363"/>
            <a:ext cx="485775" cy="2257425"/>
          </a:xfrm>
          <a:prstGeom prst="rect">
            <a:avLst/>
          </a:prstGeom>
          <a:noFill/>
          <a:ln>
            <a:noFill/>
          </a:ln>
        </p:spPr>
        <p:txBody>
          <a:bodyPr anchorCtr="0" anchor="b" bIns="0" lIns="0" spcFirstLastPara="1" rIns="0" wrap="square" tIns="0">
            <a:noAutofit/>
          </a:bodyPr>
          <a:lstStyle/>
          <a:p>
            <a:pPr indent="0" lvl="0" marL="0" marR="0" rtl="0" algn="l">
              <a:lnSpc>
                <a:spcPct val="160000"/>
              </a:lnSpc>
              <a:spcBef>
                <a:spcPts val="0"/>
              </a:spcBef>
              <a:spcAft>
                <a:spcPts val="0"/>
              </a:spcAft>
              <a:buNone/>
            </a:pPr>
            <a:r>
              <a:rPr b="0" lang="de-CH" sz="2000">
                <a:solidFill>
                  <a:schemeClr val="dk2"/>
                </a:solidFill>
                <a:latin typeface="Arial"/>
                <a:ea typeface="Arial"/>
                <a:cs typeface="Arial"/>
                <a:sym typeface="Arial"/>
              </a:rPr>
              <a:t>clk</a:t>
            </a:r>
            <a:endParaRPr/>
          </a:p>
          <a:p>
            <a:pPr indent="0" lvl="0" marL="0" marR="0" rtl="0" algn="l">
              <a:lnSpc>
                <a:spcPct val="160000"/>
              </a:lnSpc>
              <a:spcBef>
                <a:spcPts val="1600"/>
              </a:spcBef>
              <a:spcAft>
                <a:spcPts val="0"/>
              </a:spcAft>
              <a:buNone/>
            </a:pPr>
            <a:r>
              <a:rPr b="0" lang="de-CH" sz="2000">
                <a:solidFill>
                  <a:schemeClr val="dk2"/>
                </a:solidFill>
                <a:latin typeface="Arial"/>
                <a:ea typeface="Arial"/>
                <a:cs typeface="Arial"/>
                <a:sym typeface="Arial"/>
              </a:rPr>
              <a:t>load</a:t>
            </a:r>
            <a:endParaRPr/>
          </a:p>
          <a:p>
            <a:pPr indent="0" lvl="0" marL="0" marR="0" rtl="0" algn="l">
              <a:lnSpc>
                <a:spcPct val="160000"/>
              </a:lnSpc>
              <a:spcBef>
                <a:spcPts val="1600"/>
              </a:spcBef>
              <a:spcAft>
                <a:spcPts val="0"/>
              </a:spcAft>
              <a:buNone/>
            </a:pPr>
            <a:r>
              <a:rPr b="0" lang="de-CH" sz="2000">
                <a:solidFill>
                  <a:schemeClr val="dk2"/>
                </a:solidFill>
                <a:latin typeface="Arial"/>
                <a:ea typeface="Arial"/>
                <a:cs typeface="Arial"/>
                <a:sym typeface="Arial"/>
              </a:rPr>
              <a:t>cnt</a:t>
            </a:r>
            <a:endParaRPr/>
          </a:p>
          <a:p>
            <a:pPr indent="0" lvl="0" marL="0" marR="0" rtl="0" algn="l">
              <a:lnSpc>
                <a:spcPct val="160000"/>
              </a:lnSpc>
              <a:spcBef>
                <a:spcPts val="1600"/>
              </a:spcBef>
              <a:spcAft>
                <a:spcPts val="0"/>
              </a:spcAft>
              <a:buNone/>
            </a:pPr>
            <a:r>
              <a:rPr b="0" lang="de-CH" sz="2000">
                <a:solidFill>
                  <a:schemeClr val="dk2"/>
                </a:solidFill>
                <a:latin typeface="Arial"/>
                <a:ea typeface="Arial"/>
                <a:cs typeface="Arial"/>
                <a:sym typeface="Arial"/>
              </a:rPr>
              <a:t>D</a:t>
            </a:r>
            <a:endParaRPr/>
          </a:p>
        </p:txBody>
      </p:sp>
      <p:cxnSp>
        <p:nvCxnSpPr>
          <p:cNvPr id="409" name="Shape 409"/>
          <p:cNvCxnSpPr/>
          <p:nvPr/>
        </p:nvCxnSpPr>
        <p:spPr>
          <a:xfrm>
            <a:off x="1746250" y="4905375"/>
            <a:ext cx="495300" cy="0"/>
          </a:xfrm>
          <a:prstGeom prst="straightConnector1">
            <a:avLst/>
          </a:prstGeom>
          <a:noFill/>
          <a:ln cap="flat" cmpd="sng" w="25400">
            <a:solidFill>
              <a:schemeClr val="dk1"/>
            </a:solidFill>
            <a:prstDash val="solid"/>
            <a:round/>
            <a:headEnd len="med" w="med" type="none"/>
            <a:tailEnd len="med" w="med" type="none"/>
          </a:ln>
        </p:spPr>
      </p:cxnSp>
      <p:grpSp>
        <p:nvGrpSpPr>
          <p:cNvPr id="410" name="Shape 410"/>
          <p:cNvGrpSpPr/>
          <p:nvPr/>
        </p:nvGrpSpPr>
        <p:grpSpPr>
          <a:xfrm>
            <a:off x="2241550" y="4546600"/>
            <a:ext cx="990600" cy="358775"/>
            <a:chOff x="1412" y="2637"/>
            <a:chExt cx="624" cy="226"/>
          </a:xfrm>
        </p:grpSpPr>
        <p:cxnSp>
          <p:nvCxnSpPr>
            <p:cNvPr id="411" name="Shape 411"/>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12" name="Shape 412"/>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413" name="Shape 413"/>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414" name="Shape 414"/>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15" name="Shape 415"/>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416" name="Shape 416"/>
          <p:cNvGrpSpPr/>
          <p:nvPr/>
        </p:nvGrpSpPr>
        <p:grpSpPr>
          <a:xfrm>
            <a:off x="3232150" y="4500563"/>
            <a:ext cx="990600" cy="358775"/>
            <a:chOff x="1412" y="2637"/>
            <a:chExt cx="624" cy="226"/>
          </a:xfrm>
        </p:grpSpPr>
        <p:cxnSp>
          <p:nvCxnSpPr>
            <p:cNvPr id="417" name="Shape 417"/>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18" name="Shape 418"/>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419" name="Shape 419"/>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420" name="Shape 420"/>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21" name="Shape 421"/>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422" name="Shape 422"/>
          <p:cNvGrpSpPr/>
          <p:nvPr/>
        </p:nvGrpSpPr>
        <p:grpSpPr>
          <a:xfrm>
            <a:off x="4221163" y="4500563"/>
            <a:ext cx="990600" cy="358775"/>
            <a:chOff x="1412" y="2637"/>
            <a:chExt cx="624" cy="226"/>
          </a:xfrm>
        </p:grpSpPr>
        <p:cxnSp>
          <p:nvCxnSpPr>
            <p:cNvPr id="423" name="Shape 423"/>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24" name="Shape 424"/>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425" name="Shape 425"/>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426" name="Shape 426"/>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27" name="Shape 427"/>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428" name="Shape 428"/>
          <p:cNvGrpSpPr/>
          <p:nvPr/>
        </p:nvGrpSpPr>
        <p:grpSpPr>
          <a:xfrm>
            <a:off x="5211763" y="4500563"/>
            <a:ext cx="990600" cy="358775"/>
            <a:chOff x="1412" y="2637"/>
            <a:chExt cx="624" cy="226"/>
          </a:xfrm>
        </p:grpSpPr>
        <p:cxnSp>
          <p:nvCxnSpPr>
            <p:cNvPr id="429" name="Shape 429"/>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30" name="Shape 430"/>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431" name="Shape 431"/>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432" name="Shape 432"/>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33" name="Shape 433"/>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434" name="Shape 434"/>
          <p:cNvGrpSpPr/>
          <p:nvPr/>
        </p:nvGrpSpPr>
        <p:grpSpPr>
          <a:xfrm>
            <a:off x="6202363" y="4500563"/>
            <a:ext cx="990600" cy="358775"/>
            <a:chOff x="1412" y="2637"/>
            <a:chExt cx="624" cy="226"/>
          </a:xfrm>
        </p:grpSpPr>
        <p:cxnSp>
          <p:nvCxnSpPr>
            <p:cNvPr id="435" name="Shape 435"/>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36" name="Shape 436"/>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437" name="Shape 437"/>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438" name="Shape 438"/>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39" name="Shape 439"/>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440" name="Shape 440"/>
          <p:cNvGrpSpPr/>
          <p:nvPr/>
        </p:nvGrpSpPr>
        <p:grpSpPr>
          <a:xfrm>
            <a:off x="7191375" y="4502150"/>
            <a:ext cx="990600" cy="358775"/>
            <a:chOff x="1412" y="2637"/>
            <a:chExt cx="624" cy="226"/>
          </a:xfrm>
        </p:grpSpPr>
        <p:cxnSp>
          <p:nvCxnSpPr>
            <p:cNvPr id="441" name="Shape 441"/>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42" name="Shape 442"/>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443" name="Shape 443"/>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444" name="Shape 444"/>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445" name="Shape 445"/>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cxnSp>
        <p:nvCxnSpPr>
          <p:cNvPr id="446" name="Shape 446"/>
          <p:cNvCxnSpPr/>
          <p:nvPr/>
        </p:nvCxnSpPr>
        <p:spPr>
          <a:xfrm>
            <a:off x="1746250" y="5581650"/>
            <a:ext cx="1979613" cy="0"/>
          </a:xfrm>
          <a:prstGeom prst="straightConnector1">
            <a:avLst/>
          </a:prstGeom>
          <a:noFill/>
          <a:ln cap="flat" cmpd="sng" w="25400">
            <a:solidFill>
              <a:schemeClr val="dk1"/>
            </a:solidFill>
            <a:prstDash val="solid"/>
            <a:round/>
            <a:headEnd len="med" w="med" type="none"/>
            <a:tailEnd len="med" w="med" type="none"/>
          </a:ln>
        </p:spPr>
      </p:cxnSp>
      <p:cxnSp>
        <p:nvCxnSpPr>
          <p:cNvPr id="447" name="Shape 447"/>
          <p:cNvCxnSpPr/>
          <p:nvPr/>
        </p:nvCxnSpPr>
        <p:spPr>
          <a:xfrm>
            <a:off x="3725863" y="5221288"/>
            <a:ext cx="1035050" cy="0"/>
          </a:xfrm>
          <a:prstGeom prst="straightConnector1">
            <a:avLst/>
          </a:prstGeom>
          <a:noFill/>
          <a:ln cap="flat" cmpd="sng" w="25400">
            <a:solidFill>
              <a:schemeClr val="dk1"/>
            </a:solidFill>
            <a:prstDash val="solid"/>
            <a:round/>
            <a:headEnd len="med" w="med" type="none"/>
            <a:tailEnd len="med" w="med" type="none"/>
          </a:ln>
        </p:spPr>
      </p:cxnSp>
      <p:cxnSp>
        <p:nvCxnSpPr>
          <p:cNvPr id="448" name="Shape 448"/>
          <p:cNvCxnSpPr/>
          <p:nvPr/>
        </p:nvCxnSpPr>
        <p:spPr>
          <a:xfrm>
            <a:off x="3725863" y="5221288"/>
            <a:ext cx="0" cy="360362"/>
          </a:xfrm>
          <a:prstGeom prst="straightConnector1">
            <a:avLst/>
          </a:prstGeom>
          <a:noFill/>
          <a:ln cap="flat" cmpd="sng" w="25400">
            <a:solidFill>
              <a:schemeClr val="dk1"/>
            </a:solidFill>
            <a:prstDash val="solid"/>
            <a:round/>
            <a:headEnd len="med" w="med" type="none"/>
            <a:tailEnd len="med" w="med" type="none"/>
          </a:ln>
        </p:spPr>
      </p:cxnSp>
      <p:cxnSp>
        <p:nvCxnSpPr>
          <p:cNvPr id="449" name="Shape 449"/>
          <p:cNvCxnSpPr/>
          <p:nvPr/>
        </p:nvCxnSpPr>
        <p:spPr>
          <a:xfrm flipH="1" rot="10800000">
            <a:off x="1790700" y="5895975"/>
            <a:ext cx="2520950" cy="1588"/>
          </a:xfrm>
          <a:prstGeom prst="straightConnector1">
            <a:avLst/>
          </a:prstGeom>
          <a:noFill/>
          <a:ln cap="flat" cmpd="sng" w="25400">
            <a:solidFill>
              <a:schemeClr val="dk1"/>
            </a:solidFill>
            <a:prstDash val="solid"/>
            <a:round/>
            <a:headEnd len="med" w="med" type="none"/>
            <a:tailEnd len="med" w="med" type="none"/>
          </a:ln>
        </p:spPr>
      </p:cxnSp>
      <p:cxnSp>
        <p:nvCxnSpPr>
          <p:cNvPr id="450" name="Shape 450"/>
          <p:cNvCxnSpPr/>
          <p:nvPr/>
        </p:nvCxnSpPr>
        <p:spPr>
          <a:xfrm>
            <a:off x="1746250" y="6256338"/>
            <a:ext cx="2565400" cy="0"/>
          </a:xfrm>
          <a:prstGeom prst="straightConnector1">
            <a:avLst/>
          </a:prstGeom>
          <a:noFill/>
          <a:ln cap="flat" cmpd="sng" w="25400">
            <a:solidFill>
              <a:schemeClr val="dk1"/>
            </a:solidFill>
            <a:prstDash val="solid"/>
            <a:round/>
            <a:headEnd len="med" w="med" type="none"/>
            <a:tailEnd len="med" w="med" type="none"/>
          </a:ln>
        </p:spPr>
      </p:cxnSp>
      <p:cxnSp>
        <p:nvCxnSpPr>
          <p:cNvPr id="451" name="Shape 451"/>
          <p:cNvCxnSpPr/>
          <p:nvPr/>
        </p:nvCxnSpPr>
        <p:spPr>
          <a:xfrm>
            <a:off x="4402138" y="5897563"/>
            <a:ext cx="854075" cy="0"/>
          </a:xfrm>
          <a:prstGeom prst="straightConnector1">
            <a:avLst/>
          </a:prstGeom>
          <a:noFill/>
          <a:ln cap="flat" cmpd="sng" w="25400">
            <a:solidFill>
              <a:schemeClr val="dk1"/>
            </a:solidFill>
            <a:prstDash val="solid"/>
            <a:round/>
            <a:headEnd len="med" w="med" type="none"/>
            <a:tailEnd len="med" w="med" type="none"/>
          </a:ln>
        </p:spPr>
      </p:cxnSp>
      <p:cxnSp>
        <p:nvCxnSpPr>
          <p:cNvPr id="452" name="Shape 452"/>
          <p:cNvCxnSpPr/>
          <p:nvPr/>
        </p:nvCxnSpPr>
        <p:spPr>
          <a:xfrm>
            <a:off x="4402138" y="6256338"/>
            <a:ext cx="809625" cy="0"/>
          </a:xfrm>
          <a:prstGeom prst="straightConnector1">
            <a:avLst/>
          </a:prstGeom>
          <a:noFill/>
          <a:ln cap="flat" cmpd="sng" w="25400">
            <a:solidFill>
              <a:schemeClr val="dk1"/>
            </a:solidFill>
            <a:prstDash val="solid"/>
            <a:round/>
            <a:headEnd len="med" w="med" type="none"/>
            <a:tailEnd len="med" w="med" type="none"/>
          </a:ln>
        </p:spPr>
      </p:cxnSp>
      <p:cxnSp>
        <p:nvCxnSpPr>
          <p:cNvPr id="453" name="Shape 453"/>
          <p:cNvCxnSpPr/>
          <p:nvPr/>
        </p:nvCxnSpPr>
        <p:spPr>
          <a:xfrm>
            <a:off x="2241550" y="4905375"/>
            <a:ext cx="0" cy="2341563"/>
          </a:xfrm>
          <a:prstGeom prst="straightConnector1">
            <a:avLst/>
          </a:prstGeom>
          <a:noFill/>
          <a:ln cap="flat" cmpd="sng" w="9525">
            <a:solidFill>
              <a:schemeClr val="dk1"/>
            </a:solidFill>
            <a:prstDash val="solid"/>
            <a:round/>
            <a:headEnd len="med" w="med" type="none"/>
            <a:tailEnd len="med" w="med" type="none"/>
          </a:ln>
        </p:spPr>
      </p:cxnSp>
      <p:cxnSp>
        <p:nvCxnSpPr>
          <p:cNvPr id="454" name="Shape 454"/>
          <p:cNvCxnSpPr/>
          <p:nvPr/>
        </p:nvCxnSpPr>
        <p:spPr>
          <a:xfrm>
            <a:off x="3232150" y="477043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455" name="Shape 455"/>
          <p:cNvCxnSpPr/>
          <p:nvPr/>
        </p:nvCxnSpPr>
        <p:spPr>
          <a:xfrm>
            <a:off x="4221163" y="4816475"/>
            <a:ext cx="0" cy="2341563"/>
          </a:xfrm>
          <a:prstGeom prst="straightConnector1">
            <a:avLst/>
          </a:prstGeom>
          <a:noFill/>
          <a:ln cap="flat" cmpd="sng" w="9525">
            <a:solidFill>
              <a:schemeClr val="dk1"/>
            </a:solidFill>
            <a:prstDash val="solid"/>
            <a:round/>
            <a:headEnd len="med" w="med" type="none"/>
            <a:tailEnd len="med" w="med" type="none"/>
          </a:ln>
        </p:spPr>
      </p:cxnSp>
      <p:cxnSp>
        <p:nvCxnSpPr>
          <p:cNvPr id="456" name="Shape 456"/>
          <p:cNvCxnSpPr/>
          <p:nvPr/>
        </p:nvCxnSpPr>
        <p:spPr>
          <a:xfrm>
            <a:off x="5211763" y="477043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457" name="Shape 457"/>
          <p:cNvCxnSpPr/>
          <p:nvPr/>
        </p:nvCxnSpPr>
        <p:spPr>
          <a:xfrm>
            <a:off x="6202363" y="477043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458" name="Shape 458"/>
          <p:cNvCxnSpPr/>
          <p:nvPr/>
        </p:nvCxnSpPr>
        <p:spPr>
          <a:xfrm>
            <a:off x="7191375" y="472598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459" name="Shape 459"/>
          <p:cNvCxnSpPr/>
          <p:nvPr/>
        </p:nvCxnSpPr>
        <p:spPr>
          <a:xfrm>
            <a:off x="4760913" y="5221288"/>
            <a:ext cx="0" cy="360362"/>
          </a:xfrm>
          <a:prstGeom prst="straightConnector1">
            <a:avLst/>
          </a:prstGeom>
          <a:noFill/>
          <a:ln cap="flat" cmpd="sng" w="25400">
            <a:solidFill>
              <a:schemeClr val="dk1"/>
            </a:solidFill>
            <a:prstDash val="solid"/>
            <a:round/>
            <a:headEnd len="med" w="med" type="none"/>
            <a:tailEnd len="med" w="med" type="none"/>
          </a:ln>
        </p:spPr>
      </p:cxnSp>
      <p:cxnSp>
        <p:nvCxnSpPr>
          <p:cNvPr id="460" name="Shape 460"/>
          <p:cNvCxnSpPr/>
          <p:nvPr/>
        </p:nvCxnSpPr>
        <p:spPr>
          <a:xfrm>
            <a:off x="4760913" y="5580063"/>
            <a:ext cx="2925762" cy="1587"/>
          </a:xfrm>
          <a:prstGeom prst="straightConnector1">
            <a:avLst/>
          </a:prstGeom>
          <a:noFill/>
          <a:ln cap="flat" cmpd="sng" w="25400">
            <a:solidFill>
              <a:schemeClr val="dk1"/>
            </a:solidFill>
            <a:prstDash val="solid"/>
            <a:round/>
            <a:headEnd len="med" w="med" type="none"/>
            <a:tailEnd len="med" w="med" type="none"/>
          </a:ln>
        </p:spPr>
      </p:cxnSp>
      <p:grpSp>
        <p:nvGrpSpPr>
          <p:cNvPr id="461" name="Shape 461"/>
          <p:cNvGrpSpPr/>
          <p:nvPr/>
        </p:nvGrpSpPr>
        <p:grpSpPr>
          <a:xfrm>
            <a:off x="4311650" y="5897563"/>
            <a:ext cx="90488" cy="358775"/>
            <a:chOff x="2092" y="3771"/>
            <a:chExt cx="57" cy="226"/>
          </a:xfrm>
        </p:grpSpPr>
        <p:cxnSp>
          <p:nvCxnSpPr>
            <p:cNvPr id="462" name="Shape 462"/>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463" name="Shape 463"/>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cxnSp>
        <p:nvCxnSpPr>
          <p:cNvPr id="464" name="Shape 464"/>
          <p:cNvCxnSpPr/>
          <p:nvPr/>
        </p:nvCxnSpPr>
        <p:spPr>
          <a:xfrm>
            <a:off x="5346700" y="5897563"/>
            <a:ext cx="2835275" cy="0"/>
          </a:xfrm>
          <a:prstGeom prst="straightConnector1">
            <a:avLst/>
          </a:prstGeom>
          <a:noFill/>
          <a:ln cap="flat" cmpd="sng" w="25400">
            <a:solidFill>
              <a:schemeClr val="dk1"/>
            </a:solidFill>
            <a:prstDash val="solid"/>
            <a:round/>
            <a:headEnd len="med" w="med" type="none"/>
            <a:tailEnd len="med" w="med" type="none"/>
          </a:ln>
        </p:spPr>
      </p:cxnSp>
      <p:cxnSp>
        <p:nvCxnSpPr>
          <p:cNvPr id="465" name="Shape 465"/>
          <p:cNvCxnSpPr/>
          <p:nvPr/>
        </p:nvCxnSpPr>
        <p:spPr>
          <a:xfrm>
            <a:off x="5346700" y="6256338"/>
            <a:ext cx="2835275" cy="0"/>
          </a:xfrm>
          <a:prstGeom prst="straightConnector1">
            <a:avLst/>
          </a:prstGeom>
          <a:noFill/>
          <a:ln cap="flat" cmpd="sng" w="25400">
            <a:solidFill>
              <a:schemeClr val="dk1"/>
            </a:solidFill>
            <a:prstDash val="solid"/>
            <a:round/>
            <a:headEnd len="med" w="med" type="none"/>
            <a:tailEnd len="med" w="med" type="none"/>
          </a:ln>
        </p:spPr>
      </p:cxnSp>
      <p:sp>
        <p:nvSpPr>
          <p:cNvPr id="466" name="Shape 466"/>
          <p:cNvSpPr txBox="1"/>
          <p:nvPr/>
        </p:nvSpPr>
        <p:spPr>
          <a:xfrm>
            <a:off x="1655763" y="5911850"/>
            <a:ext cx="388937" cy="349250"/>
          </a:xfrm>
          <a:prstGeom prst="rect">
            <a:avLst/>
          </a:prstGeom>
          <a:noFill/>
          <a:ln>
            <a:noFill/>
          </a:ln>
        </p:spPr>
        <p:txBody>
          <a:bodyPr anchorCtr="0" anchor="b" bIns="0" lIns="0" spcFirstLastPara="1" rIns="0" wrap="square" tIns="0">
            <a:noAutofit/>
          </a:bodyPr>
          <a:lstStyle/>
          <a:p>
            <a:pPr indent="0" lvl="0" marL="0" marR="0" rtl="0" algn="l">
              <a:lnSpc>
                <a:spcPct val="228571"/>
              </a:lnSpc>
              <a:spcBef>
                <a:spcPts val="0"/>
              </a:spcBef>
              <a:spcAft>
                <a:spcPts val="0"/>
              </a:spcAft>
              <a:buNone/>
            </a:pPr>
            <a:r>
              <a:rPr b="0" lang="de-CH" sz="1400">
                <a:solidFill>
                  <a:schemeClr val="dk2"/>
                </a:solidFill>
                <a:latin typeface="Arial"/>
                <a:ea typeface="Arial"/>
                <a:cs typeface="Arial"/>
                <a:sym typeface="Arial"/>
              </a:rPr>
              <a:t>cnt n</a:t>
            </a:r>
            <a:endParaRPr b="0" sz="1400">
              <a:solidFill>
                <a:schemeClr val="dk2"/>
              </a:solidFill>
              <a:latin typeface="Arial"/>
              <a:ea typeface="Arial"/>
              <a:cs typeface="Arial"/>
              <a:sym typeface="Arial"/>
            </a:endParaRPr>
          </a:p>
        </p:txBody>
      </p:sp>
      <p:sp>
        <p:nvSpPr>
          <p:cNvPr id="467" name="Shape 467"/>
          <p:cNvSpPr txBox="1"/>
          <p:nvPr/>
        </p:nvSpPr>
        <p:spPr>
          <a:xfrm>
            <a:off x="4402138" y="5805488"/>
            <a:ext cx="857250" cy="406400"/>
          </a:xfrm>
          <a:prstGeom prst="rect">
            <a:avLst/>
          </a:prstGeom>
          <a:noFill/>
          <a:ln>
            <a:noFill/>
          </a:ln>
        </p:spPr>
        <p:txBody>
          <a:bodyPr anchorCtr="0" anchor="b" bIns="0" lIns="0" spcFirstLastPara="1" rIns="0" wrap="square" tIns="0">
            <a:noAutofit/>
          </a:bodyPr>
          <a:lstStyle/>
          <a:p>
            <a:pPr indent="0" lvl="0" marL="0" marR="0" rtl="0" algn="l">
              <a:lnSpc>
                <a:spcPct val="228571"/>
              </a:lnSpc>
              <a:spcBef>
                <a:spcPts val="0"/>
              </a:spcBef>
              <a:spcAft>
                <a:spcPts val="0"/>
              </a:spcAft>
              <a:buNone/>
            </a:pPr>
            <a:r>
              <a:rPr b="0" lang="de-CH" sz="1400">
                <a:solidFill>
                  <a:schemeClr val="dk2"/>
                </a:solidFill>
                <a:latin typeface="Arial"/>
                <a:ea typeface="Arial"/>
                <a:cs typeface="Arial"/>
                <a:sym typeface="Arial"/>
              </a:rPr>
              <a:t>load_value</a:t>
            </a:r>
            <a:endParaRPr b="0" sz="1400">
              <a:solidFill>
                <a:schemeClr val="dk2"/>
              </a:solidFill>
              <a:latin typeface="Arial"/>
              <a:ea typeface="Arial"/>
              <a:cs typeface="Arial"/>
              <a:sym typeface="Arial"/>
            </a:endParaRPr>
          </a:p>
        </p:txBody>
      </p:sp>
      <p:sp>
        <p:nvSpPr>
          <p:cNvPr id="468" name="Shape 468"/>
          <p:cNvSpPr txBox="1"/>
          <p:nvPr/>
        </p:nvSpPr>
        <p:spPr>
          <a:xfrm>
            <a:off x="5437188" y="5805488"/>
            <a:ext cx="685800" cy="411162"/>
          </a:xfrm>
          <a:prstGeom prst="rect">
            <a:avLst/>
          </a:prstGeom>
          <a:noFill/>
          <a:ln>
            <a:noFill/>
          </a:ln>
        </p:spPr>
        <p:txBody>
          <a:bodyPr anchorCtr="0" anchor="b" bIns="0" lIns="0" spcFirstLastPara="1" rIns="0" wrap="square" tIns="0">
            <a:noAutofit/>
          </a:bodyPr>
          <a:lstStyle/>
          <a:p>
            <a:pPr indent="0" lvl="0" marL="0" marR="0" rtl="0" algn="l">
              <a:lnSpc>
                <a:spcPct val="290909"/>
              </a:lnSpc>
              <a:spcBef>
                <a:spcPts val="0"/>
              </a:spcBef>
              <a:spcAft>
                <a:spcPts val="0"/>
              </a:spcAft>
              <a:buNone/>
            </a:pPr>
            <a:r>
              <a:rPr b="0" lang="de-CH" sz="1100">
                <a:solidFill>
                  <a:schemeClr val="dk2"/>
                </a:solidFill>
                <a:latin typeface="Arial"/>
                <a:ea typeface="Arial"/>
                <a:cs typeface="Arial"/>
                <a:sym typeface="Arial"/>
              </a:rPr>
              <a:t>l_value + 1</a:t>
            </a:r>
            <a:endParaRPr b="0" sz="1100">
              <a:solidFill>
                <a:schemeClr val="dk2"/>
              </a:solidFill>
              <a:latin typeface="Arial"/>
              <a:ea typeface="Arial"/>
              <a:cs typeface="Arial"/>
              <a:sym typeface="Arial"/>
            </a:endParaRPr>
          </a:p>
        </p:txBody>
      </p:sp>
      <p:grpSp>
        <p:nvGrpSpPr>
          <p:cNvPr id="469" name="Shape 469"/>
          <p:cNvGrpSpPr/>
          <p:nvPr/>
        </p:nvGrpSpPr>
        <p:grpSpPr>
          <a:xfrm>
            <a:off x="5256213" y="5897563"/>
            <a:ext cx="90487" cy="358775"/>
            <a:chOff x="2092" y="3771"/>
            <a:chExt cx="57" cy="226"/>
          </a:xfrm>
        </p:grpSpPr>
        <p:cxnSp>
          <p:nvCxnSpPr>
            <p:cNvPr id="470" name="Shape 470"/>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471" name="Shape 471"/>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sp>
        <p:nvSpPr>
          <p:cNvPr id="472" name="Shape 472"/>
          <p:cNvSpPr txBox="1"/>
          <p:nvPr/>
        </p:nvSpPr>
        <p:spPr>
          <a:xfrm>
            <a:off x="4738688" y="1260475"/>
            <a:ext cx="403225" cy="4286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grpSp>
        <p:nvGrpSpPr>
          <p:cNvPr id="473" name="Shape 473"/>
          <p:cNvGrpSpPr/>
          <p:nvPr/>
        </p:nvGrpSpPr>
        <p:grpSpPr>
          <a:xfrm>
            <a:off x="2332038" y="5895975"/>
            <a:ext cx="90487" cy="358775"/>
            <a:chOff x="2092" y="3771"/>
            <a:chExt cx="57" cy="226"/>
          </a:xfrm>
        </p:grpSpPr>
        <p:cxnSp>
          <p:nvCxnSpPr>
            <p:cNvPr id="474" name="Shape 474"/>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475" name="Shape 475"/>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grpSp>
        <p:nvGrpSpPr>
          <p:cNvPr id="476" name="Shape 476"/>
          <p:cNvGrpSpPr/>
          <p:nvPr/>
        </p:nvGrpSpPr>
        <p:grpSpPr>
          <a:xfrm>
            <a:off x="3321050" y="5895975"/>
            <a:ext cx="90488" cy="358775"/>
            <a:chOff x="2092" y="3771"/>
            <a:chExt cx="57" cy="226"/>
          </a:xfrm>
        </p:grpSpPr>
        <p:cxnSp>
          <p:nvCxnSpPr>
            <p:cNvPr id="477" name="Shape 477"/>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478" name="Shape 478"/>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sp>
        <p:nvSpPr>
          <p:cNvPr id="479" name="Shape 479"/>
          <p:cNvSpPr txBox="1"/>
          <p:nvPr/>
        </p:nvSpPr>
        <p:spPr>
          <a:xfrm>
            <a:off x="2466975" y="5895975"/>
            <a:ext cx="765175" cy="360363"/>
          </a:xfrm>
          <a:prstGeom prst="rect">
            <a:avLst/>
          </a:prstGeom>
          <a:noFill/>
          <a:ln>
            <a:noFill/>
          </a:ln>
        </p:spPr>
        <p:txBody>
          <a:bodyPr anchorCtr="0" anchor="b" bIns="0" lIns="0" spcFirstLastPara="1" rIns="0" wrap="square" tIns="0">
            <a:noAutofit/>
          </a:bodyPr>
          <a:lstStyle/>
          <a:p>
            <a:pPr indent="0" lvl="0" marL="0" marR="0" rtl="0" algn="l">
              <a:lnSpc>
                <a:spcPct val="228571"/>
              </a:lnSpc>
              <a:spcBef>
                <a:spcPts val="0"/>
              </a:spcBef>
              <a:spcAft>
                <a:spcPts val="0"/>
              </a:spcAft>
              <a:buNone/>
            </a:pPr>
            <a:r>
              <a:rPr b="0" lang="de-CH" sz="1400">
                <a:solidFill>
                  <a:schemeClr val="dk2"/>
                </a:solidFill>
                <a:latin typeface="Arial"/>
                <a:ea typeface="Arial"/>
                <a:cs typeface="Arial"/>
                <a:sym typeface="Arial"/>
              </a:rPr>
              <a:t>cnt n+1</a:t>
            </a:r>
            <a:endParaRPr b="0" sz="1400">
              <a:solidFill>
                <a:schemeClr val="dk2"/>
              </a:solidFill>
              <a:latin typeface="Arial"/>
              <a:ea typeface="Arial"/>
              <a:cs typeface="Arial"/>
              <a:sym typeface="Arial"/>
            </a:endParaRPr>
          </a:p>
        </p:txBody>
      </p:sp>
      <p:sp>
        <p:nvSpPr>
          <p:cNvPr id="480" name="Shape 480"/>
          <p:cNvSpPr txBox="1"/>
          <p:nvPr/>
        </p:nvSpPr>
        <p:spPr>
          <a:xfrm>
            <a:off x="3455988" y="5895975"/>
            <a:ext cx="811212" cy="360363"/>
          </a:xfrm>
          <a:prstGeom prst="rect">
            <a:avLst/>
          </a:prstGeom>
          <a:noFill/>
          <a:ln>
            <a:noFill/>
          </a:ln>
        </p:spPr>
        <p:txBody>
          <a:bodyPr anchorCtr="0" anchor="b" bIns="0" lIns="0" spcFirstLastPara="1" rIns="0" wrap="square" tIns="0">
            <a:noAutofit/>
          </a:bodyPr>
          <a:lstStyle/>
          <a:p>
            <a:pPr indent="0" lvl="0" marL="0" marR="0" rtl="0" algn="l">
              <a:lnSpc>
                <a:spcPct val="228571"/>
              </a:lnSpc>
              <a:spcBef>
                <a:spcPts val="0"/>
              </a:spcBef>
              <a:spcAft>
                <a:spcPts val="0"/>
              </a:spcAft>
              <a:buNone/>
            </a:pPr>
            <a:r>
              <a:rPr b="0" lang="de-CH" sz="1400">
                <a:solidFill>
                  <a:schemeClr val="dk2"/>
                </a:solidFill>
                <a:latin typeface="Arial"/>
                <a:ea typeface="Arial"/>
                <a:cs typeface="Arial"/>
                <a:sym typeface="Arial"/>
              </a:rPr>
              <a:t>cnt n+2</a:t>
            </a:r>
            <a:endParaRPr b="0" sz="1400">
              <a:solidFill>
                <a:schemeClr val="dk2"/>
              </a:solidFill>
              <a:latin typeface="Arial"/>
              <a:ea typeface="Arial"/>
              <a:cs typeface="Arial"/>
              <a:sym typeface="Arial"/>
            </a:endParaRPr>
          </a:p>
        </p:txBody>
      </p:sp>
      <p:grpSp>
        <p:nvGrpSpPr>
          <p:cNvPr id="481" name="Shape 481"/>
          <p:cNvGrpSpPr/>
          <p:nvPr/>
        </p:nvGrpSpPr>
        <p:grpSpPr>
          <a:xfrm>
            <a:off x="6291263" y="5895975"/>
            <a:ext cx="90487" cy="358775"/>
            <a:chOff x="2092" y="3771"/>
            <a:chExt cx="57" cy="226"/>
          </a:xfrm>
        </p:grpSpPr>
        <p:cxnSp>
          <p:nvCxnSpPr>
            <p:cNvPr id="482" name="Shape 482"/>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483" name="Shape 483"/>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grpSp>
        <p:nvGrpSpPr>
          <p:cNvPr id="484" name="Shape 484"/>
          <p:cNvGrpSpPr/>
          <p:nvPr/>
        </p:nvGrpSpPr>
        <p:grpSpPr>
          <a:xfrm>
            <a:off x="7281863" y="5895975"/>
            <a:ext cx="90487" cy="358775"/>
            <a:chOff x="2092" y="3771"/>
            <a:chExt cx="57" cy="226"/>
          </a:xfrm>
        </p:grpSpPr>
        <p:cxnSp>
          <p:nvCxnSpPr>
            <p:cNvPr id="485" name="Shape 485"/>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486" name="Shape 486"/>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sp>
        <p:nvSpPr>
          <p:cNvPr id="487" name="Shape 487"/>
          <p:cNvSpPr txBox="1"/>
          <p:nvPr/>
        </p:nvSpPr>
        <p:spPr>
          <a:xfrm>
            <a:off x="6426200" y="5805488"/>
            <a:ext cx="687388" cy="411162"/>
          </a:xfrm>
          <a:prstGeom prst="rect">
            <a:avLst/>
          </a:prstGeom>
          <a:noFill/>
          <a:ln>
            <a:noFill/>
          </a:ln>
        </p:spPr>
        <p:txBody>
          <a:bodyPr anchorCtr="0" anchor="b" bIns="0" lIns="0" spcFirstLastPara="1" rIns="0" wrap="square" tIns="0">
            <a:noAutofit/>
          </a:bodyPr>
          <a:lstStyle/>
          <a:p>
            <a:pPr indent="0" lvl="0" marL="0" marR="0" rtl="0" algn="l">
              <a:lnSpc>
                <a:spcPct val="290909"/>
              </a:lnSpc>
              <a:spcBef>
                <a:spcPts val="0"/>
              </a:spcBef>
              <a:spcAft>
                <a:spcPts val="0"/>
              </a:spcAft>
              <a:buNone/>
            </a:pPr>
            <a:r>
              <a:rPr b="0" lang="de-CH" sz="1100">
                <a:solidFill>
                  <a:schemeClr val="dk2"/>
                </a:solidFill>
                <a:latin typeface="Arial"/>
                <a:ea typeface="Arial"/>
                <a:cs typeface="Arial"/>
                <a:sym typeface="Arial"/>
              </a:rPr>
              <a:t>l_value + 2</a:t>
            </a:r>
            <a:endParaRPr b="0" sz="1100">
              <a:solidFill>
                <a:schemeClr val="dk2"/>
              </a:solidFill>
              <a:latin typeface="Arial"/>
              <a:ea typeface="Arial"/>
              <a:cs typeface="Arial"/>
              <a:sym typeface="Arial"/>
            </a:endParaRPr>
          </a:p>
        </p:txBody>
      </p:sp>
      <p:sp>
        <p:nvSpPr>
          <p:cNvPr id="488" name="Shape 488"/>
          <p:cNvSpPr txBox="1"/>
          <p:nvPr/>
        </p:nvSpPr>
        <p:spPr>
          <a:xfrm>
            <a:off x="7450138" y="5805488"/>
            <a:ext cx="687387" cy="411162"/>
          </a:xfrm>
          <a:prstGeom prst="rect">
            <a:avLst/>
          </a:prstGeom>
          <a:noFill/>
          <a:ln>
            <a:noFill/>
          </a:ln>
        </p:spPr>
        <p:txBody>
          <a:bodyPr anchorCtr="0" anchor="b" bIns="0" lIns="0" spcFirstLastPara="1" rIns="0" wrap="square" tIns="0">
            <a:noAutofit/>
          </a:bodyPr>
          <a:lstStyle/>
          <a:p>
            <a:pPr indent="0" lvl="0" marL="0" marR="0" rtl="0" algn="l">
              <a:lnSpc>
                <a:spcPct val="290909"/>
              </a:lnSpc>
              <a:spcBef>
                <a:spcPts val="0"/>
              </a:spcBef>
              <a:spcAft>
                <a:spcPts val="0"/>
              </a:spcAft>
              <a:buNone/>
            </a:pPr>
            <a:r>
              <a:rPr b="0" lang="de-CH" sz="1100">
                <a:solidFill>
                  <a:schemeClr val="dk2"/>
                </a:solidFill>
                <a:latin typeface="Arial"/>
                <a:ea typeface="Arial"/>
                <a:cs typeface="Arial"/>
                <a:sym typeface="Arial"/>
              </a:rPr>
              <a:t>l_value + 3</a:t>
            </a:r>
            <a:endParaRPr b="0" sz="1100">
              <a:solidFill>
                <a:schemeClr val="dk2"/>
              </a:solidFill>
              <a:latin typeface="Arial"/>
              <a:ea typeface="Arial"/>
              <a:cs typeface="Arial"/>
              <a:sym typeface="Arial"/>
            </a:endParaRPr>
          </a:p>
        </p:txBody>
      </p:sp>
      <p:sp>
        <p:nvSpPr>
          <p:cNvPr id="489" name="Shape 489"/>
          <p:cNvSpPr txBox="1"/>
          <p:nvPr/>
        </p:nvSpPr>
        <p:spPr>
          <a:xfrm>
            <a:off x="4581525" y="6165850"/>
            <a:ext cx="487363" cy="339725"/>
          </a:xfrm>
          <a:prstGeom prst="rect">
            <a:avLst/>
          </a:prstGeom>
          <a:noFill/>
          <a:ln>
            <a:noFill/>
          </a:ln>
        </p:spPr>
        <p:txBody>
          <a:bodyPr anchorCtr="0" anchor="b" bIns="0" lIns="0" spcFirstLastPara="1" rIns="0" wrap="square" tIns="0">
            <a:noAutofit/>
          </a:bodyPr>
          <a:lstStyle/>
          <a:p>
            <a:pPr indent="0" lvl="0" marL="0" marR="0" rtl="0" algn="l">
              <a:lnSpc>
                <a:spcPct val="290909"/>
              </a:lnSpc>
              <a:spcBef>
                <a:spcPts val="0"/>
              </a:spcBef>
              <a:spcAft>
                <a:spcPts val="0"/>
              </a:spcAft>
              <a:buNone/>
            </a:pPr>
            <a:r>
              <a:rPr b="0" lang="de-CH" sz="1100">
                <a:solidFill>
                  <a:schemeClr val="dk2"/>
                </a:solidFill>
                <a:latin typeface="Arial"/>
                <a:ea typeface="Arial"/>
                <a:cs typeface="Arial"/>
                <a:sym typeface="Arial"/>
              </a:rPr>
              <a:t>l_value </a:t>
            </a:r>
            <a:endParaRPr b="0" sz="1100">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496" name="Shape 496"/>
          <p:cNvSpPr/>
          <p:nvPr/>
        </p:nvSpPr>
        <p:spPr>
          <a:xfrm>
            <a:off x="5435600" y="1365250"/>
            <a:ext cx="801688" cy="1344613"/>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497" name="Shape 497"/>
          <p:cNvSpPr/>
          <p:nvPr/>
        </p:nvSpPr>
        <p:spPr>
          <a:xfrm>
            <a:off x="5346700" y="1449388"/>
            <a:ext cx="801688" cy="134461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498" name="Shape 498"/>
          <p:cNvSpPr txBox="1"/>
          <p:nvPr>
            <p:ph idx="4294967295" type="title"/>
          </p:nvPr>
        </p:nvSpPr>
        <p:spPr>
          <a:xfrm>
            <a:off x="419894" y="257968"/>
            <a:ext cx="9088438" cy="69056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rgbClr val="0070C0"/>
                </a:solidFill>
                <a:latin typeface="Arial"/>
                <a:ea typeface="Arial"/>
                <a:cs typeface="Arial"/>
                <a:sym typeface="Arial"/>
              </a:rPr>
              <a:t>4)  Count-down with automatic Reload</a:t>
            </a:r>
            <a:endParaRPr b="1" i="0" sz="2800" u="none" cap="none" strike="noStrike">
              <a:solidFill>
                <a:srgbClr val="0070C0"/>
              </a:solidFill>
              <a:latin typeface="Arial"/>
              <a:ea typeface="Arial"/>
              <a:cs typeface="Arial"/>
              <a:sym typeface="Arial"/>
            </a:endParaRPr>
          </a:p>
        </p:txBody>
      </p:sp>
      <p:sp>
        <p:nvSpPr>
          <p:cNvPr id="499" name="Shape 499"/>
          <p:cNvSpPr/>
          <p:nvPr/>
        </p:nvSpPr>
        <p:spPr>
          <a:xfrm>
            <a:off x="5257800" y="1533525"/>
            <a:ext cx="801688" cy="134461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500" name="Shape 500"/>
          <p:cNvSpPr txBox="1"/>
          <p:nvPr/>
        </p:nvSpPr>
        <p:spPr>
          <a:xfrm>
            <a:off x="5613400" y="1617663"/>
            <a:ext cx="4460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501" name="Shape 501"/>
          <p:cNvSpPr txBox="1"/>
          <p:nvPr/>
        </p:nvSpPr>
        <p:spPr>
          <a:xfrm>
            <a:off x="5435600" y="2373313"/>
            <a:ext cx="7127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502" name="Shape 502"/>
          <p:cNvCxnSpPr/>
          <p:nvPr/>
        </p:nvCxnSpPr>
        <p:spPr>
          <a:xfrm>
            <a:off x="6059488" y="1785938"/>
            <a:ext cx="1069975" cy="0"/>
          </a:xfrm>
          <a:prstGeom prst="straightConnector1">
            <a:avLst/>
          </a:prstGeom>
          <a:noFill/>
          <a:ln cap="flat" cmpd="sng" w="25400">
            <a:solidFill>
              <a:schemeClr val="dk1"/>
            </a:solidFill>
            <a:prstDash val="solid"/>
            <a:round/>
            <a:headEnd len="med" w="med" type="none"/>
            <a:tailEnd len="med" w="med" type="none"/>
          </a:ln>
        </p:spPr>
      </p:cxnSp>
      <p:cxnSp>
        <p:nvCxnSpPr>
          <p:cNvPr id="503" name="Shape 503"/>
          <p:cNvCxnSpPr/>
          <p:nvPr/>
        </p:nvCxnSpPr>
        <p:spPr>
          <a:xfrm>
            <a:off x="5257800" y="2038350"/>
            <a:ext cx="266700" cy="166688"/>
          </a:xfrm>
          <a:prstGeom prst="straightConnector1">
            <a:avLst/>
          </a:prstGeom>
          <a:noFill/>
          <a:ln cap="flat" cmpd="sng" w="9525">
            <a:solidFill>
              <a:schemeClr val="dk1"/>
            </a:solidFill>
            <a:prstDash val="solid"/>
            <a:round/>
            <a:headEnd len="med" w="med" type="none"/>
            <a:tailEnd len="med" w="med" type="none"/>
          </a:ln>
        </p:spPr>
      </p:cxnSp>
      <p:cxnSp>
        <p:nvCxnSpPr>
          <p:cNvPr id="504" name="Shape 504"/>
          <p:cNvCxnSpPr/>
          <p:nvPr/>
        </p:nvCxnSpPr>
        <p:spPr>
          <a:xfrm flipH="1">
            <a:off x="5257800" y="2205038"/>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505" name="Shape 505"/>
          <p:cNvCxnSpPr/>
          <p:nvPr/>
        </p:nvCxnSpPr>
        <p:spPr>
          <a:xfrm>
            <a:off x="4989513" y="2205038"/>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506" name="Shape 506"/>
          <p:cNvCxnSpPr/>
          <p:nvPr/>
        </p:nvCxnSpPr>
        <p:spPr>
          <a:xfrm>
            <a:off x="4989513" y="1785938"/>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507" name="Shape 507"/>
          <p:cNvCxnSpPr/>
          <p:nvPr/>
        </p:nvCxnSpPr>
        <p:spPr>
          <a:xfrm rot="10800000">
            <a:off x="4456113" y="1785938"/>
            <a:ext cx="801687" cy="0"/>
          </a:xfrm>
          <a:prstGeom prst="straightConnector1">
            <a:avLst/>
          </a:prstGeom>
          <a:noFill/>
          <a:ln cap="flat" cmpd="sng" w="25400">
            <a:solidFill>
              <a:schemeClr val="dk1"/>
            </a:solidFill>
            <a:prstDash val="solid"/>
            <a:round/>
            <a:headEnd len="med" w="med" type="triangle"/>
            <a:tailEnd len="med" w="med" type="none"/>
          </a:ln>
        </p:spPr>
      </p:cxnSp>
      <p:cxnSp>
        <p:nvCxnSpPr>
          <p:cNvPr id="508" name="Shape 508"/>
          <p:cNvCxnSpPr/>
          <p:nvPr/>
        </p:nvCxnSpPr>
        <p:spPr>
          <a:xfrm rot="10800000">
            <a:off x="4722813" y="2205038"/>
            <a:ext cx="534987" cy="0"/>
          </a:xfrm>
          <a:prstGeom prst="straightConnector1">
            <a:avLst/>
          </a:prstGeom>
          <a:noFill/>
          <a:ln cap="flat" cmpd="sng" w="25400">
            <a:solidFill>
              <a:schemeClr val="dk1"/>
            </a:solidFill>
            <a:prstDash val="solid"/>
            <a:round/>
            <a:headEnd len="med" w="med" type="none"/>
            <a:tailEnd len="med" w="med" type="none"/>
          </a:ln>
        </p:spPr>
      </p:cxnSp>
      <p:cxnSp>
        <p:nvCxnSpPr>
          <p:cNvPr id="509" name="Shape 509"/>
          <p:cNvCxnSpPr/>
          <p:nvPr/>
        </p:nvCxnSpPr>
        <p:spPr>
          <a:xfrm>
            <a:off x="3563938" y="1785938"/>
            <a:ext cx="1693862" cy="0"/>
          </a:xfrm>
          <a:prstGeom prst="straightConnector1">
            <a:avLst/>
          </a:prstGeom>
          <a:noFill/>
          <a:ln cap="flat" cmpd="sng" w="25400">
            <a:solidFill>
              <a:schemeClr val="dk1"/>
            </a:solidFill>
            <a:prstDash val="solid"/>
            <a:round/>
            <a:headEnd len="med" w="med" type="none"/>
            <a:tailEnd len="med" w="med" type="triangle"/>
          </a:ln>
        </p:spPr>
      </p:cxnSp>
      <p:sp>
        <p:nvSpPr>
          <p:cNvPr id="510" name="Shape 510"/>
          <p:cNvSpPr txBox="1"/>
          <p:nvPr/>
        </p:nvSpPr>
        <p:spPr>
          <a:xfrm>
            <a:off x="6510338" y="1954213"/>
            <a:ext cx="2320925"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 = Anzahl der FFs</a:t>
            </a:r>
            <a:endParaRPr/>
          </a:p>
        </p:txBody>
      </p:sp>
      <p:cxnSp>
        <p:nvCxnSpPr>
          <p:cNvPr id="511" name="Shape 511"/>
          <p:cNvCxnSpPr/>
          <p:nvPr/>
        </p:nvCxnSpPr>
        <p:spPr>
          <a:xfrm rot="10800000">
            <a:off x="7129463" y="946150"/>
            <a:ext cx="0" cy="839788"/>
          </a:xfrm>
          <a:prstGeom prst="straightConnector1">
            <a:avLst/>
          </a:prstGeom>
          <a:noFill/>
          <a:ln cap="flat" cmpd="sng" w="25400">
            <a:solidFill>
              <a:schemeClr val="dk1"/>
            </a:solidFill>
            <a:prstDash val="solid"/>
            <a:round/>
            <a:headEnd len="med" w="med" type="oval"/>
            <a:tailEnd len="med" w="med" type="none"/>
          </a:ln>
        </p:spPr>
      </p:cxnSp>
      <p:cxnSp>
        <p:nvCxnSpPr>
          <p:cNvPr id="512" name="Shape 512"/>
          <p:cNvCxnSpPr/>
          <p:nvPr/>
        </p:nvCxnSpPr>
        <p:spPr>
          <a:xfrm rot="10800000">
            <a:off x="1025525" y="923925"/>
            <a:ext cx="6103938" cy="22225"/>
          </a:xfrm>
          <a:prstGeom prst="straightConnector1">
            <a:avLst/>
          </a:prstGeom>
          <a:noFill/>
          <a:ln cap="flat" cmpd="sng" w="25400">
            <a:solidFill>
              <a:schemeClr val="dk1"/>
            </a:solidFill>
            <a:prstDash val="solid"/>
            <a:round/>
            <a:headEnd len="med" w="med" type="none"/>
            <a:tailEnd len="med" w="med" type="none"/>
          </a:ln>
        </p:spPr>
      </p:cxnSp>
      <p:cxnSp>
        <p:nvCxnSpPr>
          <p:cNvPr id="513" name="Shape 513"/>
          <p:cNvCxnSpPr/>
          <p:nvPr/>
        </p:nvCxnSpPr>
        <p:spPr>
          <a:xfrm>
            <a:off x="1025525" y="946150"/>
            <a:ext cx="0" cy="1103313"/>
          </a:xfrm>
          <a:prstGeom prst="straightConnector1">
            <a:avLst/>
          </a:prstGeom>
          <a:noFill/>
          <a:ln cap="flat" cmpd="sng" w="25400">
            <a:solidFill>
              <a:schemeClr val="dk1"/>
            </a:solidFill>
            <a:prstDash val="solid"/>
            <a:round/>
            <a:headEnd len="med" w="med" type="none"/>
            <a:tailEnd len="med" w="med" type="none"/>
          </a:ln>
        </p:spPr>
      </p:cxnSp>
      <p:cxnSp>
        <p:nvCxnSpPr>
          <p:cNvPr id="514" name="Shape 514"/>
          <p:cNvCxnSpPr/>
          <p:nvPr/>
        </p:nvCxnSpPr>
        <p:spPr>
          <a:xfrm flipH="1" rot="10800000">
            <a:off x="846138" y="1104900"/>
            <a:ext cx="357187" cy="336550"/>
          </a:xfrm>
          <a:prstGeom prst="straightConnector1">
            <a:avLst/>
          </a:prstGeom>
          <a:noFill/>
          <a:ln cap="flat" cmpd="sng" w="12700">
            <a:solidFill>
              <a:schemeClr val="dk1"/>
            </a:solidFill>
            <a:prstDash val="solid"/>
            <a:round/>
            <a:headEnd len="med" w="med" type="none"/>
            <a:tailEnd len="med" w="med" type="none"/>
          </a:ln>
        </p:spPr>
      </p:cxnSp>
      <p:sp>
        <p:nvSpPr>
          <p:cNvPr id="515" name="Shape 515"/>
          <p:cNvSpPr txBox="1"/>
          <p:nvPr/>
        </p:nvSpPr>
        <p:spPr>
          <a:xfrm>
            <a:off x="441325" y="1149350"/>
            <a:ext cx="3571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516" name="Shape 516"/>
          <p:cNvCxnSpPr/>
          <p:nvPr/>
        </p:nvCxnSpPr>
        <p:spPr>
          <a:xfrm>
            <a:off x="1071563" y="4075113"/>
            <a:ext cx="3616325" cy="0"/>
          </a:xfrm>
          <a:prstGeom prst="straightConnector1">
            <a:avLst/>
          </a:prstGeom>
          <a:noFill/>
          <a:ln cap="flat" cmpd="sng" w="25400">
            <a:solidFill>
              <a:schemeClr val="dk1"/>
            </a:solidFill>
            <a:prstDash val="solid"/>
            <a:round/>
            <a:headEnd len="med" w="med" type="none"/>
            <a:tailEnd len="med" w="med" type="none"/>
          </a:ln>
        </p:spPr>
      </p:cxnSp>
      <p:cxnSp>
        <p:nvCxnSpPr>
          <p:cNvPr id="517" name="Shape 517"/>
          <p:cNvCxnSpPr/>
          <p:nvPr/>
        </p:nvCxnSpPr>
        <p:spPr>
          <a:xfrm flipH="1">
            <a:off x="4716463" y="2205038"/>
            <a:ext cx="6350" cy="1870075"/>
          </a:xfrm>
          <a:prstGeom prst="straightConnector1">
            <a:avLst/>
          </a:prstGeom>
          <a:noFill/>
          <a:ln cap="flat" cmpd="sng" w="25400">
            <a:solidFill>
              <a:schemeClr val="dk1"/>
            </a:solidFill>
            <a:prstDash val="solid"/>
            <a:round/>
            <a:headEnd len="med" w="med" type="none"/>
            <a:tailEnd len="med" w="med" type="none"/>
          </a:ln>
        </p:spPr>
      </p:cxnSp>
      <p:sp>
        <p:nvSpPr>
          <p:cNvPr id="518" name="Shape 518"/>
          <p:cNvSpPr txBox="1"/>
          <p:nvPr/>
        </p:nvSpPr>
        <p:spPr>
          <a:xfrm>
            <a:off x="1071563" y="3670300"/>
            <a:ext cx="728662"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Takt</a:t>
            </a:r>
            <a:endParaRPr/>
          </a:p>
        </p:txBody>
      </p:sp>
      <p:cxnSp>
        <p:nvCxnSpPr>
          <p:cNvPr id="519" name="Shape 519"/>
          <p:cNvCxnSpPr/>
          <p:nvPr/>
        </p:nvCxnSpPr>
        <p:spPr>
          <a:xfrm>
            <a:off x="7129463" y="1785938"/>
            <a:ext cx="1603375" cy="0"/>
          </a:xfrm>
          <a:prstGeom prst="straightConnector1">
            <a:avLst/>
          </a:prstGeom>
          <a:noFill/>
          <a:ln cap="flat" cmpd="sng" w="25400">
            <a:solidFill>
              <a:schemeClr val="dk1"/>
            </a:solidFill>
            <a:prstDash val="solid"/>
            <a:round/>
            <a:headEnd len="med" w="med" type="none"/>
            <a:tailEnd len="med" w="med" type="triangle"/>
          </a:ln>
        </p:spPr>
      </p:cxnSp>
      <p:sp>
        <p:nvSpPr>
          <p:cNvPr id="520" name="Shape 520"/>
          <p:cNvSpPr txBox="1"/>
          <p:nvPr/>
        </p:nvSpPr>
        <p:spPr>
          <a:xfrm>
            <a:off x="6329363" y="1954213"/>
            <a:ext cx="357187"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521" name="Shape 521"/>
          <p:cNvCxnSpPr/>
          <p:nvPr/>
        </p:nvCxnSpPr>
        <p:spPr>
          <a:xfrm flipH="1" rot="10800000">
            <a:off x="6416675" y="1617663"/>
            <a:ext cx="355600" cy="336550"/>
          </a:xfrm>
          <a:prstGeom prst="straightConnector1">
            <a:avLst/>
          </a:prstGeom>
          <a:noFill/>
          <a:ln cap="flat" cmpd="sng" w="9525">
            <a:solidFill>
              <a:schemeClr val="dk1"/>
            </a:solidFill>
            <a:prstDash val="solid"/>
            <a:round/>
            <a:headEnd len="med" w="med" type="none"/>
            <a:tailEnd len="med" w="med" type="none"/>
          </a:ln>
        </p:spPr>
      </p:cxnSp>
      <p:sp>
        <p:nvSpPr>
          <p:cNvPr id="522" name="Shape 522"/>
          <p:cNvSpPr txBox="1"/>
          <p:nvPr/>
        </p:nvSpPr>
        <p:spPr>
          <a:xfrm>
            <a:off x="4279900" y="1870075"/>
            <a:ext cx="3571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523" name="Shape 523"/>
          <p:cNvCxnSpPr/>
          <p:nvPr/>
        </p:nvCxnSpPr>
        <p:spPr>
          <a:xfrm flipH="1" rot="10800000">
            <a:off x="4276725" y="1617663"/>
            <a:ext cx="357188" cy="336550"/>
          </a:xfrm>
          <a:prstGeom prst="straightConnector1">
            <a:avLst/>
          </a:prstGeom>
          <a:noFill/>
          <a:ln cap="flat" cmpd="sng" w="12700">
            <a:solidFill>
              <a:schemeClr val="dk1"/>
            </a:solidFill>
            <a:prstDash val="solid"/>
            <a:round/>
            <a:headEnd len="med" w="med" type="none"/>
            <a:tailEnd len="med" w="med" type="none"/>
          </a:ln>
        </p:spPr>
      </p:cxnSp>
      <p:sp>
        <p:nvSpPr>
          <p:cNvPr id="524" name="Shape 524"/>
          <p:cNvSpPr/>
          <p:nvPr/>
        </p:nvSpPr>
        <p:spPr>
          <a:xfrm>
            <a:off x="1476375" y="1735138"/>
            <a:ext cx="630238" cy="630237"/>
          </a:xfrm>
          <a:prstGeom prst="ellipse">
            <a:avLst/>
          </a:prstGeom>
          <a:noFill/>
          <a:ln cap="flat" cmpd="sng" w="254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525" name="Shape 525"/>
          <p:cNvSpPr txBox="1"/>
          <p:nvPr/>
        </p:nvSpPr>
        <p:spPr>
          <a:xfrm>
            <a:off x="1701800" y="1824038"/>
            <a:ext cx="207963" cy="406400"/>
          </a:xfrm>
          <a:prstGeom prst="rect">
            <a:avLst/>
          </a:prstGeom>
          <a:no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a:t>
            </a:r>
            <a:endParaRPr b="1" sz="2800">
              <a:solidFill>
                <a:schemeClr val="dk2"/>
              </a:solidFill>
              <a:latin typeface="Arial"/>
              <a:ea typeface="Arial"/>
              <a:cs typeface="Arial"/>
              <a:sym typeface="Arial"/>
            </a:endParaRPr>
          </a:p>
        </p:txBody>
      </p:sp>
      <p:cxnSp>
        <p:nvCxnSpPr>
          <p:cNvPr id="526" name="Shape 526"/>
          <p:cNvCxnSpPr/>
          <p:nvPr/>
        </p:nvCxnSpPr>
        <p:spPr>
          <a:xfrm flipH="1">
            <a:off x="1789113" y="1509713"/>
            <a:ext cx="1587" cy="225425"/>
          </a:xfrm>
          <a:prstGeom prst="straightConnector1">
            <a:avLst/>
          </a:prstGeom>
          <a:noFill/>
          <a:ln cap="flat" cmpd="sng" w="25400">
            <a:solidFill>
              <a:schemeClr val="dk1"/>
            </a:solidFill>
            <a:prstDash val="solid"/>
            <a:round/>
            <a:headEnd len="med" w="med" type="none"/>
            <a:tailEnd len="med" w="med" type="none"/>
          </a:ln>
        </p:spPr>
      </p:cxnSp>
      <p:sp>
        <p:nvSpPr>
          <p:cNvPr id="527" name="Shape 527"/>
          <p:cNvSpPr txBox="1"/>
          <p:nvPr/>
        </p:nvSpPr>
        <p:spPr>
          <a:xfrm>
            <a:off x="1611313" y="1104900"/>
            <a:ext cx="317500" cy="406400"/>
          </a:xfrm>
          <a:prstGeom prst="rect">
            <a:avLst/>
          </a:prstGeom>
          <a:no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None/>
            </a:pPr>
            <a:r>
              <a:rPr b="0" lang="de-CH" sz="2800">
                <a:solidFill>
                  <a:schemeClr val="dk2"/>
                </a:solidFill>
                <a:latin typeface="Arial"/>
                <a:ea typeface="Arial"/>
                <a:cs typeface="Arial"/>
                <a:sym typeface="Arial"/>
              </a:rPr>
              <a:t>-1</a:t>
            </a:r>
            <a:endParaRPr b="0" sz="2800">
              <a:solidFill>
                <a:schemeClr val="dk2"/>
              </a:solidFill>
              <a:latin typeface="Arial"/>
              <a:ea typeface="Arial"/>
              <a:cs typeface="Arial"/>
              <a:sym typeface="Arial"/>
            </a:endParaRPr>
          </a:p>
        </p:txBody>
      </p:sp>
      <p:grpSp>
        <p:nvGrpSpPr>
          <p:cNvPr id="528" name="Shape 528"/>
          <p:cNvGrpSpPr/>
          <p:nvPr/>
        </p:nvGrpSpPr>
        <p:grpSpPr>
          <a:xfrm>
            <a:off x="3186113" y="1284288"/>
            <a:ext cx="358775" cy="990600"/>
            <a:chOff x="1072" y="2835"/>
            <a:chExt cx="226" cy="624"/>
          </a:xfrm>
        </p:grpSpPr>
        <p:grpSp>
          <p:nvGrpSpPr>
            <p:cNvPr id="529" name="Shape 529"/>
            <p:cNvGrpSpPr/>
            <p:nvPr/>
          </p:nvGrpSpPr>
          <p:grpSpPr>
            <a:xfrm>
              <a:off x="1072" y="2835"/>
              <a:ext cx="226" cy="312"/>
              <a:chOff x="1072" y="2835"/>
              <a:chExt cx="226" cy="312"/>
            </a:xfrm>
          </p:grpSpPr>
          <p:cxnSp>
            <p:nvCxnSpPr>
              <p:cNvPr id="530" name="Shape 530"/>
              <p:cNvCxnSpPr/>
              <p:nvPr/>
            </p:nvCxnSpPr>
            <p:spPr>
              <a:xfrm>
                <a:off x="1072" y="2835"/>
                <a:ext cx="0" cy="312"/>
              </a:xfrm>
              <a:prstGeom prst="straightConnector1">
                <a:avLst/>
              </a:prstGeom>
              <a:noFill/>
              <a:ln cap="flat" cmpd="sng" w="25400">
                <a:solidFill>
                  <a:schemeClr val="dk1"/>
                </a:solidFill>
                <a:prstDash val="solid"/>
                <a:round/>
                <a:headEnd len="med" w="med" type="none"/>
                <a:tailEnd len="med" w="med" type="none"/>
              </a:ln>
            </p:spPr>
          </p:cxnSp>
          <p:cxnSp>
            <p:nvCxnSpPr>
              <p:cNvPr id="531" name="Shape 531"/>
              <p:cNvCxnSpPr/>
              <p:nvPr/>
            </p:nvCxnSpPr>
            <p:spPr>
              <a:xfrm>
                <a:off x="1298" y="2977"/>
                <a:ext cx="0" cy="170"/>
              </a:xfrm>
              <a:prstGeom prst="straightConnector1">
                <a:avLst/>
              </a:prstGeom>
              <a:noFill/>
              <a:ln cap="flat" cmpd="sng" w="25400">
                <a:solidFill>
                  <a:schemeClr val="dk1"/>
                </a:solidFill>
                <a:prstDash val="solid"/>
                <a:round/>
                <a:headEnd len="med" w="med" type="none"/>
                <a:tailEnd len="med" w="med" type="none"/>
              </a:ln>
            </p:spPr>
          </p:cxnSp>
          <p:cxnSp>
            <p:nvCxnSpPr>
              <p:cNvPr id="532" name="Shape 532"/>
              <p:cNvCxnSpPr/>
              <p:nvPr/>
            </p:nvCxnSpPr>
            <p:spPr>
              <a:xfrm>
                <a:off x="1072" y="2835"/>
                <a:ext cx="226" cy="142"/>
              </a:xfrm>
              <a:prstGeom prst="straightConnector1">
                <a:avLst/>
              </a:prstGeom>
              <a:noFill/>
              <a:ln cap="flat" cmpd="sng" w="25400">
                <a:solidFill>
                  <a:schemeClr val="dk1"/>
                </a:solidFill>
                <a:prstDash val="solid"/>
                <a:round/>
                <a:headEnd len="med" w="med" type="none"/>
                <a:tailEnd len="med" w="med" type="none"/>
              </a:ln>
            </p:spPr>
          </p:cxnSp>
        </p:grpSp>
        <p:grpSp>
          <p:nvGrpSpPr>
            <p:cNvPr id="533" name="Shape 533"/>
            <p:cNvGrpSpPr/>
            <p:nvPr/>
          </p:nvGrpSpPr>
          <p:grpSpPr>
            <a:xfrm flipH="1" rot="10800000">
              <a:off x="1072" y="3147"/>
              <a:ext cx="226" cy="312"/>
              <a:chOff x="1072" y="2835"/>
              <a:chExt cx="226" cy="312"/>
            </a:xfrm>
          </p:grpSpPr>
          <p:cxnSp>
            <p:nvCxnSpPr>
              <p:cNvPr id="534" name="Shape 534"/>
              <p:cNvCxnSpPr/>
              <p:nvPr/>
            </p:nvCxnSpPr>
            <p:spPr>
              <a:xfrm>
                <a:off x="1072" y="2835"/>
                <a:ext cx="0" cy="312"/>
              </a:xfrm>
              <a:prstGeom prst="straightConnector1">
                <a:avLst/>
              </a:prstGeom>
              <a:noFill/>
              <a:ln cap="flat" cmpd="sng" w="25400">
                <a:solidFill>
                  <a:schemeClr val="dk1"/>
                </a:solidFill>
                <a:prstDash val="solid"/>
                <a:round/>
                <a:headEnd len="med" w="med" type="none"/>
                <a:tailEnd len="med" w="med" type="none"/>
              </a:ln>
            </p:spPr>
          </p:cxnSp>
          <p:cxnSp>
            <p:nvCxnSpPr>
              <p:cNvPr id="535" name="Shape 535"/>
              <p:cNvCxnSpPr/>
              <p:nvPr/>
            </p:nvCxnSpPr>
            <p:spPr>
              <a:xfrm>
                <a:off x="1298" y="2977"/>
                <a:ext cx="0" cy="170"/>
              </a:xfrm>
              <a:prstGeom prst="straightConnector1">
                <a:avLst/>
              </a:prstGeom>
              <a:noFill/>
              <a:ln cap="flat" cmpd="sng" w="25400">
                <a:solidFill>
                  <a:schemeClr val="dk1"/>
                </a:solidFill>
                <a:prstDash val="solid"/>
                <a:round/>
                <a:headEnd len="med" w="med" type="none"/>
                <a:tailEnd len="med" w="med" type="none"/>
              </a:ln>
            </p:spPr>
          </p:cxnSp>
          <p:cxnSp>
            <p:nvCxnSpPr>
              <p:cNvPr id="536" name="Shape 536"/>
              <p:cNvCxnSpPr/>
              <p:nvPr/>
            </p:nvCxnSpPr>
            <p:spPr>
              <a:xfrm>
                <a:off x="1072" y="2835"/>
                <a:ext cx="226" cy="142"/>
              </a:xfrm>
              <a:prstGeom prst="straightConnector1">
                <a:avLst/>
              </a:prstGeom>
              <a:noFill/>
              <a:ln cap="flat" cmpd="sng" w="25400">
                <a:solidFill>
                  <a:schemeClr val="dk1"/>
                </a:solidFill>
                <a:prstDash val="solid"/>
                <a:round/>
                <a:headEnd len="med" w="med" type="none"/>
                <a:tailEnd len="med" w="med" type="none"/>
              </a:ln>
            </p:spPr>
          </p:cxnSp>
        </p:grpSp>
      </p:grpSp>
      <p:cxnSp>
        <p:nvCxnSpPr>
          <p:cNvPr id="537" name="Shape 537"/>
          <p:cNvCxnSpPr/>
          <p:nvPr/>
        </p:nvCxnSpPr>
        <p:spPr>
          <a:xfrm rot="10800000">
            <a:off x="2646363" y="1509713"/>
            <a:ext cx="539750" cy="0"/>
          </a:xfrm>
          <a:prstGeom prst="straightConnector1">
            <a:avLst/>
          </a:prstGeom>
          <a:noFill/>
          <a:ln cap="flat" cmpd="sng" w="25400">
            <a:solidFill>
              <a:schemeClr val="dk1"/>
            </a:solidFill>
            <a:prstDash val="solid"/>
            <a:round/>
            <a:headEnd len="med" w="med" type="none"/>
            <a:tailEnd len="med" w="med" type="none"/>
          </a:ln>
        </p:spPr>
      </p:cxnSp>
      <p:cxnSp>
        <p:nvCxnSpPr>
          <p:cNvPr id="538" name="Shape 538"/>
          <p:cNvCxnSpPr/>
          <p:nvPr/>
        </p:nvCxnSpPr>
        <p:spPr>
          <a:xfrm rot="10800000">
            <a:off x="2106613" y="2049463"/>
            <a:ext cx="1079500" cy="0"/>
          </a:xfrm>
          <a:prstGeom prst="straightConnector1">
            <a:avLst/>
          </a:prstGeom>
          <a:noFill/>
          <a:ln cap="flat" cmpd="sng" w="25400">
            <a:solidFill>
              <a:schemeClr val="dk1"/>
            </a:solidFill>
            <a:prstDash val="solid"/>
            <a:round/>
            <a:headEnd len="med" w="med" type="none"/>
            <a:tailEnd len="med" w="med" type="none"/>
          </a:ln>
        </p:spPr>
      </p:cxnSp>
      <p:cxnSp>
        <p:nvCxnSpPr>
          <p:cNvPr id="539" name="Shape 539"/>
          <p:cNvCxnSpPr/>
          <p:nvPr/>
        </p:nvCxnSpPr>
        <p:spPr>
          <a:xfrm rot="10800000">
            <a:off x="1025525" y="2049463"/>
            <a:ext cx="450850" cy="0"/>
          </a:xfrm>
          <a:prstGeom prst="straightConnector1">
            <a:avLst/>
          </a:prstGeom>
          <a:noFill/>
          <a:ln cap="flat" cmpd="sng" w="25400">
            <a:solidFill>
              <a:schemeClr val="dk1"/>
            </a:solidFill>
            <a:prstDash val="solid"/>
            <a:round/>
            <a:headEnd len="med" w="med" type="stealth"/>
            <a:tailEnd len="med" w="med" type="none"/>
          </a:ln>
        </p:spPr>
      </p:cxnSp>
      <p:sp>
        <p:nvSpPr>
          <p:cNvPr id="540" name="Shape 540"/>
          <p:cNvSpPr txBox="1"/>
          <p:nvPr/>
        </p:nvSpPr>
        <p:spPr>
          <a:xfrm>
            <a:off x="3276600" y="1689100"/>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0</a:t>
            </a:r>
            <a:endParaRPr b="0" sz="1800">
              <a:solidFill>
                <a:schemeClr val="dk2"/>
              </a:solidFill>
              <a:latin typeface="Arial"/>
              <a:ea typeface="Arial"/>
              <a:cs typeface="Arial"/>
              <a:sym typeface="Arial"/>
            </a:endParaRPr>
          </a:p>
        </p:txBody>
      </p:sp>
      <p:sp>
        <p:nvSpPr>
          <p:cNvPr id="541" name="Shape 541"/>
          <p:cNvSpPr txBox="1"/>
          <p:nvPr/>
        </p:nvSpPr>
        <p:spPr>
          <a:xfrm>
            <a:off x="3276600" y="1330325"/>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1</a:t>
            </a:r>
            <a:endParaRPr b="0" sz="1800">
              <a:solidFill>
                <a:schemeClr val="dk2"/>
              </a:solidFill>
              <a:latin typeface="Arial"/>
              <a:ea typeface="Arial"/>
              <a:cs typeface="Arial"/>
              <a:sym typeface="Arial"/>
            </a:endParaRPr>
          </a:p>
        </p:txBody>
      </p:sp>
      <p:sp>
        <p:nvSpPr>
          <p:cNvPr id="542" name="Shape 542"/>
          <p:cNvSpPr txBox="1"/>
          <p:nvPr/>
        </p:nvSpPr>
        <p:spPr>
          <a:xfrm>
            <a:off x="1020181" y="2724150"/>
            <a:ext cx="545677"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„9"</a:t>
            </a:r>
            <a:endParaRPr b="0" sz="2100">
              <a:solidFill>
                <a:schemeClr val="dk1"/>
              </a:solidFill>
              <a:latin typeface="Arial"/>
              <a:ea typeface="Arial"/>
              <a:cs typeface="Arial"/>
              <a:sym typeface="Arial"/>
            </a:endParaRPr>
          </a:p>
        </p:txBody>
      </p:sp>
      <p:cxnSp>
        <p:nvCxnSpPr>
          <p:cNvPr id="543" name="Shape 543"/>
          <p:cNvCxnSpPr/>
          <p:nvPr/>
        </p:nvCxnSpPr>
        <p:spPr>
          <a:xfrm>
            <a:off x="3411538" y="3644900"/>
            <a:ext cx="3600450" cy="0"/>
          </a:xfrm>
          <a:prstGeom prst="straightConnector1">
            <a:avLst/>
          </a:prstGeom>
          <a:noFill/>
          <a:ln cap="flat" cmpd="sng" w="25400">
            <a:solidFill>
              <a:schemeClr val="dk1"/>
            </a:solidFill>
            <a:prstDash val="solid"/>
            <a:round/>
            <a:headEnd len="med" w="med" type="stealth"/>
            <a:tailEnd len="med" w="med" type="none"/>
          </a:ln>
        </p:spPr>
      </p:cxnSp>
      <p:cxnSp>
        <p:nvCxnSpPr>
          <p:cNvPr id="544" name="Shape 544"/>
          <p:cNvCxnSpPr/>
          <p:nvPr/>
        </p:nvCxnSpPr>
        <p:spPr>
          <a:xfrm rot="10800000">
            <a:off x="3411538" y="2139950"/>
            <a:ext cx="0" cy="1484313"/>
          </a:xfrm>
          <a:prstGeom prst="straightConnector1">
            <a:avLst/>
          </a:prstGeom>
          <a:noFill/>
          <a:ln cap="flat" cmpd="sng" w="25400">
            <a:solidFill>
              <a:schemeClr val="dk1"/>
            </a:solidFill>
            <a:prstDash val="solid"/>
            <a:round/>
            <a:headEnd len="med" w="med" type="none"/>
            <a:tailEnd len="med" w="med" type="stealth"/>
          </a:ln>
        </p:spPr>
      </p:cxnSp>
      <p:sp>
        <p:nvSpPr>
          <p:cNvPr id="545" name="Shape 545"/>
          <p:cNvSpPr txBox="1"/>
          <p:nvPr/>
        </p:nvSpPr>
        <p:spPr>
          <a:xfrm>
            <a:off x="3681413" y="3240088"/>
            <a:ext cx="727075"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zero</a:t>
            </a:r>
            <a:endParaRPr/>
          </a:p>
        </p:txBody>
      </p:sp>
      <p:cxnSp>
        <p:nvCxnSpPr>
          <p:cNvPr id="546" name="Shape 546"/>
          <p:cNvCxnSpPr/>
          <p:nvPr/>
        </p:nvCxnSpPr>
        <p:spPr>
          <a:xfrm>
            <a:off x="1025525" y="3130550"/>
            <a:ext cx="1620838" cy="0"/>
          </a:xfrm>
          <a:prstGeom prst="straightConnector1">
            <a:avLst/>
          </a:prstGeom>
          <a:noFill/>
          <a:ln cap="flat" cmpd="sng" w="25400">
            <a:solidFill>
              <a:schemeClr val="dk1"/>
            </a:solidFill>
            <a:prstDash val="solid"/>
            <a:round/>
            <a:headEnd len="med" w="med" type="none"/>
            <a:tailEnd len="med" w="med" type="none"/>
          </a:ln>
        </p:spPr>
      </p:cxnSp>
      <p:cxnSp>
        <p:nvCxnSpPr>
          <p:cNvPr id="547" name="Shape 547"/>
          <p:cNvCxnSpPr/>
          <p:nvPr/>
        </p:nvCxnSpPr>
        <p:spPr>
          <a:xfrm>
            <a:off x="2646363" y="1509713"/>
            <a:ext cx="0" cy="1620837"/>
          </a:xfrm>
          <a:prstGeom prst="straightConnector1">
            <a:avLst/>
          </a:prstGeom>
          <a:noFill/>
          <a:ln cap="flat" cmpd="sng" w="25400">
            <a:solidFill>
              <a:schemeClr val="dk1"/>
            </a:solidFill>
            <a:prstDash val="solid"/>
            <a:round/>
            <a:headEnd len="med" w="med" type="none"/>
            <a:tailEnd len="med" w="med" type="none"/>
          </a:ln>
        </p:spPr>
      </p:cxnSp>
      <p:cxnSp>
        <p:nvCxnSpPr>
          <p:cNvPr id="548" name="Shape 548"/>
          <p:cNvCxnSpPr/>
          <p:nvPr/>
        </p:nvCxnSpPr>
        <p:spPr>
          <a:xfrm flipH="1" rot="10800000">
            <a:off x="2466975" y="2365375"/>
            <a:ext cx="357188" cy="336550"/>
          </a:xfrm>
          <a:prstGeom prst="straightConnector1">
            <a:avLst/>
          </a:prstGeom>
          <a:noFill/>
          <a:ln cap="flat" cmpd="sng" w="12700">
            <a:solidFill>
              <a:schemeClr val="dk1"/>
            </a:solidFill>
            <a:prstDash val="solid"/>
            <a:round/>
            <a:headEnd len="med" w="med" type="none"/>
            <a:tailEnd len="med" w="med" type="none"/>
          </a:ln>
        </p:spPr>
      </p:cxnSp>
      <p:sp>
        <p:nvSpPr>
          <p:cNvPr id="549" name="Shape 549"/>
          <p:cNvSpPr txBox="1"/>
          <p:nvPr/>
        </p:nvSpPr>
        <p:spPr>
          <a:xfrm>
            <a:off x="2736850" y="2500313"/>
            <a:ext cx="3571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sp>
        <p:nvSpPr>
          <p:cNvPr id="550" name="Shape 550"/>
          <p:cNvSpPr txBox="1"/>
          <p:nvPr/>
        </p:nvSpPr>
        <p:spPr>
          <a:xfrm>
            <a:off x="701675" y="4573588"/>
            <a:ext cx="493713" cy="2235200"/>
          </a:xfrm>
          <a:prstGeom prst="rect">
            <a:avLst/>
          </a:prstGeom>
          <a:noFill/>
          <a:ln>
            <a:noFill/>
          </a:ln>
        </p:spPr>
        <p:txBody>
          <a:bodyPr anchorCtr="0" anchor="b" bIns="0" lIns="0" spcFirstLastPara="1" rIns="0" wrap="square" tIns="0">
            <a:noAutofit/>
          </a:bodyPr>
          <a:lstStyle/>
          <a:p>
            <a:pPr indent="0" lvl="0" marL="0" marR="0" rtl="0" algn="l">
              <a:lnSpc>
                <a:spcPct val="160000"/>
              </a:lnSpc>
              <a:spcBef>
                <a:spcPts val="0"/>
              </a:spcBef>
              <a:spcAft>
                <a:spcPts val="0"/>
              </a:spcAft>
              <a:buNone/>
            </a:pPr>
            <a:r>
              <a:rPr b="0" lang="de-CH" sz="2000">
                <a:solidFill>
                  <a:schemeClr val="dk2"/>
                </a:solidFill>
                <a:latin typeface="Arial"/>
                <a:ea typeface="Arial"/>
                <a:cs typeface="Arial"/>
                <a:sym typeface="Arial"/>
              </a:rPr>
              <a:t>clk</a:t>
            </a:r>
            <a:endParaRPr/>
          </a:p>
          <a:p>
            <a:pPr indent="0" lvl="0" marL="0" marR="0" rtl="0" algn="l">
              <a:lnSpc>
                <a:spcPct val="160000"/>
              </a:lnSpc>
              <a:spcBef>
                <a:spcPts val="1600"/>
              </a:spcBef>
              <a:spcAft>
                <a:spcPts val="0"/>
              </a:spcAft>
              <a:buNone/>
            </a:pPr>
            <a:r>
              <a:rPr b="0" lang="de-CH" sz="2000">
                <a:solidFill>
                  <a:schemeClr val="dk2"/>
                </a:solidFill>
                <a:latin typeface="Arial"/>
                <a:ea typeface="Arial"/>
                <a:cs typeface="Arial"/>
                <a:sym typeface="Arial"/>
              </a:rPr>
              <a:t>zero</a:t>
            </a:r>
            <a:endParaRPr/>
          </a:p>
          <a:p>
            <a:pPr indent="0" lvl="0" marL="0" marR="0" rtl="0" algn="l">
              <a:lnSpc>
                <a:spcPct val="160000"/>
              </a:lnSpc>
              <a:spcBef>
                <a:spcPts val="1600"/>
              </a:spcBef>
              <a:spcAft>
                <a:spcPts val="0"/>
              </a:spcAft>
              <a:buNone/>
            </a:pPr>
            <a:r>
              <a:rPr b="0" lang="de-CH" sz="2000">
                <a:solidFill>
                  <a:schemeClr val="dk2"/>
                </a:solidFill>
                <a:latin typeface="Arial"/>
                <a:ea typeface="Arial"/>
                <a:cs typeface="Arial"/>
                <a:sym typeface="Arial"/>
              </a:rPr>
              <a:t>cnt</a:t>
            </a:r>
            <a:endParaRPr/>
          </a:p>
          <a:p>
            <a:pPr indent="0" lvl="0" marL="0" marR="0" rtl="0" algn="l">
              <a:lnSpc>
                <a:spcPct val="160000"/>
              </a:lnSpc>
              <a:spcBef>
                <a:spcPts val="1600"/>
              </a:spcBef>
              <a:spcAft>
                <a:spcPts val="0"/>
              </a:spcAft>
              <a:buNone/>
            </a:pPr>
            <a:r>
              <a:t/>
            </a:r>
            <a:endParaRPr b="0" sz="2000">
              <a:solidFill>
                <a:schemeClr val="dk2"/>
              </a:solidFill>
              <a:latin typeface="Arial"/>
              <a:ea typeface="Arial"/>
              <a:cs typeface="Arial"/>
              <a:sym typeface="Arial"/>
            </a:endParaRPr>
          </a:p>
        </p:txBody>
      </p:sp>
      <p:cxnSp>
        <p:nvCxnSpPr>
          <p:cNvPr id="551" name="Shape 551"/>
          <p:cNvCxnSpPr/>
          <p:nvPr/>
        </p:nvCxnSpPr>
        <p:spPr>
          <a:xfrm>
            <a:off x="1746250" y="4905375"/>
            <a:ext cx="495300" cy="0"/>
          </a:xfrm>
          <a:prstGeom prst="straightConnector1">
            <a:avLst/>
          </a:prstGeom>
          <a:noFill/>
          <a:ln cap="flat" cmpd="sng" w="25400">
            <a:solidFill>
              <a:schemeClr val="dk1"/>
            </a:solidFill>
            <a:prstDash val="solid"/>
            <a:round/>
            <a:headEnd len="med" w="med" type="none"/>
            <a:tailEnd len="med" w="med" type="none"/>
          </a:ln>
        </p:spPr>
      </p:cxnSp>
      <p:grpSp>
        <p:nvGrpSpPr>
          <p:cNvPr id="552" name="Shape 552"/>
          <p:cNvGrpSpPr/>
          <p:nvPr/>
        </p:nvGrpSpPr>
        <p:grpSpPr>
          <a:xfrm>
            <a:off x="2241550" y="4546600"/>
            <a:ext cx="990600" cy="358775"/>
            <a:chOff x="1412" y="2637"/>
            <a:chExt cx="624" cy="226"/>
          </a:xfrm>
        </p:grpSpPr>
        <p:cxnSp>
          <p:nvCxnSpPr>
            <p:cNvPr id="553" name="Shape 553"/>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54" name="Shape 554"/>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555" name="Shape 555"/>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556" name="Shape 556"/>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57" name="Shape 557"/>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558" name="Shape 558"/>
          <p:cNvGrpSpPr/>
          <p:nvPr/>
        </p:nvGrpSpPr>
        <p:grpSpPr>
          <a:xfrm>
            <a:off x="3232150" y="4500563"/>
            <a:ext cx="990600" cy="358775"/>
            <a:chOff x="1412" y="2637"/>
            <a:chExt cx="624" cy="226"/>
          </a:xfrm>
        </p:grpSpPr>
        <p:cxnSp>
          <p:nvCxnSpPr>
            <p:cNvPr id="559" name="Shape 559"/>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60" name="Shape 560"/>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561" name="Shape 561"/>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562" name="Shape 562"/>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63" name="Shape 563"/>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564" name="Shape 564"/>
          <p:cNvGrpSpPr/>
          <p:nvPr/>
        </p:nvGrpSpPr>
        <p:grpSpPr>
          <a:xfrm>
            <a:off x="4221163" y="4500563"/>
            <a:ext cx="990600" cy="358775"/>
            <a:chOff x="1412" y="2637"/>
            <a:chExt cx="624" cy="226"/>
          </a:xfrm>
        </p:grpSpPr>
        <p:cxnSp>
          <p:nvCxnSpPr>
            <p:cNvPr id="565" name="Shape 565"/>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66" name="Shape 566"/>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567" name="Shape 567"/>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568" name="Shape 568"/>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69" name="Shape 569"/>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570" name="Shape 570"/>
          <p:cNvGrpSpPr/>
          <p:nvPr/>
        </p:nvGrpSpPr>
        <p:grpSpPr>
          <a:xfrm>
            <a:off x="5211763" y="4500563"/>
            <a:ext cx="990600" cy="358775"/>
            <a:chOff x="1412" y="2637"/>
            <a:chExt cx="624" cy="226"/>
          </a:xfrm>
        </p:grpSpPr>
        <p:cxnSp>
          <p:nvCxnSpPr>
            <p:cNvPr id="571" name="Shape 571"/>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72" name="Shape 572"/>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573" name="Shape 573"/>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574" name="Shape 574"/>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75" name="Shape 575"/>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576" name="Shape 576"/>
          <p:cNvGrpSpPr/>
          <p:nvPr/>
        </p:nvGrpSpPr>
        <p:grpSpPr>
          <a:xfrm>
            <a:off x="6202363" y="4500563"/>
            <a:ext cx="990600" cy="358775"/>
            <a:chOff x="1412" y="2637"/>
            <a:chExt cx="624" cy="226"/>
          </a:xfrm>
        </p:grpSpPr>
        <p:cxnSp>
          <p:nvCxnSpPr>
            <p:cNvPr id="577" name="Shape 577"/>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78" name="Shape 578"/>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579" name="Shape 579"/>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580" name="Shape 580"/>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81" name="Shape 581"/>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grpSp>
        <p:nvGrpSpPr>
          <p:cNvPr id="582" name="Shape 582"/>
          <p:cNvGrpSpPr/>
          <p:nvPr/>
        </p:nvGrpSpPr>
        <p:grpSpPr>
          <a:xfrm>
            <a:off x="7191375" y="4502150"/>
            <a:ext cx="990600" cy="358775"/>
            <a:chOff x="1412" y="2637"/>
            <a:chExt cx="624" cy="226"/>
          </a:xfrm>
        </p:grpSpPr>
        <p:cxnSp>
          <p:nvCxnSpPr>
            <p:cNvPr id="583" name="Shape 583"/>
            <p:cNvCxnSpPr/>
            <p:nvPr/>
          </p:nvCxnSpPr>
          <p:spPr>
            <a:xfrm rot="10800000">
              <a:off x="1412"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84" name="Shape 584"/>
            <p:cNvCxnSpPr/>
            <p:nvPr/>
          </p:nvCxnSpPr>
          <p:spPr>
            <a:xfrm>
              <a:off x="1412" y="2637"/>
              <a:ext cx="312" cy="0"/>
            </a:xfrm>
            <a:prstGeom prst="straightConnector1">
              <a:avLst/>
            </a:prstGeom>
            <a:noFill/>
            <a:ln cap="flat" cmpd="sng" w="25400">
              <a:solidFill>
                <a:schemeClr val="dk1"/>
              </a:solidFill>
              <a:prstDash val="solid"/>
              <a:round/>
              <a:headEnd len="med" w="med" type="none"/>
              <a:tailEnd len="med" w="med" type="none"/>
            </a:ln>
          </p:spPr>
        </p:cxnSp>
        <p:cxnSp>
          <p:nvCxnSpPr>
            <p:cNvPr id="585" name="Shape 585"/>
            <p:cNvCxnSpPr/>
            <p:nvPr/>
          </p:nvCxnSpPr>
          <p:spPr>
            <a:xfrm>
              <a:off x="1724" y="2863"/>
              <a:ext cx="312" cy="0"/>
            </a:xfrm>
            <a:prstGeom prst="straightConnector1">
              <a:avLst/>
            </a:prstGeom>
            <a:noFill/>
            <a:ln cap="flat" cmpd="sng" w="25400">
              <a:solidFill>
                <a:schemeClr val="dk1"/>
              </a:solidFill>
              <a:prstDash val="solid"/>
              <a:round/>
              <a:headEnd len="med" w="med" type="none"/>
              <a:tailEnd len="med" w="med" type="none"/>
            </a:ln>
          </p:spPr>
        </p:cxnSp>
        <p:cxnSp>
          <p:nvCxnSpPr>
            <p:cNvPr id="586" name="Shape 586"/>
            <p:cNvCxnSpPr/>
            <p:nvPr/>
          </p:nvCxnSpPr>
          <p:spPr>
            <a:xfrm rot="10800000">
              <a:off x="1724" y="2637"/>
              <a:ext cx="0" cy="226"/>
            </a:xfrm>
            <a:prstGeom prst="straightConnector1">
              <a:avLst/>
            </a:prstGeom>
            <a:noFill/>
            <a:ln cap="flat" cmpd="sng" w="25400">
              <a:solidFill>
                <a:schemeClr val="dk1"/>
              </a:solidFill>
              <a:prstDash val="solid"/>
              <a:round/>
              <a:headEnd len="med" w="med" type="none"/>
              <a:tailEnd len="med" w="med" type="none"/>
            </a:ln>
          </p:spPr>
        </p:cxnSp>
        <p:cxnSp>
          <p:nvCxnSpPr>
            <p:cNvPr id="587" name="Shape 587"/>
            <p:cNvCxnSpPr/>
            <p:nvPr/>
          </p:nvCxnSpPr>
          <p:spPr>
            <a:xfrm rot="10800000">
              <a:off x="2036" y="2637"/>
              <a:ext cx="0" cy="226"/>
            </a:xfrm>
            <a:prstGeom prst="straightConnector1">
              <a:avLst/>
            </a:prstGeom>
            <a:noFill/>
            <a:ln cap="flat" cmpd="sng" w="25400">
              <a:solidFill>
                <a:schemeClr val="dk1"/>
              </a:solidFill>
              <a:prstDash val="solid"/>
              <a:round/>
              <a:headEnd len="med" w="med" type="none"/>
              <a:tailEnd len="med" w="med" type="none"/>
            </a:ln>
          </p:spPr>
        </p:cxnSp>
      </p:grpSp>
      <p:cxnSp>
        <p:nvCxnSpPr>
          <p:cNvPr id="588" name="Shape 588"/>
          <p:cNvCxnSpPr/>
          <p:nvPr/>
        </p:nvCxnSpPr>
        <p:spPr>
          <a:xfrm flipH="1" rot="10800000">
            <a:off x="1746250" y="5580063"/>
            <a:ext cx="2790825" cy="1587"/>
          </a:xfrm>
          <a:prstGeom prst="straightConnector1">
            <a:avLst/>
          </a:prstGeom>
          <a:noFill/>
          <a:ln cap="flat" cmpd="sng" w="25400">
            <a:solidFill>
              <a:schemeClr val="dk1"/>
            </a:solidFill>
            <a:prstDash val="solid"/>
            <a:round/>
            <a:headEnd len="med" w="med" type="none"/>
            <a:tailEnd len="med" w="med" type="none"/>
          </a:ln>
        </p:spPr>
      </p:cxnSp>
      <p:cxnSp>
        <p:nvCxnSpPr>
          <p:cNvPr id="589" name="Shape 589"/>
          <p:cNvCxnSpPr/>
          <p:nvPr/>
        </p:nvCxnSpPr>
        <p:spPr>
          <a:xfrm>
            <a:off x="4537075" y="5221288"/>
            <a:ext cx="1035050" cy="0"/>
          </a:xfrm>
          <a:prstGeom prst="straightConnector1">
            <a:avLst/>
          </a:prstGeom>
          <a:noFill/>
          <a:ln cap="flat" cmpd="sng" w="25400">
            <a:solidFill>
              <a:schemeClr val="dk1"/>
            </a:solidFill>
            <a:prstDash val="solid"/>
            <a:round/>
            <a:headEnd len="med" w="med" type="none"/>
            <a:tailEnd len="med" w="med" type="none"/>
          </a:ln>
        </p:spPr>
      </p:cxnSp>
      <p:cxnSp>
        <p:nvCxnSpPr>
          <p:cNvPr id="590" name="Shape 590"/>
          <p:cNvCxnSpPr/>
          <p:nvPr/>
        </p:nvCxnSpPr>
        <p:spPr>
          <a:xfrm>
            <a:off x="4537075" y="5221288"/>
            <a:ext cx="0" cy="360362"/>
          </a:xfrm>
          <a:prstGeom prst="straightConnector1">
            <a:avLst/>
          </a:prstGeom>
          <a:noFill/>
          <a:ln cap="flat" cmpd="sng" w="25400">
            <a:solidFill>
              <a:schemeClr val="dk1"/>
            </a:solidFill>
            <a:prstDash val="solid"/>
            <a:round/>
            <a:headEnd len="med" w="med" type="none"/>
            <a:tailEnd len="med" w="med" type="none"/>
          </a:ln>
        </p:spPr>
      </p:cxnSp>
      <p:cxnSp>
        <p:nvCxnSpPr>
          <p:cNvPr id="591" name="Shape 591"/>
          <p:cNvCxnSpPr/>
          <p:nvPr/>
        </p:nvCxnSpPr>
        <p:spPr>
          <a:xfrm flipH="1" rot="10800000">
            <a:off x="1790700" y="5895975"/>
            <a:ext cx="2520950" cy="1588"/>
          </a:xfrm>
          <a:prstGeom prst="straightConnector1">
            <a:avLst/>
          </a:prstGeom>
          <a:noFill/>
          <a:ln cap="flat" cmpd="sng" w="25400">
            <a:solidFill>
              <a:schemeClr val="dk1"/>
            </a:solidFill>
            <a:prstDash val="solid"/>
            <a:round/>
            <a:headEnd len="med" w="med" type="none"/>
            <a:tailEnd len="med" w="med" type="none"/>
          </a:ln>
        </p:spPr>
      </p:cxnSp>
      <p:cxnSp>
        <p:nvCxnSpPr>
          <p:cNvPr id="592" name="Shape 592"/>
          <p:cNvCxnSpPr/>
          <p:nvPr/>
        </p:nvCxnSpPr>
        <p:spPr>
          <a:xfrm>
            <a:off x="1746250" y="6256338"/>
            <a:ext cx="2565400" cy="0"/>
          </a:xfrm>
          <a:prstGeom prst="straightConnector1">
            <a:avLst/>
          </a:prstGeom>
          <a:noFill/>
          <a:ln cap="flat" cmpd="sng" w="25400">
            <a:solidFill>
              <a:schemeClr val="dk1"/>
            </a:solidFill>
            <a:prstDash val="solid"/>
            <a:round/>
            <a:headEnd len="med" w="med" type="none"/>
            <a:tailEnd len="med" w="med" type="none"/>
          </a:ln>
        </p:spPr>
      </p:cxnSp>
      <p:cxnSp>
        <p:nvCxnSpPr>
          <p:cNvPr id="593" name="Shape 593"/>
          <p:cNvCxnSpPr/>
          <p:nvPr/>
        </p:nvCxnSpPr>
        <p:spPr>
          <a:xfrm>
            <a:off x="2241550" y="4905375"/>
            <a:ext cx="0" cy="2341563"/>
          </a:xfrm>
          <a:prstGeom prst="straightConnector1">
            <a:avLst/>
          </a:prstGeom>
          <a:noFill/>
          <a:ln cap="flat" cmpd="sng" w="9525">
            <a:solidFill>
              <a:schemeClr val="dk1"/>
            </a:solidFill>
            <a:prstDash val="solid"/>
            <a:round/>
            <a:headEnd len="med" w="med" type="none"/>
            <a:tailEnd len="med" w="med" type="none"/>
          </a:ln>
        </p:spPr>
      </p:cxnSp>
      <p:cxnSp>
        <p:nvCxnSpPr>
          <p:cNvPr id="594" name="Shape 594"/>
          <p:cNvCxnSpPr/>
          <p:nvPr/>
        </p:nvCxnSpPr>
        <p:spPr>
          <a:xfrm>
            <a:off x="3232150" y="477043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595" name="Shape 595"/>
          <p:cNvCxnSpPr/>
          <p:nvPr/>
        </p:nvCxnSpPr>
        <p:spPr>
          <a:xfrm>
            <a:off x="4221163" y="4816475"/>
            <a:ext cx="0" cy="2341563"/>
          </a:xfrm>
          <a:prstGeom prst="straightConnector1">
            <a:avLst/>
          </a:prstGeom>
          <a:noFill/>
          <a:ln cap="flat" cmpd="sng" w="9525">
            <a:solidFill>
              <a:schemeClr val="dk1"/>
            </a:solidFill>
            <a:prstDash val="solid"/>
            <a:round/>
            <a:headEnd len="med" w="med" type="none"/>
            <a:tailEnd len="med" w="med" type="none"/>
          </a:ln>
        </p:spPr>
      </p:cxnSp>
      <p:cxnSp>
        <p:nvCxnSpPr>
          <p:cNvPr id="596" name="Shape 596"/>
          <p:cNvCxnSpPr/>
          <p:nvPr/>
        </p:nvCxnSpPr>
        <p:spPr>
          <a:xfrm>
            <a:off x="5211763" y="477043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597" name="Shape 597"/>
          <p:cNvCxnSpPr/>
          <p:nvPr/>
        </p:nvCxnSpPr>
        <p:spPr>
          <a:xfrm>
            <a:off x="6202363" y="477043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598" name="Shape 598"/>
          <p:cNvCxnSpPr/>
          <p:nvPr/>
        </p:nvCxnSpPr>
        <p:spPr>
          <a:xfrm>
            <a:off x="7191375" y="4725988"/>
            <a:ext cx="0" cy="2341562"/>
          </a:xfrm>
          <a:prstGeom prst="straightConnector1">
            <a:avLst/>
          </a:prstGeom>
          <a:noFill/>
          <a:ln cap="flat" cmpd="sng" w="9525">
            <a:solidFill>
              <a:schemeClr val="dk1"/>
            </a:solidFill>
            <a:prstDash val="solid"/>
            <a:round/>
            <a:headEnd len="med" w="med" type="none"/>
            <a:tailEnd len="med" w="med" type="none"/>
          </a:ln>
        </p:spPr>
      </p:cxnSp>
      <p:cxnSp>
        <p:nvCxnSpPr>
          <p:cNvPr id="599" name="Shape 599"/>
          <p:cNvCxnSpPr/>
          <p:nvPr/>
        </p:nvCxnSpPr>
        <p:spPr>
          <a:xfrm>
            <a:off x="5572125" y="5221288"/>
            <a:ext cx="0" cy="360362"/>
          </a:xfrm>
          <a:prstGeom prst="straightConnector1">
            <a:avLst/>
          </a:prstGeom>
          <a:noFill/>
          <a:ln cap="flat" cmpd="sng" w="25400">
            <a:solidFill>
              <a:schemeClr val="dk1"/>
            </a:solidFill>
            <a:prstDash val="solid"/>
            <a:round/>
            <a:headEnd len="med" w="med" type="none"/>
            <a:tailEnd len="med" w="med" type="none"/>
          </a:ln>
        </p:spPr>
      </p:cxnSp>
      <p:cxnSp>
        <p:nvCxnSpPr>
          <p:cNvPr id="600" name="Shape 600"/>
          <p:cNvCxnSpPr/>
          <p:nvPr/>
        </p:nvCxnSpPr>
        <p:spPr>
          <a:xfrm>
            <a:off x="5572125" y="5580063"/>
            <a:ext cx="2114550" cy="1587"/>
          </a:xfrm>
          <a:prstGeom prst="straightConnector1">
            <a:avLst/>
          </a:prstGeom>
          <a:noFill/>
          <a:ln cap="flat" cmpd="sng" w="25400">
            <a:solidFill>
              <a:schemeClr val="dk1"/>
            </a:solidFill>
            <a:prstDash val="solid"/>
            <a:round/>
            <a:headEnd len="med" w="med" type="none"/>
            <a:tailEnd len="med" w="med" type="none"/>
          </a:ln>
        </p:spPr>
      </p:cxnSp>
      <p:grpSp>
        <p:nvGrpSpPr>
          <p:cNvPr id="601" name="Shape 601"/>
          <p:cNvGrpSpPr/>
          <p:nvPr/>
        </p:nvGrpSpPr>
        <p:grpSpPr>
          <a:xfrm>
            <a:off x="4311650" y="5897563"/>
            <a:ext cx="90488" cy="358775"/>
            <a:chOff x="2092" y="3771"/>
            <a:chExt cx="57" cy="226"/>
          </a:xfrm>
        </p:grpSpPr>
        <p:cxnSp>
          <p:nvCxnSpPr>
            <p:cNvPr id="602" name="Shape 602"/>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603" name="Shape 603"/>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cxnSp>
        <p:nvCxnSpPr>
          <p:cNvPr id="604" name="Shape 604"/>
          <p:cNvCxnSpPr/>
          <p:nvPr/>
        </p:nvCxnSpPr>
        <p:spPr>
          <a:xfrm>
            <a:off x="4267200" y="5895975"/>
            <a:ext cx="3914775" cy="1588"/>
          </a:xfrm>
          <a:prstGeom prst="straightConnector1">
            <a:avLst/>
          </a:prstGeom>
          <a:noFill/>
          <a:ln cap="flat" cmpd="sng" w="25400">
            <a:solidFill>
              <a:schemeClr val="dk1"/>
            </a:solidFill>
            <a:prstDash val="solid"/>
            <a:round/>
            <a:headEnd len="med" w="med" type="none"/>
            <a:tailEnd len="med" w="med" type="none"/>
          </a:ln>
        </p:spPr>
      </p:cxnSp>
      <p:cxnSp>
        <p:nvCxnSpPr>
          <p:cNvPr id="605" name="Shape 605"/>
          <p:cNvCxnSpPr/>
          <p:nvPr/>
        </p:nvCxnSpPr>
        <p:spPr>
          <a:xfrm>
            <a:off x="4221163" y="6256338"/>
            <a:ext cx="3960812" cy="0"/>
          </a:xfrm>
          <a:prstGeom prst="straightConnector1">
            <a:avLst/>
          </a:prstGeom>
          <a:noFill/>
          <a:ln cap="flat" cmpd="sng" w="25400">
            <a:solidFill>
              <a:schemeClr val="dk1"/>
            </a:solidFill>
            <a:prstDash val="solid"/>
            <a:round/>
            <a:headEnd len="med" w="med" type="none"/>
            <a:tailEnd len="med" w="med" type="none"/>
          </a:ln>
        </p:spPr>
      </p:cxnSp>
      <p:sp>
        <p:nvSpPr>
          <p:cNvPr id="606" name="Shape 606"/>
          <p:cNvSpPr txBox="1"/>
          <p:nvPr/>
        </p:nvSpPr>
        <p:spPr>
          <a:xfrm>
            <a:off x="4716463" y="5805488"/>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0</a:t>
            </a:r>
            <a:endParaRPr b="0" sz="1800">
              <a:solidFill>
                <a:schemeClr val="dk2"/>
              </a:solidFill>
              <a:latin typeface="Arial"/>
              <a:ea typeface="Arial"/>
              <a:cs typeface="Arial"/>
              <a:sym typeface="Arial"/>
            </a:endParaRPr>
          </a:p>
        </p:txBody>
      </p:sp>
      <p:grpSp>
        <p:nvGrpSpPr>
          <p:cNvPr id="607" name="Shape 607"/>
          <p:cNvGrpSpPr/>
          <p:nvPr/>
        </p:nvGrpSpPr>
        <p:grpSpPr>
          <a:xfrm>
            <a:off x="5256213" y="5897563"/>
            <a:ext cx="90487" cy="358775"/>
            <a:chOff x="2092" y="3771"/>
            <a:chExt cx="57" cy="226"/>
          </a:xfrm>
        </p:grpSpPr>
        <p:cxnSp>
          <p:nvCxnSpPr>
            <p:cNvPr id="608" name="Shape 608"/>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609" name="Shape 609"/>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grpSp>
        <p:nvGrpSpPr>
          <p:cNvPr id="610" name="Shape 610"/>
          <p:cNvGrpSpPr/>
          <p:nvPr/>
        </p:nvGrpSpPr>
        <p:grpSpPr>
          <a:xfrm>
            <a:off x="2286000" y="5895975"/>
            <a:ext cx="90488" cy="358775"/>
            <a:chOff x="2092" y="3771"/>
            <a:chExt cx="57" cy="226"/>
          </a:xfrm>
        </p:grpSpPr>
        <p:cxnSp>
          <p:nvCxnSpPr>
            <p:cNvPr id="611" name="Shape 611"/>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612" name="Shape 612"/>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grpSp>
        <p:nvGrpSpPr>
          <p:cNvPr id="613" name="Shape 613"/>
          <p:cNvGrpSpPr/>
          <p:nvPr/>
        </p:nvGrpSpPr>
        <p:grpSpPr>
          <a:xfrm>
            <a:off x="3276600" y="5895975"/>
            <a:ext cx="90488" cy="358775"/>
            <a:chOff x="2092" y="3771"/>
            <a:chExt cx="57" cy="226"/>
          </a:xfrm>
        </p:grpSpPr>
        <p:cxnSp>
          <p:nvCxnSpPr>
            <p:cNvPr id="614" name="Shape 614"/>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615" name="Shape 615"/>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grpSp>
        <p:nvGrpSpPr>
          <p:cNvPr id="616" name="Shape 616"/>
          <p:cNvGrpSpPr/>
          <p:nvPr/>
        </p:nvGrpSpPr>
        <p:grpSpPr>
          <a:xfrm>
            <a:off x="6291263" y="5895975"/>
            <a:ext cx="90487" cy="358775"/>
            <a:chOff x="2092" y="3771"/>
            <a:chExt cx="57" cy="226"/>
          </a:xfrm>
        </p:grpSpPr>
        <p:cxnSp>
          <p:nvCxnSpPr>
            <p:cNvPr id="617" name="Shape 617"/>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618" name="Shape 618"/>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grpSp>
        <p:nvGrpSpPr>
          <p:cNvPr id="619" name="Shape 619"/>
          <p:cNvGrpSpPr/>
          <p:nvPr/>
        </p:nvGrpSpPr>
        <p:grpSpPr>
          <a:xfrm>
            <a:off x="7281863" y="5895975"/>
            <a:ext cx="90487" cy="358775"/>
            <a:chOff x="2092" y="3771"/>
            <a:chExt cx="57" cy="226"/>
          </a:xfrm>
        </p:grpSpPr>
        <p:cxnSp>
          <p:nvCxnSpPr>
            <p:cNvPr id="620" name="Shape 620"/>
            <p:cNvCxnSpPr/>
            <p:nvPr/>
          </p:nvCxnSpPr>
          <p:spPr>
            <a:xfrm>
              <a:off x="2092" y="3771"/>
              <a:ext cx="57" cy="226"/>
            </a:xfrm>
            <a:prstGeom prst="straightConnector1">
              <a:avLst/>
            </a:prstGeom>
            <a:noFill/>
            <a:ln cap="flat" cmpd="sng" w="25400">
              <a:solidFill>
                <a:schemeClr val="dk1"/>
              </a:solidFill>
              <a:prstDash val="solid"/>
              <a:round/>
              <a:headEnd len="med" w="med" type="none"/>
              <a:tailEnd len="med" w="med" type="none"/>
            </a:ln>
          </p:spPr>
        </p:cxnSp>
        <p:cxnSp>
          <p:nvCxnSpPr>
            <p:cNvPr id="621" name="Shape 621"/>
            <p:cNvCxnSpPr/>
            <p:nvPr/>
          </p:nvCxnSpPr>
          <p:spPr>
            <a:xfrm flipH="1">
              <a:off x="2092" y="3771"/>
              <a:ext cx="57" cy="226"/>
            </a:xfrm>
            <a:prstGeom prst="straightConnector1">
              <a:avLst/>
            </a:prstGeom>
            <a:noFill/>
            <a:ln cap="flat" cmpd="sng" w="25400">
              <a:solidFill>
                <a:schemeClr val="dk1"/>
              </a:solidFill>
              <a:prstDash val="solid"/>
              <a:round/>
              <a:headEnd len="med" w="med" type="none"/>
              <a:tailEnd len="med" w="med" type="none"/>
            </a:ln>
          </p:spPr>
        </p:cxnSp>
      </p:grpSp>
      <p:sp>
        <p:nvSpPr>
          <p:cNvPr id="622" name="Shape 622"/>
          <p:cNvSpPr txBox="1"/>
          <p:nvPr/>
        </p:nvSpPr>
        <p:spPr>
          <a:xfrm>
            <a:off x="2736850" y="5805488"/>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2</a:t>
            </a:r>
            <a:endParaRPr b="0" sz="1800">
              <a:solidFill>
                <a:schemeClr val="dk2"/>
              </a:solidFill>
              <a:latin typeface="Arial"/>
              <a:ea typeface="Arial"/>
              <a:cs typeface="Arial"/>
              <a:sym typeface="Arial"/>
            </a:endParaRPr>
          </a:p>
        </p:txBody>
      </p:sp>
      <p:sp>
        <p:nvSpPr>
          <p:cNvPr id="623" name="Shape 623"/>
          <p:cNvSpPr txBox="1"/>
          <p:nvPr/>
        </p:nvSpPr>
        <p:spPr>
          <a:xfrm>
            <a:off x="3771900" y="5805488"/>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1</a:t>
            </a:r>
            <a:endParaRPr b="0" sz="1800">
              <a:solidFill>
                <a:schemeClr val="dk2"/>
              </a:solidFill>
              <a:latin typeface="Arial"/>
              <a:ea typeface="Arial"/>
              <a:cs typeface="Arial"/>
              <a:sym typeface="Arial"/>
            </a:endParaRPr>
          </a:p>
        </p:txBody>
      </p:sp>
      <p:sp>
        <p:nvSpPr>
          <p:cNvPr id="624" name="Shape 624"/>
          <p:cNvSpPr txBox="1"/>
          <p:nvPr/>
        </p:nvSpPr>
        <p:spPr>
          <a:xfrm>
            <a:off x="5707063" y="5851525"/>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9</a:t>
            </a:r>
            <a:endParaRPr b="0" sz="1800">
              <a:solidFill>
                <a:schemeClr val="dk2"/>
              </a:solidFill>
              <a:latin typeface="Arial"/>
              <a:ea typeface="Arial"/>
              <a:cs typeface="Arial"/>
              <a:sym typeface="Arial"/>
            </a:endParaRPr>
          </a:p>
        </p:txBody>
      </p:sp>
      <p:sp>
        <p:nvSpPr>
          <p:cNvPr id="625" name="Shape 625"/>
          <p:cNvSpPr txBox="1"/>
          <p:nvPr/>
        </p:nvSpPr>
        <p:spPr>
          <a:xfrm>
            <a:off x="6786563" y="5849938"/>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8</a:t>
            </a:r>
            <a:endParaRPr b="0" sz="1800">
              <a:solidFill>
                <a:schemeClr val="dk2"/>
              </a:solidFill>
              <a:latin typeface="Arial"/>
              <a:ea typeface="Arial"/>
              <a:cs typeface="Arial"/>
              <a:sym typeface="Arial"/>
            </a:endParaRPr>
          </a:p>
        </p:txBody>
      </p:sp>
      <p:sp>
        <p:nvSpPr>
          <p:cNvPr id="626" name="Shape 626"/>
          <p:cNvSpPr/>
          <p:nvPr/>
        </p:nvSpPr>
        <p:spPr>
          <a:xfrm>
            <a:off x="6561138" y="2474913"/>
            <a:ext cx="1395412" cy="855662"/>
          </a:xfrm>
          <a:custGeom>
            <a:pathLst>
              <a:path extrusionOk="0" h="464" w="466">
                <a:moveTo>
                  <a:pt x="225" y="40"/>
                </a:moveTo>
                <a:cubicBezTo>
                  <a:pt x="238" y="79"/>
                  <a:pt x="272" y="90"/>
                  <a:pt x="305" y="112"/>
                </a:cubicBezTo>
                <a:cubicBezTo>
                  <a:pt x="313" y="117"/>
                  <a:pt x="321" y="123"/>
                  <a:pt x="329" y="128"/>
                </a:cubicBezTo>
                <a:cubicBezTo>
                  <a:pt x="337" y="133"/>
                  <a:pt x="353" y="144"/>
                  <a:pt x="353" y="144"/>
                </a:cubicBezTo>
                <a:cubicBezTo>
                  <a:pt x="358" y="152"/>
                  <a:pt x="362" y="161"/>
                  <a:pt x="369" y="168"/>
                </a:cubicBezTo>
                <a:cubicBezTo>
                  <a:pt x="376" y="175"/>
                  <a:pt x="387" y="176"/>
                  <a:pt x="393" y="184"/>
                </a:cubicBezTo>
                <a:cubicBezTo>
                  <a:pt x="406" y="201"/>
                  <a:pt x="427" y="263"/>
                  <a:pt x="433" y="280"/>
                </a:cubicBezTo>
                <a:cubicBezTo>
                  <a:pt x="439" y="298"/>
                  <a:pt x="465" y="328"/>
                  <a:pt x="465" y="328"/>
                </a:cubicBezTo>
                <a:cubicBezTo>
                  <a:pt x="452" y="379"/>
                  <a:pt x="466" y="354"/>
                  <a:pt x="409" y="392"/>
                </a:cubicBezTo>
                <a:cubicBezTo>
                  <a:pt x="395" y="401"/>
                  <a:pt x="361" y="408"/>
                  <a:pt x="361" y="408"/>
                </a:cubicBezTo>
                <a:cubicBezTo>
                  <a:pt x="324" y="463"/>
                  <a:pt x="347" y="450"/>
                  <a:pt x="305" y="464"/>
                </a:cubicBezTo>
                <a:cubicBezTo>
                  <a:pt x="225" y="455"/>
                  <a:pt x="141" y="454"/>
                  <a:pt x="73" y="408"/>
                </a:cubicBezTo>
                <a:cubicBezTo>
                  <a:pt x="49" y="336"/>
                  <a:pt x="44" y="248"/>
                  <a:pt x="1" y="184"/>
                </a:cubicBezTo>
                <a:cubicBezTo>
                  <a:pt x="4" y="157"/>
                  <a:pt x="0" y="129"/>
                  <a:pt x="9" y="104"/>
                </a:cubicBezTo>
                <a:cubicBezTo>
                  <a:pt x="12" y="96"/>
                  <a:pt x="26" y="101"/>
                  <a:pt x="33" y="96"/>
                </a:cubicBezTo>
                <a:cubicBezTo>
                  <a:pt x="74" y="64"/>
                  <a:pt x="35" y="18"/>
                  <a:pt x="89" y="0"/>
                </a:cubicBezTo>
                <a:cubicBezTo>
                  <a:pt x="102" y="1"/>
                  <a:pt x="162" y="3"/>
                  <a:pt x="185" y="16"/>
                </a:cubicBezTo>
                <a:cubicBezTo>
                  <a:pt x="223" y="37"/>
                  <a:pt x="249" y="64"/>
                  <a:pt x="225" y="40"/>
                </a:cubicBezTo>
                <a:close/>
              </a:path>
            </a:pathLst>
          </a:cu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627" name="Shape 627"/>
          <p:cNvCxnSpPr/>
          <p:nvPr/>
        </p:nvCxnSpPr>
        <p:spPr>
          <a:xfrm rot="10800000">
            <a:off x="7011988" y="3330575"/>
            <a:ext cx="0" cy="314325"/>
          </a:xfrm>
          <a:prstGeom prst="straightConnector1">
            <a:avLst/>
          </a:prstGeom>
          <a:noFill/>
          <a:ln cap="flat" cmpd="sng" w="25400">
            <a:solidFill>
              <a:schemeClr val="dk1"/>
            </a:solidFill>
            <a:prstDash val="solid"/>
            <a:round/>
            <a:headEnd len="med" w="med" type="none"/>
            <a:tailEnd len="med" w="med" type="none"/>
          </a:ln>
        </p:spPr>
      </p:cxnSp>
      <p:sp>
        <p:nvSpPr>
          <p:cNvPr id="628" name="Shape 628"/>
          <p:cNvSpPr txBox="1"/>
          <p:nvPr/>
        </p:nvSpPr>
        <p:spPr>
          <a:xfrm>
            <a:off x="6545263" y="2609850"/>
            <a:ext cx="1125537" cy="6826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900">
                <a:solidFill>
                  <a:schemeClr val="dk1"/>
                </a:solidFill>
                <a:latin typeface="Arial"/>
                <a:ea typeface="Arial"/>
                <a:cs typeface="Arial"/>
                <a:sym typeface="Arial"/>
              </a:rPr>
              <a:t>Dekoder</a:t>
            </a:r>
            <a:br>
              <a:rPr b="0" lang="de-CH" sz="1900">
                <a:solidFill>
                  <a:schemeClr val="dk1"/>
                </a:solidFill>
                <a:latin typeface="Arial"/>
                <a:ea typeface="Arial"/>
                <a:cs typeface="Arial"/>
                <a:sym typeface="Arial"/>
              </a:rPr>
            </a:br>
            <a:r>
              <a:rPr b="0" lang="de-CH" sz="1900">
                <a:solidFill>
                  <a:schemeClr val="dk1"/>
                </a:solidFill>
                <a:latin typeface="Arial"/>
                <a:ea typeface="Arial"/>
                <a:cs typeface="Arial"/>
                <a:sym typeface="Arial"/>
              </a:rPr>
              <a:t>für 0</a:t>
            </a:r>
            <a:endParaRPr/>
          </a:p>
        </p:txBody>
      </p:sp>
      <p:cxnSp>
        <p:nvCxnSpPr>
          <p:cNvPr id="629" name="Shape 629"/>
          <p:cNvCxnSpPr/>
          <p:nvPr/>
        </p:nvCxnSpPr>
        <p:spPr>
          <a:xfrm>
            <a:off x="6877050" y="1800225"/>
            <a:ext cx="0" cy="674688"/>
          </a:xfrm>
          <a:prstGeom prst="straightConnector1">
            <a:avLst/>
          </a:prstGeom>
          <a:noFill/>
          <a:ln cap="flat" cmpd="sng" w="25400">
            <a:solidFill>
              <a:schemeClr val="dk1"/>
            </a:solidFill>
            <a:prstDash val="solid"/>
            <a:round/>
            <a:headEnd len="med" w="med" type="oval"/>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Shape 635"/>
          <p:cNvSpPr txBox="1"/>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636" name="Shape 636"/>
          <p:cNvSpPr/>
          <p:nvPr/>
        </p:nvSpPr>
        <p:spPr>
          <a:xfrm>
            <a:off x="6796088" y="2016125"/>
            <a:ext cx="801687" cy="1344613"/>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637" name="Shape 637"/>
          <p:cNvSpPr/>
          <p:nvPr/>
        </p:nvSpPr>
        <p:spPr>
          <a:xfrm>
            <a:off x="6707188" y="2100263"/>
            <a:ext cx="801687" cy="134461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638" name="Shape 638"/>
          <p:cNvSpPr txBox="1"/>
          <p:nvPr>
            <p:ph idx="4294967295" type="title"/>
          </p:nvPr>
        </p:nvSpPr>
        <p:spPr>
          <a:xfrm>
            <a:off x="524254" y="393368"/>
            <a:ext cx="9088438" cy="769938"/>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rgbClr val="0070C0"/>
                </a:solidFill>
                <a:latin typeface="Arial"/>
                <a:ea typeface="Arial"/>
                <a:cs typeface="Arial"/>
                <a:sym typeface="Arial"/>
              </a:rPr>
              <a:t>5) Counter with Load and Enable</a:t>
            </a:r>
            <a:endParaRPr b="1" i="0" sz="2800" u="none" cap="none" strike="noStrike">
              <a:solidFill>
                <a:srgbClr val="0070C0"/>
              </a:solidFill>
              <a:latin typeface="Arial"/>
              <a:ea typeface="Arial"/>
              <a:cs typeface="Arial"/>
              <a:sym typeface="Arial"/>
            </a:endParaRPr>
          </a:p>
        </p:txBody>
      </p:sp>
      <p:sp>
        <p:nvSpPr>
          <p:cNvPr id="639" name="Shape 639"/>
          <p:cNvSpPr/>
          <p:nvPr/>
        </p:nvSpPr>
        <p:spPr>
          <a:xfrm>
            <a:off x="6618288" y="2184400"/>
            <a:ext cx="801687" cy="134461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640" name="Shape 640"/>
          <p:cNvSpPr txBox="1"/>
          <p:nvPr/>
        </p:nvSpPr>
        <p:spPr>
          <a:xfrm>
            <a:off x="6973888" y="2268538"/>
            <a:ext cx="446087"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641" name="Shape 641"/>
          <p:cNvSpPr txBox="1"/>
          <p:nvPr/>
        </p:nvSpPr>
        <p:spPr>
          <a:xfrm>
            <a:off x="6796088" y="3024188"/>
            <a:ext cx="712787"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642" name="Shape 642"/>
          <p:cNvCxnSpPr/>
          <p:nvPr/>
        </p:nvCxnSpPr>
        <p:spPr>
          <a:xfrm>
            <a:off x="7419975" y="3192463"/>
            <a:ext cx="357188" cy="0"/>
          </a:xfrm>
          <a:prstGeom prst="straightConnector1">
            <a:avLst/>
          </a:prstGeom>
          <a:noFill/>
          <a:ln cap="flat" cmpd="sng" w="25400">
            <a:solidFill>
              <a:srgbClr val="003366"/>
            </a:solidFill>
            <a:prstDash val="solid"/>
            <a:round/>
            <a:headEnd len="med" w="med" type="none"/>
            <a:tailEnd len="med" w="med" type="none"/>
          </a:ln>
        </p:spPr>
      </p:cxnSp>
      <p:cxnSp>
        <p:nvCxnSpPr>
          <p:cNvPr id="643" name="Shape 643"/>
          <p:cNvCxnSpPr/>
          <p:nvPr/>
        </p:nvCxnSpPr>
        <p:spPr>
          <a:xfrm>
            <a:off x="6618288" y="2689225"/>
            <a:ext cx="266700" cy="166688"/>
          </a:xfrm>
          <a:prstGeom prst="straightConnector1">
            <a:avLst/>
          </a:prstGeom>
          <a:noFill/>
          <a:ln cap="flat" cmpd="sng" w="9525">
            <a:solidFill>
              <a:schemeClr val="dk1"/>
            </a:solidFill>
            <a:prstDash val="solid"/>
            <a:round/>
            <a:headEnd len="med" w="med" type="none"/>
            <a:tailEnd len="med" w="med" type="none"/>
          </a:ln>
        </p:spPr>
      </p:cxnSp>
      <p:cxnSp>
        <p:nvCxnSpPr>
          <p:cNvPr id="644" name="Shape 644"/>
          <p:cNvCxnSpPr/>
          <p:nvPr/>
        </p:nvCxnSpPr>
        <p:spPr>
          <a:xfrm flipH="1">
            <a:off x="6618288" y="2855913"/>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645" name="Shape 645"/>
          <p:cNvCxnSpPr/>
          <p:nvPr/>
        </p:nvCxnSpPr>
        <p:spPr>
          <a:xfrm>
            <a:off x="6340475" y="2855913"/>
            <a:ext cx="268288" cy="0"/>
          </a:xfrm>
          <a:prstGeom prst="straightConnector1">
            <a:avLst/>
          </a:prstGeom>
          <a:noFill/>
          <a:ln cap="flat" cmpd="sng" w="25400">
            <a:solidFill>
              <a:srgbClr val="003366"/>
            </a:solidFill>
            <a:prstDash val="solid"/>
            <a:round/>
            <a:headEnd len="med" w="med" type="none"/>
            <a:tailEnd len="med" w="med" type="none"/>
          </a:ln>
        </p:spPr>
      </p:cxnSp>
      <p:cxnSp>
        <p:nvCxnSpPr>
          <p:cNvPr id="646" name="Shape 646"/>
          <p:cNvCxnSpPr/>
          <p:nvPr/>
        </p:nvCxnSpPr>
        <p:spPr>
          <a:xfrm rot="10800000">
            <a:off x="5616575" y="2430463"/>
            <a:ext cx="990600" cy="0"/>
          </a:xfrm>
          <a:prstGeom prst="straightConnector1">
            <a:avLst/>
          </a:prstGeom>
          <a:noFill/>
          <a:ln cap="flat" cmpd="sng" w="25400">
            <a:solidFill>
              <a:schemeClr val="dk1"/>
            </a:solidFill>
            <a:prstDash val="solid"/>
            <a:round/>
            <a:headEnd len="med" w="med" type="triangle"/>
            <a:tailEnd len="med" w="med" type="none"/>
          </a:ln>
        </p:spPr>
      </p:cxnSp>
      <p:cxnSp>
        <p:nvCxnSpPr>
          <p:cNvPr id="647" name="Shape 647"/>
          <p:cNvCxnSpPr/>
          <p:nvPr/>
        </p:nvCxnSpPr>
        <p:spPr>
          <a:xfrm rot="10800000">
            <a:off x="6073775" y="2855913"/>
            <a:ext cx="534988" cy="0"/>
          </a:xfrm>
          <a:prstGeom prst="straightConnector1">
            <a:avLst/>
          </a:prstGeom>
          <a:noFill/>
          <a:ln cap="flat" cmpd="sng" w="25400">
            <a:solidFill>
              <a:schemeClr val="dk1"/>
            </a:solidFill>
            <a:prstDash val="solid"/>
            <a:round/>
            <a:headEnd len="med" w="med" type="none"/>
            <a:tailEnd len="med" w="med" type="none"/>
          </a:ln>
        </p:spPr>
      </p:cxnSp>
      <p:cxnSp>
        <p:nvCxnSpPr>
          <p:cNvPr id="648" name="Shape 648"/>
          <p:cNvCxnSpPr/>
          <p:nvPr/>
        </p:nvCxnSpPr>
        <p:spPr>
          <a:xfrm>
            <a:off x="3546475" y="2430463"/>
            <a:ext cx="585788" cy="0"/>
          </a:xfrm>
          <a:prstGeom prst="straightConnector1">
            <a:avLst/>
          </a:prstGeom>
          <a:noFill/>
          <a:ln cap="flat" cmpd="sng" w="25400">
            <a:solidFill>
              <a:schemeClr val="dk1"/>
            </a:solidFill>
            <a:prstDash val="solid"/>
            <a:round/>
            <a:headEnd len="med" w="med" type="none"/>
            <a:tailEnd len="med" w="med" type="triangle"/>
          </a:ln>
        </p:spPr>
      </p:cxnSp>
      <p:cxnSp>
        <p:nvCxnSpPr>
          <p:cNvPr id="649" name="Shape 649"/>
          <p:cNvCxnSpPr/>
          <p:nvPr/>
        </p:nvCxnSpPr>
        <p:spPr>
          <a:xfrm rot="10800000">
            <a:off x="7821613" y="1574800"/>
            <a:ext cx="0" cy="839788"/>
          </a:xfrm>
          <a:prstGeom prst="straightConnector1">
            <a:avLst/>
          </a:prstGeom>
          <a:noFill/>
          <a:ln cap="flat" cmpd="sng" w="25400">
            <a:solidFill>
              <a:schemeClr val="dk1"/>
            </a:solidFill>
            <a:prstDash val="solid"/>
            <a:round/>
            <a:headEnd len="med" w="med" type="oval"/>
            <a:tailEnd len="med" w="med" type="none"/>
          </a:ln>
        </p:spPr>
      </p:cxnSp>
      <p:cxnSp>
        <p:nvCxnSpPr>
          <p:cNvPr id="650" name="Shape 650"/>
          <p:cNvCxnSpPr/>
          <p:nvPr/>
        </p:nvCxnSpPr>
        <p:spPr>
          <a:xfrm rot="10800000">
            <a:off x="1025525" y="1574800"/>
            <a:ext cx="6796088" cy="0"/>
          </a:xfrm>
          <a:prstGeom prst="straightConnector1">
            <a:avLst/>
          </a:prstGeom>
          <a:noFill/>
          <a:ln cap="flat" cmpd="sng" w="25400">
            <a:solidFill>
              <a:schemeClr val="dk1"/>
            </a:solidFill>
            <a:prstDash val="solid"/>
            <a:round/>
            <a:headEnd len="med" w="med" type="none"/>
            <a:tailEnd len="med" w="med" type="none"/>
          </a:ln>
        </p:spPr>
      </p:cxnSp>
      <p:cxnSp>
        <p:nvCxnSpPr>
          <p:cNvPr id="651" name="Shape 651"/>
          <p:cNvCxnSpPr/>
          <p:nvPr/>
        </p:nvCxnSpPr>
        <p:spPr>
          <a:xfrm>
            <a:off x="1025525" y="1597025"/>
            <a:ext cx="0" cy="1103313"/>
          </a:xfrm>
          <a:prstGeom prst="straightConnector1">
            <a:avLst/>
          </a:prstGeom>
          <a:noFill/>
          <a:ln cap="flat" cmpd="sng" w="25400">
            <a:solidFill>
              <a:schemeClr val="dk1"/>
            </a:solidFill>
            <a:prstDash val="solid"/>
            <a:round/>
            <a:headEnd len="med" w="med" type="none"/>
            <a:tailEnd len="med" w="med" type="none"/>
          </a:ln>
        </p:spPr>
      </p:cxnSp>
      <p:cxnSp>
        <p:nvCxnSpPr>
          <p:cNvPr id="652" name="Shape 652"/>
          <p:cNvCxnSpPr/>
          <p:nvPr/>
        </p:nvCxnSpPr>
        <p:spPr>
          <a:xfrm flipH="1" rot="10800000">
            <a:off x="846138" y="1755775"/>
            <a:ext cx="357187" cy="336550"/>
          </a:xfrm>
          <a:prstGeom prst="straightConnector1">
            <a:avLst/>
          </a:prstGeom>
          <a:noFill/>
          <a:ln cap="flat" cmpd="sng" w="12700">
            <a:solidFill>
              <a:schemeClr val="dk1"/>
            </a:solidFill>
            <a:prstDash val="solid"/>
            <a:round/>
            <a:headEnd len="med" w="med" type="none"/>
            <a:tailEnd len="med" w="med" type="none"/>
          </a:ln>
        </p:spPr>
      </p:cxnSp>
      <p:sp>
        <p:nvSpPr>
          <p:cNvPr id="653" name="Shape 653"/>
          <p:cNvSpPr txBox="1"/>
          <p:nvPr/>
        </p:nvSpPr>
        <p:spPr>
          <a:xfrm>
            <a:off x="441325" y="1800225"/>
            <a:ext cx="3571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654" name="Shape 654"/>
          <p:cNvCxnSpPr/>
          <p:nvPr/>
        </p:nvCxnSpPr>
        <p:spPr>
          <a:xfrm>
            <a:off x="1071563" y="5626100"/>
            <a:ext cx="4995862" cy="0"/>
          </a:xfrm>
          <a:prstGeom prst="straightConnector1">
            <a:avLst/>
          </a:prstGeom>
          <a:noFill/>
          <a:ln cap="flat" cmpd="sng" w="25400">
            <a:solidFill>
              <a:schemeClr val="dk1"/>
            </a:solidFill>
            <a:prstDash val="solid"/>
            <a:round/>
            <a:headEnd len="med" w="med" type="none"/>
            <a:tailEnd len="med" w="med" type="none"/>
          </a:ln>
        </p:spPr>
      </p:cxnSp>
      <p:cxnSp>
        <p:nvCxnSpPr>
          <p:cNvPr id="655" name="Shape 655"/>
          <p:cNvCxnSpPr/>
          <p:nvPr/>
        </p:nvCxnSpPr>
        <p:spPr>
          <a:xfrm flipH="1">
            <a:off x="6067425" y="2855913"/>
            <a:ext cx="6350" cy="2770187"/>
          </a:xfrm>
          <a:prstGeom prst="straightConnector1">
            <a:avLst/>
          </a:prstGeom>
          <a:noFill/>
          <a:ln cap="flat" cmpd="sng" w="25400">
            <a:solidFill>
              <a:schemeClr val="dk1"/>
            </a:solidFill>
            <a:prstDash val="solid"/>
            <a:round/>
            <a:headEnd len="med" w="med" type="none"/>
            <a:tailEnd len="med" w="med" type="none"/>
          </a:ln>
        </p:spPr>
      </p:cxnSp>
      <p:sp>
        <p:nvSpPr>
          <p:cNvPr id="656" name="Shape 656"/>
          <p:cNvSpPr txBox="1"/>
          <p:nvPr/>
        </p:nvSpPr>
        <p:spPr>
          <a:xfrm>
            <a:off x="936625" y="5175250"/>
            <a:ext cx="728663"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Takt</a:t>
            </a:r>
            <a:endParaRPr/>
          </a:p>
        </p:txBody>
      </p:sp>
      <p:cxnSp>
        <p:nvCxnSpPr>
          <p:cNvPr id="657" name="Shape 657"/>
          <p:cNvCxnSpPr/>
          <p:nvPr/>
        </p:nvCxnSpPr>
        <p:spPr>
          <a:xfrm>
            <a:off x="7596188" y="2430463"/>
            <a:ext cx="1136650" cy="6350"/>
          </a:xfrm>
          <a:prstGeom prst="straightConnector1">
            <a:avLst/>
          </a:prstGeom>
          <a:noFill/>
          <a:ln cap="flat" cmpd="sng" w="25400">
            <a:solidFill>
              <a:schemeClr val="dk1"/>
            </a:solidFill>
            <a:prstDash val="solid"/>
            <a:round/>
            <a:headEnd len="med" w="med" type="none"/>
            <a:tailEnd len="med" w="med" type="triangle"/>
          </a:ln>
        </p:spPr>
      </p:cxnSp>
      <p:sp>
        <p:nvSpPr>
          <p:cNvPr id="658" name="Shape 658"/>
          <p:cNvSpPr txBox="1"/>
          <p:nvPr/>
        </p:nvSpPr>
        <p:spPr>
          <a:xfrm>
            <a:off x="7956550" y="2474913"/>
            <a:ext cx="3571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659" name="Shape 659"/>
          <p:cNvCxnSpPr/>
          <p:nvPr/>
        </p:nvCxnSpPr>
        <p:spPr>
          <a:xfrm flipH="1" rot="10800000">
            <a:off x="7912100" y="2251075"/>
            <a:ext cx="355600" cy="336550"/>
          </a:xfrm>
          <a:prstGeom prst="straightConnector1">
            <a:avLst/>
          </a:prstGeom>
          <a:noFill/>
          <a:ln cap="flat" cmpd="sng" w="9525">
            <a:solidFill>
              <a:schemeClr val="dk1"/>
            </a:solidFill>
            <a:prstDash val="solid"/>
            <a:round/>
            <a:headEnd len="med" w="med" type="none"/>
            <a:tailEnd len="med" w="med" type="none"/>
          </a:ln>
        </p:spPr>
      </p:cxnSp>
      <p:sp>
        <p:nvSpPr>
          <p:cNvPr id="660" name="Shape 660"/>
          <p:cNvSpPr txBox="1"/>
          <p:nvPr/>
        </p:nvSpPr>
        <p:spPr>
          <a:xfrm>
            <a:off x="4402138" y="2655888"/>
            <a:ext cx="357187"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661" name="Shape 661"/>
          <p:cNvCxnSpPr/>
          <p:nvPr/>
        </p:nvCxnSpPr>
        <p:spPr>
          <a:xfrm flipH="1" rot="10800000">
            <a:off x="4356100" y="2474913"/>
            <a:ext cx="357188" cy="336550"/>
          </a:xfrm>
          <a:prstGeom prst="straightConnector1">
            <a:avLst/>
          </a:prstGeom>
          <a:noFill/>
          <a:ln cap="flat" cmpd="sng" w="12700">
            <a:solidFill>
              <a:schemeClr val="dk1"/>
            </a:solidFill>
            <a:prstDash val="solid"/>
            <a:round/>
            <a:headEnd len="med" w="med" type="none"/>
            <a:tailEnd len="med" w="med" type="none"/>
          </a:ln>
        </p:spPr>
      </p:cxnSp>
      <p:sp>
        <p:nvSpPr>
          <p:cNvPr id="662" name="Shape 662"/>
          <p:cNvSpPr/>
          <p:nvPr/>
        </p:nvSpPr>
        <p:spPr>
          <a:xfrm>
            <a:off x="1476375" y="2386013"/>
            <a:ext cx="630238" cy="630237"/>
          </a:xfrm>
          <a:prstGeom prst="ellipse">
            <a:avLst/>
          </a:prstGeom>
          <a:noFill/>
          <a:ln cap="flat" cmpd="sng" w="254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663" name="Shape 663"/>
          <p:cNvSpPr txBox="1"/>
          <p:nvPr/>
        </p:nvSpPr>
        <p:spPr>
          <a:xfrm>
            <a:off x="1701800" y="2474913"/>
            <a:ext cx="207963" cy="406400"/>
          </a:xfrm>
          <a:prstGeom prst="rect">
            <a:avLst/>
          </a:prstGeom>
          <a:no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a:t>
            </a:r>
            <a:endParaRPr b="1" sz="2800">
              <a:solidFill>
                <a:schemeClr val="dk2"/>
              </a:solidFill>
              <a:latin typeface="Arial"/>
              <a:ea typeface="Arial"/>
              <a:cs typeface="Arial"/>
              <a:sym typeface="Arial"/>
            </a:endParaRPr>
          </a:p>
        </p:txBody>
      </p:sp>
      <p:cxnSp>
        <p:nvCxnSpPr>
          <p:cNvPr id="664" name="Shape 664"/>
          <p:cNvCxnSpPr/>
          <p:nvPr/>
        </p:nvCxnSpPr>
        <p:spPr>
          <a:xfrm flipH="1">
            <a:off x="1789113" y="2160588"/>
            <a:ext cx="1587" cy="225425"/>
          </a:xfrm>
          <a:prstGeom prst="straightConnector1">
            <a:avLst/>
          </a:prstGeom>
          <a:noFill/>
          <a:ln cap="flat" cmpd="sng" w="25400">
            <a:solidFill>
              <a:schemeClr val="dk1"/>
            </a:solidFill>
            <a:prstDash val="solid"/>
            <a:round/>
            <a:headEnd len="med" w="med" type="none"/>
            <a:tailEnd len="med" w="med" type="none"/>
          </a:ln>
        </p:spPr>
      </p:cxnSp>
      <p:sp>
        <p:nvSpPr>
          <p:cNvPr id="665" name="Shape 665"/>
          <p:cNvSpPr txBox="1"/>
          <p:nvPr/>
        </p:nvSpPr>
        <p:spPr>
          <a:xfrm>
            <a:off x="1611313" y="1755775"/>
            <a:ext cx="406400" cy="406400"/>
          </a:xfrm>
          <a:prstGeom prst="rect">
            <a:avLst/>
          </a:prstGeom>
          <a:no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None/>
            </a:pPr>
            <a:r>
              <a:rPr b="0" lang="de-CH" sz="2800">
                <a:solidFill>
                  <a:schemeClr val="dk2"/>
                </a:solidFill>
                <a:latin typeface="Arial"/>
                <a:ea typeface="Arial"/>
                <a:cs typeface="Arial"/>
                <a:sym typeface="Arial"/>
              </a:rPr>
              <a:t>+1</a:t>
            </a:r>
            <a:endParaRPr b="0" sz="2800">
              <a:solidFill>
                <a:schemeClr val="dk2"/>
              </a:solidFill>
              <a:latin typeface="Arial"/>
              <a:ea typeface="Arial"/>
              <a:cs typeface="Arial"/>
              <a:sym typeface="Arial"/>
            </a:endParaRPr>
          </a:p>
        </p:txBody>
      </p:sp>
      <p:grpSp>
        <p:nvGrpSpPr>
          <p:cNvPr id="666" name="Shape 666"/>
          <p:cNvGrpSpPr/>
          <p:nvPr/>
        </p:nvGrpSpPr>
        <p:grpSpPr>
          <a:xfrm>
            <a:off x="3186113" y="1935163"/>
            <a:ext cx="358775" cy="990600"/>
            <a:chOff x="1072" y="2835"/>
            <a:chExt cx="226" cy="624"/>
          </a:xfrm>
        </p:grpSpPr>
        <p:grpSp>
          <p:nvGrpSpPr>
            <p:cNvPr id="667" name="Shape 667"/>
            <p:cNvGrpSpPr/>
            <p:nvPr/>
          </p:nvGrpSpPr>
          <p:grpSpPr>
            <a:xfrm>
              <a:off x="1072" y="2835"/>
              <a:ext cx="226" cy="312"/>
              <a:chOff x="1072" y="2835"/>
              <a:chExt cx="226" cy="312"/>
            </a:xfrm>
          </p:grpSpPr>
          <p:cxnSp>
            <p:nvCxnSpPr>
              <p:cNvPr id="668" name="Shape 668"/>
              <p:cNvCxnSpPr/>
              <p:nvPr/>
            </p:nvCxnSpPr>
            <p:spPr>
              <a:xfrm>
                <a:off x="1072" y="2835"/>
                <a:ext cx="0" cy="312"/>
              </a:xfrm>
              <a:prstGeom prst="straightConnector1">
                <a:avLst/>
              </a:prstGeom>
              <a:noFill/>
              <a:ln cap="flat" cmpd="sng" w="25400">
                <a:solidFill>
                  <a:schemeClr val="dk1"/>
                </a:solidFill>
                <a:prstDash val="solid"/>
                <a:round/>
                <a:headEnd len="med" w="med" type="none"/>
                <a:tailEnd len="med" w="med" type="none"/>
              </a:ln>
            </p:spPr>
          </p:cxnSp>
          <p:cxnSp>
            <p:nvCxnSpPr>
              <p:cNvPr id="669" name="Shape 669"/>
              <p:cNvCxnSpPr/>
              <p:nvPr/>
            </p:nvCxnSpPr>
            <p:spPr>
              <a:xfrm>
                <a:off x="1298" y="2977"/>
                <a:ext cx="0" cy="170"/>
              </a:xfrm>
              <a:prstGeom prst="straightConnector1">
                <a:avLst/>
              </a:prstGeom>
              <a:noFill/>
              <a:ln cap="flat" cmpd="sng" w="25400">
                <a:solidFill>
                  <a:schemeClr val="dk1"/>
                </a:solidFill>
                <a:prstDash val="solid"/>
                <a:round/>
                <a:headEnd len="med" w="med" type="none"/>
                <a:tailEnd len="med" w="med" type="none"/>
              </a:ln>
            </p:spPr>
          </p:cxnSp>
          <p:cxnSp>
            <p:nvCxnSpPr>
              <p:cNvPr id="670" name="Shape 670"/>
              <p:cNvCxnSpPr/>
              <p:nvPr/>
            </p:nvCxnSpPr>
            <p:spPr>
              <a:xfrm>
                <a:off x="1072" y="2835"/>
                <a:ext cx="226" cy="142"/>
              </a:xfrm>
              <a:prstGeom prst="straightConnector1">
                <a:avLst/>
              </a:prstGeom>
              <a:noFill/>
              <a:ln cap="flat" cmpd="sng" w="25400">
                <a:solidFill>
                  <a:schemeClr val="dk1"/>
                </a:solidFill>
                <a:prstDash val="solid"/>
                <a:round/>
                <a:headEnd len="med" w="med" type="none"/>
                <a:tailEnd len="med" w="med" type="none"/>
              </a:ln>
            </p:spPr>
          </p:cxnSp>
        </p:grpSp>
        <p:grpSp>
          <p:nvGrpSpPr>
            <p:cNvPr id="671" name="Shape 671"/>
            <p:cNvGrpSpPr/>
            <p:nvPr/>
          </p:nvGrpSpPr>
          <p:grpSpPr>
            <a:xfrm flipH="1" rot="10800000">
              <a:off x="1072" y="3147"/>
              <a:ext cx="226" cy="312"/>
              <a:chOff x="1072" y="2835"/>
              <a:chExt cx="226" cy="312"/>
            </a:xfrm>
          </p:grpSpPr>
          <p:cxnSp>
            <p:nvCxnSpPr>
              <p:cNvPr id="672" name="Shape 672"/>
              <p:cNvCxnSpPr/>
              <p:nvPr/>
            </p:nvCxnSpPr>
            <p:spPr>
              <a:xfrm>
                <a:off x="1072" y="2835"/>
                <a:ext cx="0" cy="312"/>
              </a:xfrm>
              <a:prstGeom prst="straightConnector1">
                <a:avLst/>
              </a:prstGeom>
              <a:noFill/>
              <a:ln cap="flat" cmpd="sng" w="25400">
                <a:solidFill>
                  <a:schemeClr val="dk1"/>
                </a:solidFill>
                <a:prstDash val="solid"/>
                <a:round/>
                <a:headEnd len="med" w="med" type="none"/>
                <a:tailEnd len="med" w="med" type="none"/>
              </a:ln>
            </p:spPr>
          </p:cxnSp>
          <p:cxnSp>
            <p:nvCxnSpPr>
              <p:cNvPr id="673" name="Shape 673"/>
              <p:cNvCxnSpPr/>
              <p:nvPr/>
            </p:nvCxnSpPr>
            <p:spPr>
              <a:xfrm>
                <a:off x="1298" y="2977"/>
                <a:ext cx="0" cy="170"/>
              </a:xfrm>
              <a:prstGeom prst="straightConnector1">
                <a:avLst/>
              </a:prstGeom>
              <a:noFill/>
              <a:ln cap="flat" cmpd="sng" w="25400">
                <a:solidFill>
                  <a:schemeClr val="dk1"/>
                </a:solidFill>
                <a:prstDash val="solid"/>
                <a:round/>
                <a:headEnd len="med" w="med" type="none"/>
                <a:tailEnd len="med" w="med" type="none"/>
              </a:ln>
            </p:spPr>
          </p:cxnSp>
          <p:cxnSp>
            <p:nvCxnSpPr>
              <p:cNvPr id="674" name="Shape 674"/>
              <p:cNvCxnSpPr/>
              <p:nvPr/>
            </p:nvCxnSpPr>
            <p:spPr>
              <a:xfrm>
                <a:off x="1072" y="2835"/>
                <a:ext cx="226" cy="142"/>
              </a:xfrm>
              <a:prstGeom prst="straightConnector1">
                <a:avLst/>
              </a:prstGeom>
              <a:noFill/>
              <a:ln cap="flat" cmpd="sng" w="25400">
                <a:solidFill>
                  <a:schemeClr val="dk1"/>
                </a:solidFill>
                <a:prstDash val="solid"/>
                <a:round/>
                <a:headEnd len="med" w="med" type="none"/>
                <a:tailEnd len="med" w="med" type="none"/>
              </a:ln>
            </p:spPr>
          </p:cxnSp>
        </p:grpSp>
      </p:grpSp>
      <p:cxnSp>
        <p:nvCxnSpPr>
          <p:cNvPr id="675" name="Shape 675"/>
          <p:cNvCxnSpPr/>
          <p:nvPr/>
        </p:nvCxnSpPr>
        <p:spPr>
          <a:xfrm rot="10800000">
            <a:off x="2646363" y="2160588"/>
            <a:ext cx="539750" cy="0"/>
          </a:xfrm>
          <a:prstGeom prst="straightConnector1">
            <a:avLst/>
          </a:prstGeom>
          <a:noFill/>
          <a:ln cap="flat" cmpd="sng" w="25400">
            <a:solidFill>
              <a:schemeClr val="dk1"/>
            </a:solidFill>
            <a:prstDash val="solid"/>
            <a:round/>
            <a:headEnd len="med" w="med" type="none"/>
            <a:tailEnd len="med" w="med" type="none"/>
          </a:ln>
        </p:spPr>
      </p:cxnSp>
      <p:cxnSp>
        <p:nvCxnSpPr>
          <p:cNvPr id="676" name="Shape 676"/>
          <p:cNvCxnSpPr/>
          <p:nvPr/>
        </p:nvCxnSpPr>
        <p:spPr>
          <a:xfrm rot="10800000">
            <a:off x="2106613" y="2700338"/>
            <a:ext cx="1079500" cy="0"/>
          </a:xfrm>
          <a:prstGeom prst="straightConnector1">
            <a:avLst/>
          </a:prstGeom>
          <a:noFill/>
          <a:ln cap="flat" cmpd="sng" w="25400">
            <a:solidFill>
              <a:schemeClr val="dk1"/>
            </a:solidFill>
            <a:prstDash val="solid"/>
            <a:round/>
            <a:headEnd len="med" w="med" type="none"/>
            <a:tailEnd len="med" w="med" type="none"/>
          </a:ln>
        </p:spPr>
      </p:cxnSp>
      <p:cxnSp>
        <p:nvCxnSpPr>
          <p:cNvPr id="677" name="Shape 677"/>
          <p:cNvCxnSpPr/>
          <p:nvPr/>
        </p:nvCxnSpPr>
        <p:spPr>
          <a:xfrm rot="10800000">
            <a:off x="1025525" y="2700338"/>
            <a:ext cx="450850" cy="0"/>
          </a:xfrm>
          <a:prstGeom prst="straightConnector1">
            <a:avLst/>
          </a:prstGeom>
          <a:noFill/>
          <a:ln cap="flat" cmpd="sng" w="25400">
            <a:solidFill>
              <a:schemeClr val="dk1"/>
            </a:solidFill>
            <a:prstDash val="solid"/>
            <a:round/>
            <a:headEnd len="med" w="med" type="none"/>
            <a:tailEnd len="med" w="med" type="none"/>
          </a:ln>
        </p:spPr>
      </p:cxnSp>
      <p:sp>
        <p:nvSpPr>
          <p:cNvPr id="678" name="Shape 678"/>
          <p:cNvSpPr txBox="1"/>
          <p:nvPr/>
        </p:nvSpPr>
        <p:spPr>
          <a:xfrm>
            <a:off x="3276600" y="2339975"/>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0</a:t>
            </a:r>
            <a:endParaRPr b="0" sz="1800">
              <a:solidFill>
                <a:schemeClr val="dk2"/>
              </a:solidFill>
              <a:latin typeface="Arial"/>
              <a:ea typeface="Arial"/>
              <a:cs typeface="Arial"/>
              <a:sym typeface="Arial"/>
            </a:endParaRPr>
          </a:p>
        </p:txBody>
      </p:sp>
      <p:sp>
        <p:nvSpPr>
          <p:cNvPr id="679" name="Shape 679"/>
          <p:cNvSpPr txBox="1"/>
          <p:nvPr/>
        </p:nvSpPr>
        <p:spPr>
          <a:xfrm>
            <a:off x="3276600" y="1981200"/>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1</a:t>
            </a:r>
            <a:endParaRPr b="0" sz="1800">
              <a:solidFill>
                <a:schemeClr val="dk2"/>
              </a:solidFill>
              <a:latin typeface="Arial"/>
              <a:ea typeface="Arial"/>
              <a:cs typeface="Arial"/>
              <a:sym typeface="Arial"/>
            </a:endParaRPr>
          </a:p>
        </p:txBody>
      </p:sp>
      <p:sp>
        <p:nvSpPr>
          <p:cNvPr id="680" name="Shape 680"/>
          <p:cNvSpPr txBox="1"/>
          <p:nvPr/>
        </p:nvSpPr>
        <p:spPr>
          <a:xfrm>
            <a:off x="981075" y="3375025"/>
            <a:ext cx="149383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load_value</a:t>
            </a:r>
            <a:endParaRPr/>
          </a:p>
        </p:txBody>
      </p:sp>
      <p:cxnSp>
        <p:nvCxnSpPr>
          <p:cNvPr id="681" name="Shape 681"/>
          <p:cNvCxnSpPr/>
          <p:nvPr/>
        </p:nvCxnSpPr>
        <p:spPr>
          <a:xfrm>
            <a:off x="1025525" y="4275138"/>
            <a:ext cx="2386013" cy="0"/>
          </a:xfrm>
          <a:prstGeom prst="straightConnector1">
            <a:avLst/>
          </a:prstGeom>
          <a:noFill/>
          <a:ln cap="flat" cmpd="sng" w="25400">
            <a:solidFill>
              <a:schemeClr val="dk1"/>
            </a:solidFill>
            <a:prstDash val="solid"/>
            <a:round/>
            <a:headEnd len="med" w="med" type="none"/>
            <a:tailEnd len="med" w="med" type="none"/>
          </a:ln>
        </p:spPr>
      </p:cxnSp>
      <p:cxnSp>
        <p:nvCxnSpPr>
          <p:cNvPr id="682" name="Shape 682"/>
          <p:cNvCxnSpPr/>
          <p:nvPr/>
        </p:nvCxnSpPr>
        <p:spPr>
          <a:xfrm rot="10800000">
            <a:off x="3411538" y="2790825"/>
            <a:ext cx="0" cy="1484313"/>
          </a:xfrm>
          <a:prstGeom prst="straightConnector1">
            <a:avLst/>
          </a:prstGeom>
          <a:noFill/>
          <a:ln cap="flat" cmpd="sng" w="25400">
            <a:solidFill>
              <a:schemeClr val="dk1"/>
            </a:solidFill>
            <a:prstDash val="solid"/>
            <a:round/>
            <a:headEnd len="med" w="med" type="none"/>
            <a:tailEnd len="med" w="med" type="none"/>
          </a:ln>
        </p:spPr>
      </p:cxnSp>
      <p:sp>
        <p:nvSpPr>
          <p:cNvPr id="683" name="Shape 683"/>
          <p:cNvSpPr txBox="1"/>
          <p:nvPr/>
        </p:nvSpPr>
        <p:spPr>
          <a:xfrm>
            <a:off x="981075" y="3870325"/>
            <a:ext cx="711200"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load</a:t>
            </a:r>
            <a:endParaRPr/>
          </a:p>
        </p:txBody>
      </p:sp>
      <p:cxnSp>
        <p:nvCxnSpPr>
          <p:cNvPr id="684" name="Shape 684"/>
          <p:cNvCxnSpPr/>
          <p:nvPr/>
        </p:nvCxnSpPr>
        <p:spPr>
          <a:xfrm>
            <a:off x="1025525" y="3781425"/>
            <a:ext cx="1620838" cy="0"/>
          </a:xfrm>
          <a:prstGeom prst="straightConnector1">
            <a:avLst/>
          </a:prstGeom>
          <a:noFill/>
          <a:ln cap="flat" cmpd="sng" w="25400">
            <a:solidFill>
              <a:schemeClr val="dk1"/>
            </a:solidFill>
            <a:prstDash val="solid"/>
            <a:round/>
            <a:headEnd len="med" w="med" type="none"/>
            <a:tailEnd len="med" w="med" type="none"/>
          </a:ln>
        </p:spPr>
      </p:cxnSp>
      <p:cxnSp>
        <p:nvCxnSpPr>
          <p:cNvPr id="685" name="Shape 685"/>
          <p:cNvCxnSpPr/>
          <p:nvPr/>
        </p:nvCxnSpPr>
        <p:spPr>
          <a:xfrm>
            <a:off x="2646363" y="2160588"/>
            <a:ext cx="0" cy="1620837"/>
          </a:xfrm>
          <a:prstGeom prst="straightConnector1">
            <a:avLst/>
          </a:prstGeom>
          <a:noFill/>
          <a:ln cap="flat" cmpd="sng" w="25400">
            <a:solidFill>
              <a:schemeClr val="dk1"/>
            </a:solidFill>
            <a:prstDash val="solid"/>
            <a:round/>
            <a:headEnd len="med" w="med" type="none"/>
            <a:tailEnd len="med" w="med" type="none"/>
          </a:ln>
        </p:spPr>
      </p:cxnSp>
      <p:cxnSp>
        <p:nvCxnSpPr>
          <p:cNvPr id="686" name="Shape 686"/>
          <p:cNvCxnSpPr/>
          <p:nvPr/>
        </p:nvCxnSpPr>
        <p:spPr>
          <a:xfrm flipH="1" rot="10800000">
            <a:off x="2466975" y="3016250"/>
            <a:ext cx="357188" cy="336550"/>
          </a:xfrm>
          <a:prstGeom prst="straightConnector1">
            <a:avLst/>
          </a:prstGeom>
          <a:noFill/>
          <a:ln cap="flat" cmpd="sng" w="12700">
            <a:solidFill>
              <a:schemeClr val="dk1"/>
            </a:solidFill>
            <a:prstDash val="solid"/>
            <a:round/>
            <a:headEnd len="med" w="med" type="none"/>
            <a:tailEnd len="med" w="med" type="none"/>
          </a:ln>
        </p:spPr>
      </p:cxnSp>
      <p:sp>
        <p:nvSpPr>
          <p:cNvPr id="687" name="Shape 687"/>
          <p:cNvSpPr txBox="1"/>
          <p:nvPr/>
        </p:nvSpPr>
        <p:spPr>
          <a:xfrm>
            <a:off x="2736850" y="3151188"/>
            <a:ext cx="357188"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sp>
        <p:nvSpPr>
          <p:cNvPr id="688" name="Shape 688"/>
          <p:cNvSpPr txBox="1"/>
          <p:nvPr/>
        </p:nvSpPr>
        <p:spPr>
          <a:xfrm>
            <a:off x="5932488" y="2386013"/>
            <a:ext cx="357187"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n</a:t>
            </a:r>
            <a:endParaRPr/>
          </a:p>
        </p:txBody>
      </p:sp>
      <p:cxnSp>
        <p:nvCxnSpPr>
          <p:cNvPr id="689" name="Shape 689"/>
          <p:cNvCxnSpPr/>
          <p:nvPr/>
        </p:nvCxnSpPr>
        <p:spPr>
          <a:xfrm flipH="1" rot="10800000">
            <a:off x="5976938" y="2160588"/>
            <a:ext cx="357187" cy="336550"/>
          </a:xfrm>
          <a:prstGeom prst="straightConnector1">
            <a:avLst/>
          </a:prstGeom>
          <a:noFill/>
          <a:ln cap="flat" cmpd="sng" w="12700">
            <a:solidFill>
              <a:schemeClr val="dk1"/>
            </a:solidFill>
            <a:prstDash val="solid"/>
            <a:round/>
            <a:headEnd len="med" w="med" type="none"/>
            <a:tailEnd len="med" w="med" type="none"/>
          </a:ln>
        </p:spPr>
      </p:cxnSp>
      <p:grpSp>
        <p:nvGrpSpPr>
          <p:cNvPr id="690" name="Shape 690"/>
          <p:cNvGrpSpPr/>
          <p:nvPr/>
        </p:nvGrpSpPr>
        <p:grpSpPr>
          <a:xfrm>
            <a:off x="5256213" y="1935163"/>
            <a:ext cx="358775" cy="990600"/>
            <a:chOff x="1072" y="2835"/>
            <a:chExt cx="226" cy="624"/>
          </a:xfrm>
        </p:grpSpPr>
        <p:grpSp>
          <p:nvGrpSpPr>
            <p:cNvPr id="691" name="Shape 691"/>
            <p:cNvGrpSpPr/>
            <p:nvPr/>
          </p:nvGrpSpPr>
          <p:grpSpPr>
            <a:xfrm>
              <a:off x="1072" y="2835"/>
              <a:ext cx="226" cy="312"/>
              <a:chOff x="1072" y="2835"/>
              <a:chExt cx="226" cy="312"/>
            </a:xfrm>
          </p:grpSpPr>
          <p:cxnSp>
            <p:nvCxnSpPr>
              <p:cNvPr id="692" name="Shape 692"/>
              <p:cNvCxnSpPr/>
              <p:nvPr/>
            </p:nvCxnSpPr>
            <p:spPr>
              <a:xfrm>
                <a:off x="1072" y="2835"/>
                <a:ext cx="0" cy="312"/>
              </a:xfrm>
              <a:prstGeom prst="straightConnector1">
                <a:avLst/>
              </a:prstGeom>
              <a:noFill/>
              <a:ln cap="flat" cmpd="sng" w="25400">
                <a:solidFill>
                  <a:schemeClr val="dk1"/>
                </a:solidFill>
                <a:prstDash val="solid"/>
                <a:round/>
                <a:headEnd len="med" w="med" type="none"/>
                <a:tailEnd len="med" w="med" type="none"/>
              </a:ln>
            </p:spPr>
          </p:cxnSp>
          <p:cxnSp>
            <p:nvCxnSpPr>
              <p:cNvPr id="693" name="Shape 693"/>
              <p:cNvCxnSpPr/>
              <p:nvPr/>
            </p:nvCxnSpPr>
            <p:spPr>
              <a:xfrm>
                <a:off x="1298" y="2977"/>
                <a:ext cx="0" cy="170"/>
              </a:xfrm>
              <a:prstGeom prst="straightConnector1">
                <a:avLst/>
              </a:prstGeom>
              <a:noFill/>
              <a:ln cap="flat" cmpd="sng" w="25400">
                <a:solidFill>
                  <a:schemeClr val="dk1"/>
                </a:solidFill>
                <a:prstDash val="solid"/>
                <a:round/>
                <a:headEnd len="med" w="med" type="none"/>
                <a:tailEnd len="med" w="med" type="none"/>
              </a:ln>
            </p:spPr>
          </p:cxnSp>
          <p:cxnSp>
            <p:nvCxnSpPr>
              <p:cNvPr id="694" name="Shape 694"/>
              <p:cNvCxnSpPr/>
              <p:nvPr/>
            </p:nvCxnSpPr>
            <p:spPr>
              <a:xfrm>
                <a:off x="1072" y="2835"/>
                <a:ext cx="226" cy="142"/>
              </a:xfrm>
              <a:prstGeom prst="straightConnector1">
                <a:avLst/>
              </a:prstGeom>
              <a:noFill/>
              <a:ln cap="flat" cmpd="sng" w="25400">
                <a:solidFill>
                  <a:schemeClr val="dk1"/>
                </a:solidFill>
                <a:prstDash val="solid"/>
                <a:round/>
                <a:headEnd len="med" w="med" type="none"/>
                <a:tailEnd len="med" w="med" type="none"/>
              </a:ln>
            </p:spPr>
          </p:cxnSp>
        </p:grpSp>
        <p:grpSp>
          <p:nvGrpSpPr>
            <p:cNvPr id="695" name="Shape 695"/>
            <p:cNvGrpSpPr/>
            <p:nvPr/>
          </p:nvGrpSpPr>
          <p:grpSpPr>
            <a:xfrm flipH="1" rot="10800000">
              <a:off x="1072" y="3147"/>
              <a:ext cx="226" cy="312"/>
              <a:chOff x="1072" y="2835"/>
              <a:chExt cx="226" cy="312"/>
            </a:xfrm>
          </p:grpSpPr>
          <p:cxnSp>
            <p:nvCxnSpPr>
              <p:cNvPr id="696" name="Shape 696"/>
              <p:cNvCxnSpPr/>
              <p:nvPr/>
            </p:nvCxnSpPr>
            <p:spPr>
              <a:xfrm>
                <a:off x="1072" y="2835"/>
                <a:ext cx="0" cy="312"/>
              </a:xfrm>
              <a:prstGeom prst="straightConnector1">
                <a:avLst/>
              </a:prstGeom>
              <a:noFill/>
              <a:ln cap="flat" cmpd="sng" w="25400">
                <a:solidFill>
                  <a:schemeClr val="dk1"/>
                </a:solidFill>
                <a:prstDash val="solid"/>
                <a:round/>
                <a:headEnd len="med" w="med" type="none"/>
                <a:tailEnd len="med" w="med" type="none"/>
              </a:ln>
            </p:spPr>
          </p:cxnSp>
          <p:cxnSp>
            <p:nvCxnSpPr>
              <p:cNvPr id="697" name="Shape 697"/>
              <p:cNvCxnSpPr/>
              <p:nvPr/>
            </p:nvCxnSpPr>
            <p:spPr>
              <a:xfrm>
                <a:off x="1298" y="2977"/>
                <a:ext cx="0" cy="170"/>
              </a:xfrm>
              <a:prstGeom prst="straightConnector1">
                <a:avLst/>
              </a:prstGeom>
              <a:noFill/>
              <a:ln cap="flat" cmpd="sng" w="25400">
                <a:solidFill>
                  <a:schemeClr val="dk1"/>
                </a:solidFill>
                <a:prstDash val="solid"/>
                <a:round/>
                <a:headEnd len="med" w="med" type="none"/>
                <a:tailEnd len="med" w="med" type="none"/>
              </a:ln>
            </p:spPr>
          </p:cxnSp>
          <p:cxnSp>
            <p:nvCxnSpPr>
              <p:cNvPr id="698" name="Shape 698"/>
              <p:cNvCxnSpPr/>
              <p:nvPr/>
            </p:nvCxnSpPr>
            <p:spPr>
              <a:xfrm>
                <a:off x="1072" y="2835"/>
                <a:ext cx="226" cy="142"/>
              </a:xfrm>
              <a:prstGeom prst="straightConnector1">
                <a:avLst/>
              </a:prstGeom>
              <a:noFill/>
              <a:ln cap="flat" cmpd="sng" w="25400">
                <a:solidFill>
                  <a:schemeClr val="dk1"/>
                </a:solidFill>
                <a:prstDash val="solid"/>
                <a:round/>
                <a:headEnd len="med" w="med" type="none"/>
                <a:tailEnd len="med" w="med" type="none"/>
              </a:ln>
            </p:spPr>
          </p:cxnSp>
        </p:grpSp>
      </p:grpSp>
      <p:sp>
        <p:nvSpPr>
          <p:cNvPr id="699" name="Shape 699"/>
          <p:cNvSpPr txBox="1"/>
          <p:nvPr/>
        </p:nvSpPr>
        <p:spPr>
          <a:xfrm>
            <a:off x="5346700" y="2339975"/>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1</a:t>
            </a:r>
            <a:endParaRPr b="0" sz="1800">
              <a:solidFill>
                <a:schemeClr val="dk2"/>
              </a:solidFill>
              <a:latin typeface="Arial"/>
              <a:ea typeface="Arial"/>
              <a:cs typeface="Arial"/>
              <a:sym typeface="Arial"/>
            </a:endParaRPr>
          </a:p>
        </p:txBody>
      </p:sp>
      <p:sp>
        <p:nvSpPr>
          <p:cNvPr id="700" name="Shape 700"/>
          <p:cNvSpPr txBox="1"/>
          <p:nvPr/>
        </p:nvSpPr>
        <p:spPr>
          <a:xfrm>
            <a:off x="5346700" y="1981200"/>
            <a:ext cx="127000" cy="406400"/>
          </a:xfrm>
          <a:prstGeom prst="rect">
            <a:avLst/>
          </a:prstGeom>
          <a:noFill/>
          <a:ln>
            <a:noFill/>
          </a:ln>
        </p:spPr>
        <p:txBody>
          <a:bodyPr anchorCtr="0" anchor="b" bIns="0" lIns="0" spcFirstLastPara="1" rIns="0" wrap="square" tIns="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0</a:t>
            </a:r>
            <a:endParaRPr b="0" sz="1800">
              <a:solidFill>
                <a:schemeClr val="dk2"/>
              </a:solidFill>
              <a:latin typeface="Arial"/>
              <a:ea typeface="Arial"/>
              <a:cs typeface="Arial"/>
              <a:sym typeface="Arial"/>
            </a:endParaRPr>
          </a:p>
        </p:txBody>
      </p:sp>
      <p:cxnSp>
        <p:nvCxnSpPr>
          <p:cNvPr id="701" name="Shape 701"/>
          <p:cNvCxnSpPr/>
          <p:nvPr/>
        </p:nvCxnSpPr>
        <p:spPr>
          <a:xfrm rot="10800000">
            <a:off x="4132263" y="2655888"/>
            <a:ext cx="1123950" cy="0"/>
          </a:xfrm>
          <a:prstGeom prst="straightConnector1">
            <a:avLst/>
          </a:prstGeom>
          <a:noFill/>
          <a:ln cap="flat" cmpd="sng" w="25400">
            <a:solidFill>
              <a:schemeClr val="dk1"/>
            </a:solidFill>
            <a:prstDash val="solid"/>
            <a:round/>
            <a:headEnd len="med" w="med" type="none"/>
            <a:tailEnd len="med" w="med" type="none"/>
          </a:ln>
        </p:spPr>
      </p:cxnSp>
      <p:cxnSp>
        <p:nvCxnSpPr>
          <p:cNvPr id="702" name="Shape 702"/>
          <p:cNvCxnSpPr/>
          <p:nvPr/>
        </p:nvCxnSpPr>
        <p:spPr>
          <a:xfrm>
            <a:off x="4132263" y="2430463"/>
            <a:ext cx="0" cy="223837"/>
          </a:xfrm>
          <a:prstGeom prst="straightConnector1">
            <a:avLst/>
          </a:prstGeom>
          <a:noFill/>
          <a:ln cap="flat" cmpd="sng" w="25400">
            <a:solidFill>
              <a:schemeClr val="dk1"/>
            </a:solidFill>
            <a:prstDash val="solid"/>
            <a:round/>
            <a:headEnd len="med" w="med" type="none"/>
            <a:tailEnd len="med" w="med" type="none"/>
          </a:ln>
        </p:spPr>
      </p:cxnSp>
      <p:cxnSp>
        <p:nvCxnSpPr>
          <p:cNvPr id="703" name="Shape 703"/>
          <p:cNvCxnSpPr/>
          <p:nvPr/>
        </p:nvCxnSpPr>
        <p:spPr>
          <a:xfrm>
            <a:off x="4672013" y="1574800"/>
            <a:ext cx="0" cy="585788"/>
          </a:xfrm>
          <a:prstGeom prst="straightConnector1">
            <a:avLst/>
          </a:prstGeom>
          <a:noFill/>
          <a:ln cap="flat" cmpd="sng" w="25400">
            <a:solidFill>
              <a:schemeClr val="dk1"/>
            </a:solidFill>
            <a:prstDash val="solid"/>
            <a:round/>
            <a:headEnd len="med" w="med" type="oval"/>
            <a:tailEnd len="med" w="med" type="none"/>
          </a:ln>
        </p:spPr>
      </p:cxnSp>
      <p:cxnSp>
        <p:nvCxnSpPr>
          <p:cNvPr id="704" name="Shape 704"/>
          <p:cNvCxnSpPr/>
          <p:nvPr/>
        </p:nvCxnSpPr>
        <p:spPr>
          <a:xfrm>
            <a:off x="4672013" y="2160588"/>
            <a:ext cx="584200" cy="0"/>
          </a:xfrm>
          <a:prstGeom prst="straightConnector1">
            <a:avLst/>
          </a:prstGeom>
          <a:noFill/>
          <a:ln cap="flat" cmpd="sng" w="25400">
            <a:solidFill>
              <a:schemeClr val="dk1"/>
            </a:solidFill>
            <a:prstDash val="solid"/>
            <a:round/>
            <a:headEnd len="med" w="med" type="none"/>
            <a:tailEnd len="med" w="med" type="none"/>
          </a:ln>
        </p:spPr>
      </p:cxnSp>
      <p:cxnSp>
        <p:nvCxnSpPr>
          <p:cNvPr id="705" name="Shape 705"/>
          <p:cNvCxnSpPr/>
          <p:nvPr/>
        </p:nvCxnSpPr>
        <p:spPr>
          <a:xfrm>
            <a:off x="1025525" y="4635500"/>
            <a:ext cx="4411663" cy="0"/>
          </a:xfrm>
          <a:prstGeom prst="straightConnector1">
            <a:avLst/>
          </a:prstGeom>
          <a:noFill/>
          <a:ln cap="flat" cmpd="sng" w="25400">
            <a:solidFill>
              <a:schemeClr val="dk1"/>
            </a:solidFill>
            <a:prstDash val="solid"/>
            <a:round/>
            <a:headEnd len="med" w="med" type="none"/>
            <a:tailEnd len="med" w="med" type="none"/>
          </a:ln>
        </p:spPr>
      </p:cxnSp>
      <p:cxnSp>
        <p:nvCxnSpPr>
          <p:cNvPr id="706" name="Shape 706"/>
          <p:cNvCxnSpPr/>
          <p:nvPr/>
        </p:nvCxnSpPr>
        <p:spPr>
          <a:xfrm rot="10800000">
            <a:off x="5437188" y="2790825"/>
            <a:ext cx="0" cy="1844675"/>
          </a:xfrm>
          <a:prstGeom prst="straightConnector1">
            <a:avLst/>
          </a:prstGeom>
          <a:noFill/>
          <a:ln cap="flat" cmpd="sng" w="25400">
            <a:solidFill>
              <a:schemeClr val="dk1"/>
            </a:solidFill>
            <a:prstDash val="solid"/>
            <a:round/>
            <a:headEnd len="med" w="med" type="none"/>
            <a:tailEnd len="med" w="med" type="none"/>
          </a:ln>
        </p:spPr>
      </p:cxnSp>
      <p:sp>
        <p:nvSpPr>
          <p:cNvPr id="707" name="Shape 707"/>
          <p:cNvSpPr txBox="1"/>
          <p:nvPr/>
        </p:nvSpPr>
        <p:spPr>
          <a:xfrm>
            <a:off x="965200" y="4230688"/>
            <a:ext cx="1006475"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enable</a:t>
            </a:r>
            <a:endParaRPr/>
          </a:p>
        </p:txBody>
      </p:sp>
      <p:sp>
        <p:nvSpPr>
          <p:cNvPr id="708" name="Shape 708"/>
          <p:cNvSpPr txBox="1"/>
          <p:nvPr/>
        </p:nvSpPr>
        <p:spPr>
          <a:xfrm>
            <a:off x="920750" y="5940425"/>
            <a:ext cx="5948363" cy="42545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Welcher Eingang hat Priorität, load oder enable?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Shape 714"/>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715" name="Shape 715"/>
          <p:cNvSpPr txBox="1"/>
          <p:nvPr>
            <p:ph type="title"/>
          </p:nvPr>
        </p:nvSpPr>
        <p:spPr>
          <a:xfrm>
            <a:off x="486160" y="2912861"/>
            <a:ext cx="9090025" cy="3453819"/>
          </a:xfrm>
          <a:prstGeom prst="rect">
            <a:avLst/>
          </a:prstGeom>
          <a:solidFill>
            <a:srgbClr val="00B0F0"/>
          </a:solidFill>
          <a:ln>
            <a:noFill/>
          </a:ln>
        </p:spPr>
        <p:txBody>
          <a:bodyPr anchorCtr="0" anchor="t" bIns="0" lIns="0" spcFirstLastPara="1" rIns="0" wrap="square" tIns="0">
            <a:noAutofit/>
          </a:bodyPr>
          <a:lstStyle/>
          <a:p>
            <a:pPr indent="-354013" lvl="0" marL="354013" marR="0" rtl="0" algn="l">
              <a:lnSpc>
                <a:spcPct val="150000"/>
              </a:lnSpc>
              <a:spcBef>
                <a:spcPts val="0"/>
              </a:spcBef>
              <a:spcAft>
                <a:spcPts val="0"/>
              </a:spcAft>
              <a:buNone/>
            </a:pPr>
            <a:r>
              <a:rPr b="1" i="0" lang="de-CH" sz="4000" u="none" cap="none" strike="noStrike">
                <a:solidFill>
                  <a:schemeClr val="dk1"/>
                </a:solidFill>
                <a:latin typeface="Arial"/>
                <a:ea typeface="Arial"/>
                <a:cs typeface="Arial"/>
                <a:sym typeface="Arial"/>
              </a:rPr>
              <a:t>Three Basic RTL Blocks:</a:t>
            </a:r>
            <a:br>
              <a:rPr b="1" i="0" lang="de-CH" sz="4000" u="none" cap="none" strike="noStrike">
                <a:solidFill>
                  <a:schemeClr val="dk1"/>
                </a:solidFill>
                <a:latin typeface="Arial"/>
                <a:ea typeface="Arial"/>
                <a:cs typeface="Arial"/>
                <a:sym typeface="Arial"/>
              </a:rPr>
            </a:br>
            <a:r>
              <a:rPr b="0" i="0" lang="de-CH" sz="3600" u="none" cap="none" strike="noStrike">
                <a:solidFill>
                  <a:schemeClr val="dk1"/>
                </a:solidFill>
                <a:latin typeface="Arial"/>
                <a:ea typeface="Arial"/>
                <a:cs typeface="Arial"/>
                <a:sym typeface="Arial"/>
              </a:rPr>
              <a:t>- counters</a:t>
            </a:r>
            <a:br>
              <a:rPr b="0" i="0" lang="de-CH" sz="3600" u="none" cap="none" strike="noStrike">
                <a:solidFill>
                  <a:schemeClr val="dk1"/>
                </a:solidFill>
                <a:latin typeface="Arial"/>
                <a:ea typeface="Arial"/>
                <a:cs typeface="Arial"/>
                <a:sym typeface="Arial"/>
              </a:rPr>
            </a:br>
            <a:r>
              <a:rPr b="0" i="0" lang="de-CH" sz="3600" u="none" cap="none" strike="noStrike">
                <a:solidFill>
                  <a:schemeClr val="dk1"/>
                </a:solidFill>
                <a:latin typeface="Arial"/>
                <a:ea typeface="Arial"/>
                <a:cs typeface="Arial"/>
                <a:sym typeface="Arial"/>
              </a:rPr>
              <a:t>- shiftregisters</a:t>
            </a:r>
            <a:br>
              <a:rPr b="0" i="0" lang="de-CH" sz="3600" u="none" cap="none" strike="noStrike">
                <a:solidFill>
                  <a:schemeClr val="dk1"/>
                </a:solidFill>
                <a:latin typeface="Arial"/>
                <a:ea typeface="Arial"/>
                <a:cs typeface="Arial"/>
                <a:sym typeface="Arial"/>
              </a:rPr>
            </a:br>
            <a:r>
              <a:rPr b="0" i="0" lang="de-CH" sz="3600" u="none" cap="none" strike="noStrike">
                <a:solidFill>
                  <a:schemeClr val="dk1"/>
                </a:solidFill>
                <a:latin typeface="Arial"/>
                <a:ea typeface="Arial"/>
                <a:cs typeface="Arial"/>
                <a:sym typeface="Arial"/>
              </a:rPr>
              <a:t>- finite state machines (FSM)</a:t>
            </a:r>
            <a:br>
              <a:rPr b="0" i="0" lang="de-CH" sz="3600" u="none" cap="none" strike="noStrike">
                <a:solidFill>
                  <a:schemeClr val="dk1"/>
                </a:solidFill>
                <a:latin typeface="Arial"/>
                <a:ea typeface="Arial"/>
                <a:cs typeface="Arial"/>
                <a:sym typeface="Arial"/>
              </a:rPr>
            </a:b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Shape 720"/>
          <p:cNvSpPr txBox="1"/>
          <p:nvPr>
            <p:ph type="title"/>
          </p:nvPr>
        </p:nvSpPr>
        <p:spPr>
          <a:xfrm>
            <a:off x="902401" y="1542287"/>
            <a:ext cx="8952945" cy="1260210"/>
          </a:xfrm>
          <a:prstGeom prst="rect">
            <a:avLst/>
          </a:prstGeom>
          <a:solidFill>
            <a:srgbClr val="E8F3F4"/>
          </a:solid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RTL Basic Structure for </a:t>
            </a:r>
            <a:br>
              <a:rPr b="1" i="0" lang="de-CH" sz="2800" u="none" cap="none" strike="noStrike">
                <a:solidFill>
                  <a:schemeClr val="dk2"/>
                </a:solidFill>
                <a:latin typeface="Arial"/>
                <a:ea typeface="Arial"/>
                <a:cs typeface="Arial"/>
                <a:sym typeface="Arial"/>
              </a:rPr>
            </a:br>
            <a:r>
              <a:rPr b="1" i="0" lang="de-CH" sz="2800" u="none" cap="none" strike="noStrike">
                <a:solidFill>
                  <a:schemeClr val="dk2"/>
                </a:solidFill>
                <a:latin typeface="Arial"/>
                <a:ea typeface="Arial"/>
                <a:cs typeface="Arial"/>
                <a:sym typeface="Arial"/>
              </a:rPr>
              <a:t>	 Counters, Schiftregisters and State-Machines </a:t>
            </a:r>
            <a:endParaRPr/>
          </a:p>
        </p:txBody>
      </p:sp>
      <p:grpSp>
        <p:nvGrpSpPr>
          <p:cNvPr id="721" name="Shape 721"/>
          <p:cNvGrpSpPr/>
          <p:nvPr/>
        </p:nvGrpSpPr>
        <p:grpSpPr>
          <a:xfrm>
            <a:off x="1790338" y="3211225"/>
            <a:ext cx="7088684" cy="1900817"/>
            <a:chOff x="1346410" y="3723343"/>
            <a:chExt cx="6429375" cy="1724025"/>
          </a:xfrm>
        </p:grpSpPr>
        <p:grpSp>
          <p:nvGrpSpPr>
            <p:cNvPr id="722" name="Shape 722"/>
            <p:cNvGrpSpPr/>
            <p:nvPr/>
          </p:nvGrpSpPr>
          <p:grpSpPr>
            <a:xfrm>
              <a:off x="1346410" y="3723343"/>
              <a:ext cx="6429375" cy="1724025"/>
              <a:chOff x="0" y="0"/>
              <a:chExt cx="6429375" cy="1724025"/>
            </a:xfrm>
          </p:grpSpPr>
          <p:sp>
            <p:nvSpPr>
              <p:cNvPr id="723" name="Shape 723"/>
              <p:cNvSpPr/>
              <p:nvPr/>
            </p:nvSpPr>
            <p:spPr>
              <a:xfrm>
                <a:off x="0" y="0"/>
                <a:ext cx="6429375" cy="1724025"/>
              </a:xfrm>
              <a:prstGeom prst="rect">
                <a:avLst/>
              </a:prstGeom>
              <a:no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4" name="Shape 724"/>
              <p:cNvSpPr txBox="1"/>
              <p:nvPr/>
            </p:nvSpPr>
            <p:spPr>
              <a:xfrm>
                <a:off x="103634" y="692053"/>
                <a:ext cx="826969" cy="966875"/>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1" lang="de-CH" sz="1103">
                    <a:solidFill>
                      <a:srgbClr val="000000"/>
                    </a:solidFill>
                    <a:latin typeface="Arial"/>
                    <a:ea typeface="Arial"/>
                    <a:cs typeface="Arial"/>
                    <a:sym typeface="Arial"/>
                  </a:rPr>
                  <a:t>i</a:t>
                </a:r>
                <a:r>
                  <a:rPr b="0" lang="de-CH" sz="1103">
                    <a:solidFill>
                      <a:srgbClr val="000000"/>
                    </a:solidFill>
                    <a:latin typeface="Arial"/>
                    <a:ea typeface="Arial"/>
                    <a:cs typeface="Arial"/>
                    <a:sym typeface="Arial"/>
                  </a:rPr>
                  <a:t>n_sig</a:t>
                </a:r>
                <a:endParaRPr/>
              </a:p>
              <a:p>
                <a:pPr indent="0" lvl="0" marL="0" marR="0" rtl="0" algn="l">
                  <a:lnSpc>
                    <a:spcPct val="100000"/>
                  </a:lnSpc>
                  <a:spcBef>
                    <a:spcPts val="331"/>
                  </a:spcBef>
                  <a:spcAft>
                    <a:spcPts val="0"/>
                  </a:spcAft>
                  <a:buNone/>
                </a:pPr>
                <a:r>
                  <a:t/>
                </a:r>
                <a:endParaRPr b="1" sz="1103">
                  <a:solidFill>
                    <a:srgbClr val="000000"/>
                  </a:solidFill>
                  <a:latin typeface="Arial"/>
                  <a:ea typeface="Arial"/>
                  <a:cs typeface="Arial"/>
                  <a:sym typeface="Arial"/>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clock</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reset_n</a:t>
                </a:r>
                <a:endParaRPr/>
              </a:p>
            </p:txBody>
          </p:sp>
          <p:grpSp>
            <p:nvGrpSpPr>
              <p:cNvPr id="725" name="Shape 725"/>
              <p:cNvGrpSpPr/>
              <p:nvPr/>
            </p:nvGrpSpPr>
            <p:grpSpPr>
              <a:xfrm>
                <a:off x="2876284" y="487187"/>
                <a:ext cx="685769" cy="608241"/>
                <a:chOff x="6926" y="4960"/>
                <a:chExt cx="847" cy="750"/>
              </a:xfrm>
            </p:grpSpPr>
            <p:sp>
              <p:nvSpPr>
                <p:cNvPr id="726" name="Shape 726"/>
                <p:cNvSpPr txBox="1"/>
                <p:nvPr/>
              </p:nvSpPr>
              <p:spPr>
                <a:xfrm>
                  <a:off x="6998" y="4979"/>
                  <a:ext cx="665" cy="73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r>
                    <a:rPr b="0" lang="de-CH" sz="1103">
                      <a:solidFill>
                        <a:srgbClr val="FF0000"/>
                      </a:solidFill>
                      <a:latin typeface="Arial"/>
                      <a:ea typeface="Arial"/>
                      <a:cs typeface="Arial"/>
                      <a:sym typeface="Arial"/>
                    </a:rPr>
                    <a:t> </a:t>
                  </a:r>
                  <a:r>
                    <a:rPr b="0" lang="de-CH" sz="1103">
                      <a:solidFill>
                        <a:srgbClr val="000000"/>
                      </a:solidFill>
                      <a:latin typeface="Arial"/>
                      <a:ea typeface="Arial"/>
                      <a:cs typeface="Arial"/>
                      <a:sym typeface="Arial"/>
                    </a:rPr>
                    <a:t>S</a:t>
                  </a:r>
                  <a:endParaRPr/>
                </a:p>
              </p:txBody>
            </p:sp>
            <p:sp>
              <p:nvSpPr>
                <p:cNvPr id="727" name="Shape 727"/>
                <p:cNvSpPr/>
                <p:nvPr/>
              </p:nvSpPr>
              <p:spPr>
                <a:xfrm>
                  <a:off x="6991" y="5445"/>
                  <a:ext cx="84" cy="184"/>
                </a:xfrm>
                <a:custGeom>
                  <a:pathLst>
                    <a:path extrusionOk="0" h="300" w="150">
                      <a:moveTo>
                        <a:pt x="0" y="0"/>
                      </a:moveTo>
                      <a:lnTo>
                        <a:pt x="150" y="150"/>
                      </a:lnTo>
                      <a:lnTo>
                        <a:pt x="0" y="300"/>
                      </a:lnTo>
                    </a:path>
                  </a:pathLst>
                </a:custGeom>
                <a:noFill/>
                <a:ln cap="flat" cmpd="sng" w="9525">
                  <a:solidFill>
                    <a:srgbClr val="000000"/>
                  </a:solidFill>
                  <a:prstDash val="solid"/>
                  <a:round/>
                  <a:headEnd len="med" w="med" type="none"/>
                  <a:tailEnd len="med" w="med"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sp>
              <p:nvSpPr>
                <p:cNvPr id="728" name="Shape 728"/>
                <p:cNvSpPr txBox="1"/>
                <p:nvPr/>
              </p:nvSpPr>
              <p:spPr>
                <a:xfrm>
                  <a:off x="6926" y="4960"/>
                  <a:ext cx="847" cy="364"/>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D      Q</a:t>
                  </a:r>
                  <a:endParaRPr/>
                </a:p>
              </p:txBody>
            </p:sp>
          </p:grpSp>
          <p:sp>
            <p:nvSpPr>
              <p:cNvPr id="729" name="Shape 729"/>
              <p:cNvSpPr/>
              <p:nvPr/>
            </p:nvSpPr>
            <p:spPr>
              <a:xfrm flipH="1" rot="10800000">
                <a:off x="725168" y="1367335"/>
                <a:ext cx="429920" cy="43735"/>
              </a:xfrm>
              <a:custGeom>
                <a:pathLst>
                  <a:path extrusionOk="0" h="1" w="1620">
                    <a:moveTo>
                      <a:pt x="0" y="0"/>
                    </a:moveTo>
                    <a:cubicBezTo>
                      <a:pt x="675" y="0"/>
                      <a:pt x="1350" y="0"/>
                      <a:pt x="1620" y="0"/>
                    </a:cubicBezTo>
                  </a:path>
                </a:pathLst>
              </a:custGeom>
              <a:noFill/>
              <a:ln cap="flat" cmpd="sng" w="9525">
                <a:solidFill>
                  <a:srgbClr val="000000"/>
                </a:solidFill>
                <a:prstDash val="solid"/>
                <a:round/>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grpSp>
            <p:nvGrpSpPr>
              <p:cNvPr id="730" name="Shape 730"/>
              <p:cNvGrpSpPr/>
              <p:nvPr/>
            </p:nvGrpSpPr>
            <p:grpSpPr>
              <a:xfrm>
                <a:off x="2788695" y="544258"/>
                <a:ext cx="687387" cy="609050"/>
                <a:chOff x="6926" y="4960"/>
                <a:chExt cx="847" cy="750"/>
              </a:xfrm>
            </p:grpSpPr>
            <p:sp>
              <p:nvSpPr>
                <p:cNvPr id="731" name="Shape 731"/>
                <p:cNvSpPr txBox="1"/>
                <p:nvPr/>
              </p:nvSpPr>
              <p:spPr>
                <a:xfrm>
                  <a:off x="6998" y="4979"/>
                  <a:ext cx="665" cy="73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R</a:t>
                  </a:r>
                  <a:endParaRPr/>
                </a:p>
              </p:txBody>
            </p:sp>
            <p:sp>
              <p:nvSpPr>
                <p:cNvPr id="732" name="Shape 732"/>
                <p:cNvSpPr/>
                <p:nvPr/>
              </p:nvSpPr>
              <p:spPr>
                <a:xfrm>
                  <a:off x="6991" y="5445"/>
                  <a:ext cx="84" cy="184"/>
                </a:xfrm>
                <a:custGeom>
                  <a:pathLst>
                    <a:path extrusionOk="0" h="300" w="150">
                      <a:moveTo>
                        <a:pt x="0" y="0"/>
                      </a:moveTo>
                      <a:lnTo>
                        <a:pt x="150" y="150"/>
                      </a:lnTo>
                      <a:lnTo>
                        <a:pt x="0" y="300"/>
                      </a:lnTo>
                    </a:path>
                  </a:pathLst>
                </a:custGeom>
                <a:noFill/>
                <a:ln cap="flat" cmpd="sng" w="9525">
                  <a:solidFill>
                    <a:srgbClr val="000000"/>
                  </a:solidFill>
                  <a:prstDash val="solid"/>
                  <a:round/>
                  <a:headEnd len="med" w="med" type="none"/>
                  <a:tailEnd len="med" w="med"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sp>
              <p:nvSpPr>
                <p:cNvPr id="733" name="Shape 733"/>
                <p:cNvSpPr txBox="1"/>
                <p:nvPr/>
              </p:nvSpPr>
              <p:spPr>
                <a:xfrm>
                  <a:off x="6926" y="4960"/>
                  <a:ext cx="847" cy="364"/>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D      Q</a:t>
                  </a:r>
                  <a:endParaRPr/>
                </a:p>
              </p:txBody>
            </p:sp>
          </p:grpSp>
          <p:sp>
            <p:nvSpPr>
              <p:cNvPr id="734" name="Shape 734"/>
              <p:cNvSpPr/>
              <p:nvPr/>
            </p:nvSpPr>
            <p:spPr>
              <a:xfrm>
                <a:off x="3076576" y="1156356"/>
                <a:ext cx="74302" cy="72369"/>
              </a:xfrm>
              <a:prstGeom prst="ellipse">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735" name="Shape 735"/>
              <p:cNvSpPr/>
              <p:nvPr/>
            </p:nvSpPr>
            <p:spPr>
              <a:xfrm>
                <a:off x="1065350" y="336997"/>
                <a:ext cx="776288" cy="601113"/>
              </a:xfrm>
              <a:prstGeom prst="cloud">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736" name="Shape 736"/>
              <p:cNvSpPr/>
              <p:nvPr/>
            </p:nvSpPr>
            <p:spPr>
              <a:xfrm>
                <a:off x="4132875" y="337400"/>
                <a:ext cx="775970" cy="600710"/>
              </a:xfrm>
              <a:prstGeom prst="cloud">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FFFFFF"/>
                    </a:solidFill>
                    <a:latin typeface="Arial"/>
                    <a:ea typeface="Arial"/>
                    <a:cs typeface="Arial"/>
                    <a:sym typeface="Arial"/>
                  </a:rPr>
                  <a:t> </a:t>
                </a:r>
                <a:endParaRPr/>
              </a:p>
            </p:txBody>
          </p:sp>
          <p:sp>
            <p:nvSpPr>
              <p:cNvPr id="737" name="Shape 737"/>
              <p:cNvSpPr txBox="1"/>
              <p:nvPr/>
            </p:nvSpPr>
            <p:spPr>
              <a:xfrm>
                <a:off x="5669281" y="1067337"/>
                <a:ext cx="733720" cy="294146"/>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out_sig</a:t>
                </a:r>
                <a:endParaRPr b="0" sz="1323">
                  <a:solidFill>
                    <a:srgbClr val="000000"/>
                  </a:solidFill>
                  <a:latin typeface="Times New Roman"/>
                  <a:ea typeface="Times New Roman"/>
                  <a:cs typeface="Times New Roman"/>
                  <a:sym typeface="Times New Roman"/>
                </a:endParaRPr>
              </a:p>
            </p:txBody>
          </p:sp>
          <p:sp>
            <p:nvSpPr>
              <p:cNvPr id="738" name="Shape 738"/>
              <p:cNvSpPr/>
              <p:nvPr/>
            </p:nvSpPr>
            <p:spPr>
              <a:xfrm rot="10800000">
                <a:off x="5353980" y="1045620"/>
                <a:ext cx="429895" cy="41910"/>
              </a:xfrm>
              <a:custGeom>
                <a:pathLst>
                  <a:path extrusionOk="0" h="1" w="1620">
                    <a:moveTo>
                      <a:pt x="0" y="0"/>
                    </a:moveTo>
                    <a:cubicBezTo>
                      <a:pt x="675" y="0"/>
                      <a:pt x="1350" y="0"/>
                      <a:pt x="1620" y="0"/>
                    </a:cubicBezTo>
                  </a:path>
                </a:pathLst>
              </a:custGeom>
              <a:noFill/>
              <a:ln cap="flat" cmpd="sng" w="9525">
                <a:solidFill>
                  <a:srgbClr val="000000"/>
                </a:solidFill>
                <a:prstDash val="solid"/>
                <a:round/>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p:txBody>
          </p:sp>
          <p:sp>
            <p:nvSpPr>
              <p:cNvPr id="739" name="Shape 739"/>
              <p:cNvSpPr/>
              <p:nvPr/>
            </p:nvSpPr>
            <p:spPr>
              <a:xfrm>
                <a:off x="725169" y="1228725"/>
                <a:ext cx="2392654" cy="181143"/>
              </a:xfrm>
              <a:custGeom>
                <a:pathLst>
                  <a:path extrusionOk="0" h="185297" w="1969787">
                    <a:moveTo>
                      <a:pt x="0" y="185297"/>
                    </a:moveTo>
                    <a:lnTo>
                      <a:pt x="1965759" y="181269"/>
                    </a:lnTo>
                    <a:cubicBezTo>
                      <a:pt x="1967102" y="120846"/>
                      <a:pt x="1968444" y="60423"/>
                      <a:pt x="1969787" y="0"/>
                    </a:cubicBezTo>
                  </a:path>
                </a:pathLst>
              </a:custGeom>
              <a:noFill/>
              <a:ln cap="flat" cmpd="sng" w="127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740" name="Shape 740"/>
              <p:cNvSpPr/>
              <p:nvPr/>
            </p:nvSpPr>
            <p:spPr>
              <a:xfrm>
                <a:off x="3387711" y="664652"/>
                <a:ext cx="773413" cy="0"/>
              </a:xfrm>
              <a:custGeom>
                <a:pathLst>
                  <a:path extrusionOk="0" h="120000" w="773413">
                    <a:moveTo>
                      <a:pt x="0" y="0"/>
                    </a:moveTo>
                    <a:lnTo>
                      <a:pt x="773413" y="0"/>
                    </a:lnTo>
                  </a:path>
                </a:pathLst>
              </a:custGeom>
              <a:noFill/>
              <a:ln cap="flat" cmpd="sng" w="25400">
                <a:solidFill>
                  <a:schemeClr val="dk1"/>
                </a:solidFill>
                <a:prstDash val="solid"/>
                <a:round/>
                <a:headEnd len="sm" w="sm" type="none"/>
                <a:tailEnd len="med" w="med" type="stealth"/>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741" name="Shape 741"/>
              <p:cNvSpPr/>
              <p:nvPr/>
            </p:nvSpPr>
            <p:spPr>
              <a:xfrm>
                <a:off x="4914197" y="642583"/>
                <a:ext cx="439783" cy="452845"/>
              </a:xfrm>
              <a:custGeom>
                <a:pathLst>
                  <a:path extrusionOk="0" h="452845" w="439783">
                    <a:moveTo>
                      <a:pt x="0" y="0"/>
                    </a:moveTo>
                    <a:lnTo>
                      <a:pt x="269966" y="13062"/>
                    </a:lnTo>
                    <a:cubicBezTo>
                      <a:pt x="268515" y="159656"/>
                      <a:pt x="267063" y="306251"/>
                      <a:pt x="265612" y="452845"/>
                    </a:cubicBezTo>
                    <a:lnTo>
                      <a:pt x="439783" y="448491"/>
                    </a:lnTo>
                  </a:path>
                </a:pathLst>
              </a:custGeom>
              <a:noFill/>
              <a:ln cap="flat" cmpd="sng" w="127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742" name="Shape 742"/>
              <p:cNvSpPr/>
              <p:nvPr/>
            </p:nvSpPr>
            <p:spPr>
              <a:xfrm>
                <a:off x="725169" y="178525"/>
                <a:ext cx="3054351" cy="487680"/>
              </a:xfrm>
              <a:custGeom>
                <a:pathLst>
                  <a:path extrusionOk="0" h="487680" w="2704011">
                    <a:moveTo>
                      <a:pt x="2704011" y="487680"/>
                    </a:moveTo>
                    <a:lnTo>
                      <a:pt x="2695303" y="0"/>
                    </a:lnTo>
                    <a:lnTo>
                      <a:pt x="0" y="8709"/>
                    </a:lnTo>
                    <a:cubicBezTo>
                      <a:pt x="1451" y="164012"/>
                      <a:pt x="2903" y="319314"/>
                      <a:pt x="4354" y="474617"/>
                    </a:cubicBezTo>
                    <a:lnTo>
                      <a:pt x="370114" y="470263"/>
                    </a:lnTo>
                  </a:path>
                </a:pathLst>
              </a:custGeom>
              <a:noFill/>
              <a:ln cap="flat" cmpd="sng" w="254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grpSp>
        <p:sp>
          <p:nvSpPr>
            <p:cNvPr id="743" name="Shape 743"/>
            <p:cNvSpPr/>
            <p:nvPr/>
          </p:nvSpPr>
          <p:spPr>
            <a:xfrm>
              <a:off x="2053087" y="4750279"/>
              <a:ext cx="2139351" cy="207034"/>
            </a:xfrm>
            <a:custGeom>
              <a:pathLst>
                <a:path extrusionOk="0" h="207034" w="2139351">
                  <a:moveTo>
                    <a:pt x="0" y="201283"/>
                  </a:moveTo>
                  <a:lnTo>
                    <a:pt x="1834551" y="207034"/>
                  </a:lnTo>
                  <a:lnTo>
                    <a:pt x="1834551" y="0"/>
                  </a:lnTo>
                  <a:lnTo>
                    <a:pt x="2139351" y="0"/>
                  </a:lnTo>
                </a:path>
              </a:pathLst>
            </a:custGeom>
            <a:noFill/>
            <a:ln cap="flat" cmpd="sng" w="12700">
              <a:solidFill>
                <a:schemeClr val="dk1"/>
              </a:solidFill>
              <a:prstDash val="solid"/>
              <a:round/>
              <a:headEnd len="med" w="med" type="oval"/>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744" name="Shape 744"/>
            <p:cNvSpPr/>
            <p:nvPr/>
          </p:nvSpPr>
          <p:spPr>
            <a:xfrm>
              <a:off x="4376468" y="3801374"/>
              <a:ext cx="149524" cy="178279"/>
            </a:xfrm>
            <a:custGeom>
              <a:pathLst>
                <a:path extrusionOk="0" h="178279" w="149524">
                  <a:moveTo>
                    <a:pt x="149524" y="0"/>
                  </a:moveTo>
                  <a:lnTo>
                    <a:pt x="0" y="178279"/>
                  </a:ln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745" name="Shape 745"/>
            <p:cNvSpPr txBox="1"/>
            <p:nvPr/>
          </p:nvSpPr>
          <p:spPr>
            <a:xfrm>
              <a:off x="4355976" y="3832580"/>
              <a:ext cx="216024" cy="228163"/>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n</a:t>
              </a:r>
              <a:endParaRPr b="0" sz="1323">
                <a:solidFill>
                  <a:srgbClr val="000000"/>
                </a:solidFill>
                <a:latin typeface="Times New Roman"/>
                <a:ea typeface="Times New Roman"/>
                <a:cs typeface="Times New Roman"/>
                <a:sym typeface="Times New Roman"/>
              </a:endParaRPr>
            </a:p>
          </p:txBody>
        </p:sp>
        <p:sp>
          <p:nvSpPr>
            <p:cNvPr id="746" name="Shape 746"/>
            <p:cNvSpPr/>
            <p:nvPr/>
          </p:nvSpPr>
          <p:spPr>
            <a:xfrm>
              <a:off x="3910650" y="4270109"/>
              <a:ext cx="149524" cy="178279"/>
            </a:xfrm>
            <a:custGeom>
              <a:pathLst>
                <a:path extrusionOk="0" h="178279" w="149524">
                  <a:moveTo>
                    <a:pt x="149524" y="0"/>
                  </a:moveTo>
                  <a:lnTo>
                    <a:pt x="0" y="178279"/>
                  </a:ln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747" name="Shape 747"/>
            <p:cNvSpPr txBox="1"/>
            <p:nvPr/>
          </p:nvSpPr>
          <p:spPr>
            <a:xfrm>
              <a:off x="3890158" y="4301315"/>
              <a:ext cx="216024" cy="228163"/>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n</a:t>
              </a:r>
              <a:endParaRPr b="0" sz="1323">
                <a:solidFill>
                  <a:srgbClr val="000000"/>
                </a:solidFill>
                <a:latin typeface="Times New Roman"/>
                <a:ea typeface="Times New Roman"/>
                <a:cs typeface="Times New Roman"/>
                <a:sym typeface="Times New Roman"/>
              </a:endParaRPr>
            </a:p>
          </p:txBody>
        </p:sp>
        <p:sp>
          <p:nvSpPr>
            <p:cNvPr id="748" name="Shape 748"/>
            <p:cNvSpPr txBox="1"/>
            <p:nvPr/>
          </p:nvSpPr>
          <p:spPr>
            <a:xfrm>
              <a:off x="4859817" y="4358990"/>
              <a:ext cx="532226" cy="294146"/>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reg</a:t>
              </a:r>
              <a:endParaRPr b="0" sz="1323">
                <a:solidFill>
                  <a:srgbClr val="000000"/>
                </a:solidFill>
                <a:latin typeface="Times New Roman"/>
                <a:ea typeface="Times New Roman"/>
                <a:cs typeface="Times New Roman"/>
                <a:sym typeface="Times New Roman"/>
              </a:endParaRPr>
            </a:p>
          </p:txBody>
        </p:sp>
        <p:sp>
          <p:nvSpPr>
            <p:cNvPr id="749" name="Shape 749"/>
            <p:cNvSpPr txBox="1"/>
            <p:nvPr/>
          </p:nvSpPr>
          <p:spPr>
            <a:xfrm>
              <a:off x="3131840" y="4309713"/>
              <a:ext cx="866330" cy="294146"/>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1" lang="de-CH" sz="1103">
                  <a:solidFill>
                    <a:srgbClr val="000000"/>
                  </a:solidFill>
                  <a:latin typeface="Arial"/>
                  <a:ea typeface="Arial"/>
                  <a:cs typeface="Arial"/>
                  <a:sym typeface="Arial"/>
                </a:rPr>
                <a:t>n</a:t>
              </a:r>
              <a:r>
                <a:rPr b="0" lang="de-CH" sz="1103">
                  <a:solidFill>
                    <a:srgbClr val="000000"/>
                  </a:solidFill>
                  <a:latin typeface="Arial"/>
                  <a:ea typeface="Arial"/>
                  <a:cs typeface="Arial"/>
                  <a:sym typeface="Arial"/>
                </a:rPr>
                <a:t>ext_reg</a:t>
              </a:r>
              <a:endParaRPr b="0" sz="1323">
                <a:solidFill>
                  <a:srgbClr val="000000"/>
                </a:solidFill>
                <a:latin typeface="Times New Roman"/>
                <a:ea typeface="Times New Roman"/>
                <a:cs typeface="Times New Roman"/>
                <a:sym typeface="Times New Roman"/>
              </a:endParaRPr>
            </a:p>
          </p:txBody>
        </p:sp>
        <p:sp>
          <p:nvSpPr>
            <p:cNvPr id="750" name="Shape 750"/>
            <p:cNvSpPr/>
            <p:nvPr/>
          </p:nvSpPr>
          <p:spPr>
            <a:xfrm>
              <a:off x="3186023" y="4359215"/>
              <a:ext cx="1017917" cy="0"/>
            </a:xfrm>
            <a:custGeom>
              <a:pathLst>
                <a:path extrusionOk="0" h="120000" w="1017917">
                  <a:moveTo>
                    <a:pt x="0" y="0"/>
                  </a:moveTo>
                  <a:lnTo>
                    <a:pt x="1017917" y="0"/>
                  </a:lnTo>
                </a:path>
              </a:pathLst>
            </a:custGeom>
            <a:noFill/>
            <a:ln cap="flat" cmpd="sng" w="25400">
              <a:solidFill>
                <a:schemeClr val="dk1"/>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751" name="Shape 751"/>
            <p:cNvSpPr/>
            <p:nvPr/>
          </p:nvSpPr>
          <p:spPr>
            <a:xfrm>
              <a:off x="2023353" y="4547681"/>
              <a:ext cx="496111" cy="4864"/>
            </a:xfrm>
            <a:custGeom>
              <a:pathLst>
                <a:path extrusionOk="0" h="4864" w="496111">
                  <a:moveTo>
                    <a:pt x="0" y="4864"/>
                  </a:moveTo>
                  <a:lnTo>
                    <a:pt x="496111" y="0"/>
                  </a:lnTo>
                  <a:lnTo>
                    <a:pt x="496111" y="0"/>
                  </a:lnTo>
                  <a:lnTo>
                    <a:pt x="496111" y="0"/>
                  </a:lnTo>
                </a:path>
              </a:pathLst>
            </a:custGeom>
            <a:noFill/>
            <a:ln cap="flat" cmpd="sng" w="12700">
              <a:solidFill>
                <a:schemeClr val="dk1"/>
              </a:solidFill>
              <a:prstDash val="solid"/>
              <a:round/>
              <a:headEnd len="med" w="med" type="oval"/>
              <a:tailEnd len="med" w="med" type="stealth"/>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grpSp>
      <p:sp>
        <p:nvSpPr>
          <p:cNvPr id="752" name="Shape 752"/>
          <p:cNvSpPr txBox="1"/>
          <p:nvPr/>
        </p:nvSpPr>
        <p:spPr>
          <a:xfrm>
            <a:off x="629445" y="5652093"/>
            <a:ext cx="9660966" cy="153167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209"/>
              </a:lnSpc>
              <a:spcBef>
                <a:spcPts val="0"/>
              </a:spcBef>
              <a:spcAft>
                <a:spcPts val="0"/>
              </a:spcAft>
              <a:buClr>
                <a:srgbClr val="0064A6"/>
              </a:buClr>
              <a:buSzPts val="1985"/>
              <a:buFont typeface="Arial"/>
              <a:buChar char="●"/>
            </a:pPr>
            <a:r>
              <a:rPr b="1" i="1" lang="de-CH" sz="1985">
                <a:solidFill>
                  <a:srgbClr val="0070C0"/>
                </a:solidFill>
                <a:latin typeface="Arial"/>
                <a:ea typeface="Arial"/>
                <a:cs typeface="Arial"/>
                <a:sym typeface="Arial"/>
              </a:rPr>
              <a:t>The RTL basic structure of these three blocks is always the same!</a:t>
            </a:r>
            <a:endParaRPr/>
          </a:p>
          <a:p>
            <a:pPr indent="-342900" lvl="0" marL="342900" marR="0" rtl="0" algn="l">
              <a:lnSpc>
                <a:spcPct val="161209"/>
              </a:lnSpc>
              <a:spcBef>
                <a:spcPts val="397"/>
              </a:spcBef>
              <a:spcAft>
                <a:spcPts val="0"/>
              </a:spcAft>
              <a:buClr>
                <a:srgbClr val="0064A6"/>
              </a:buClr>
              <a:buSzPts val="1985"/>
              <a:buFont typeface="Arial"/>
              <a:buChar char="●"/>
            </a:pPr>
            <a:r>
              <a:rPr b="1" i="1" lang="de-CH" sz="1985">
                <a:solidFill>
                  <a:srgbClr val="0070C0"/>
                </a:solidFill>
                <a:latin typeface="Arial"/>
                <a:ea typeface="Arial"/>
                <a:cs typeface="Arial"/>
                <a:sym typeface="Arial"/>
              </a:rPr>
              <a:t>Adapt the signal naming to make clear, which block is implemented</a:t>
            </a:r>
            <a:endParaRPr b="1" i="1" sz="1985">
              <a:solidFill>
                <a:srgbClr val="0070C0"/>
              </a:solidFill>
              <a:latin typeface="Arial"/>
              <a:ea typeface="Arial"/>
              <a:cs typeface="Arial"/>
              <a:sym typeface="Arial"/>
            </a:endParaRPr>
          </a:p>
          <a:p>
            <a:pPr indent="0" lvl="0" marL="0" marR="0" rtl="0" algn="l">
              <a:lnSpc>
                <a:spcPct val="177777"/>
              </a:lnSpc>
              <a:spcBef>
                <a:spcPts val="360"/>
              </a:spcBef>
              <a:spcAft>
                <a:spcPts val="0"/>
              </a:spcAft>
              <a:buClr>
                <a:srgbClr val="0064A6"/>
              </a:buClr>
              <a:buSzPts val="1800"/>
              <a:buFont typeface="Arial"/>
              <a:buNone/>
            </a:pPr>
            <a:r>
              <a:rPr b="0" i="1" lang="de-CH" sz="1800">
                <a:solidFill>
                  <a:srgbClr val="0070C0"/>
                </a:solidFill>
                <a:latin typeface="Arial"/>
                <a:ea typeface="Arial"/>
                <a:cs typeface="Arial"/>
                <a:sym typeface="Arial"/>
              </a:rPr>
              <a:t>Obs.: here we consider a Moore FSM. Which difference do you expect for a Mealy machine?</a:t>
            </a:r>
            <a:endParaRPr b="0" i="1" sz="1800">
              <a:solidFill>
                <a:srgbClr val="0070C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Shape 757"/>
          <p:cNvSpPr txBox="1"/>
          <p:nvPr>
            <p:ph type="title"/>
          </p:nvPr>
        </p:nvSpPr>
        <p:spPr>
          <a:xfrm>
            <a:off x="900739" y="1875220"/>
            <a:ext cx="8569431" cy="1260210"/>
          </a:xfrm>
          <a:prstGeom prst="rect">
            <a:avLst/>
          </a:prstGeom>
          <a:solidFill>
            <a:srgbClr val="E8F3F4"/>
          </a:solid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Counter</a:t>
            </a:r>
            <a:endParaRPr/>
          </a:p>
        </p:txBody>
      </p:sp>
      <p:grpSp>
        <p:nvGrpSpPr>
          <p:cNvPr id="758" name="Shape 758"/>
          <p:cNvGrpSpPr/>
          <p:nvPr/>
        </p:nvGrpSpPr>
        <p:grpSpPr>
          <a:xfrm>
            <a:off x="1790338" y="4105159"/>
            <a:ext cx="7088684" cy="1900817"/>
            <a:chOff x="0" y="0"/>
            <a:chExt cx="6429375" cy="1724025"/>
          </a:xfrm>
        </p:grpSpPr>
        <p:sp>
          <p:nvSpPr>
            <p:cNvPr id="759" name="Shape 759"/>
            <p:cNvSpPr/>
            <p:nvPr/>
          </p:nvSpPr>
          <p:spPr>
            <a:xfrm>
              <a:off x="0" y="0"/>
              <a:ext cx="6429375" cy="1724025"/>
            </a:xfrm>
            <a:prstGeom prst="rect">
              <a:avLst/>
            </a:prstGeom>
            <a:no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0" name="Shape 760"/>
            <p:cNvSpPr txBox="1"/>
            <p:nvPr/>
          </p:nvSpPr>
          <p:spPr>
            <a:xfrm>
              <a:off x="103634" y="1073809"/>
              <a:ext cx="826969" cy="585120"/>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clock</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reset_n</a:t>
              </a:r>
              <a:endParaRPr/>
            </a:p>
          </p:txBody>
        </p:sp>
        <p:grpSp>
          <p:nvGrpSpPr>
            <p:cNvPr id="761" name="Shape 761"/>
            <p:cNvGrpSpPr/>
            <p:nvPr/>
          </p:nvGrpSpPr>
          <p:grpSpPr>
            <a:xfrm>
              <a:off x="2876284" y="487187"/>
              <a:ext cx="685769" cy="608241"/>
              <a:chOff x="6926" y="4960"/>
              <a:chExt cx="847" cy="750"/>
            </a:xfrm>
          </p:grpSpPr>
          <p:sp>
            <p:nvSpPr>
              <p:cNvPr id="762" name="Shape 762"/>
              <p:cNvSpPr txBox="1"/>
              <p:nvPr/>
            </p:nvSpPr>
            <p:spPr>
              <a:xfrm>
                <a:off x="6998" y="4979"/>
                <a:ext cx="665" cy="73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r>
                  <a:rPr b="0" lang="de-CH" sz="1103">
                    <a:solidFill>
                      <a:srgbClr val="FF0000"/>
                    </a:solidFill>
                    <a:latin typeface="Arial"/>
                    <a:ea typeface="Arial"/>
                    <a:cs typeface="Arial"/>
                    <a:sym typeface="Arial"/>
                  </a:rPr>
                  <a:t> </a:t>
                </a:r>
                <a:r>
                  <a:rPr b="0" lang="de-CH" sz="1103">
                    <a:solidFill>
                      <a:srgbClr val="000000"/>
                    </a:solidFill>
                    <a:latin typeface="Arial"/>
                    <a:ea typeface="Arial"/>
                    <a:cs typeface="Arial"/>
                    <a:sym typeface="Arial"/>
                  </a:rPr>
                  <a:t>S</a:t>
                </a:r>
                <a:endParaRPr/>
              </a:p>
            </p:txBody>
          </p:sp>
          <p:sp>
            <p:nvSpPr>
              <p:cNvPr id="763" name="Shape 763"/>
              <p:cNvSpPr/>
              <p:nvPr/>
            </p:nvSpPr>
            <p:spPr>
              <a:xfrm>
                <a:off x="6991" y="5445"/>
                <a:ext cx="84" cy="184"/>
              </a:xfrm>
              <a:custGeom>
                <a:pathLst>
                  <a:path extrusionOk="0" h="300" w="150">
                    <a:moveTo>
                      <a:pt x="0" y="0"/>
                    </a:moveTo>
                    <a:lnTo>
                      <a:pt x="150" y="150"/>
                    </a:lnTo>
                    <a:lnTo>
                      <a:pt x="0" y="300"/>
                    </a:lnTo>
                  </a:path>
                </a:pathLst>
              </a:custGeom>
              <a:noFill/>
              <a:ln cap="flat" cmpd="sng" w="9525">
                <a:solidFill>
                  <a:srgbClr val="000000"/>
                </a:solidFill>
                <a:prstDash val="solid"/>
                <a:round/>
                <a:headEnd len="med" w="med" type="none"/>
                <a:tailEnd len="med" w="med"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sp>
            <p:nvSpPr>
              <p:cNvPr id="764" name="Shape 764"/>
              <p:cNvSpPr txBox="1"/>
              <p:nvPr/>
            </p:nvSpPr>
            <p:spPr>
              <a:xfrm>
                <a:off x="6926" y="4960"/>
                <a:ext cx="847" cy="364"/>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D      Q</a:t>
                </a:r>
                <a:endParaRPr/>
              </a:p>
            </p:txBody>
          </p:sp>
        </p:grpSp>
        <p:sp>
          <p:nvSpPr>
            <p:cNvPr id="765" name="Shape 765"/>
            <p:cNvSpPr/>
            <p:nvPr/>
          </p:nvSpPr>
          <p:spPr>
            <a:xfrm flipH="1" rot="10800000">
              <a:off x="725168" y="1367335"/>
              <a:ext cx="429920" cy="43735"/>
            </a:xfrm>
            <a:custGeom>
              <a:pathLst>
                <a:path extrusionOk="0" h="1" w="1620">
                  <a:moveTo>
                    <a:pt x="0" y="0"/>
                  </a:moveTo>
                  <a:cubicBezTo>
                    <a:pt x="675" y="0"/>
                    <a:pt x="1350" y="0"/>
                    <a:pt x="1620" y="0"/>
                  </a:cubicBezTo>
                </a:path>
              </a:pathLst>
            </a:custGeom>
            <a:noFill/>
            <a:ln cap="flat" cmpd="sng" w="9525">
              <a:solidFill>
                <a:srgbClr val="000000"/>
              </a:solidFill>
              <a:prstDash val="solid"/>
              <a:round/>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grpSp>
          <p:nvGrpSpPr>
            <p:cNvPr id="766" name="Shape 766"/>
            <p:cNvGrpSpPr/>
            <p:nvPr/>
          </p:nvGrpSpPr>
          <p:grpSpPr>
            <a:xfrm>
              <a:off x="2788695" y="544258"/>
              <a:ext cx="687387" cy="609050"/>
              <a:chOff x="6926" y="4960"/>
              <a:chExt cx="847" cy="750"/>
            </a:xfrm>
          </p:grpSpPr>
          <p:sp>
            <p:nvSpPr>
              <p:cNvPr id="767" name="Shape 767"/>
              <p:cNvSpPr txBox="1"/>
              <p:nvPr/>
            </p:nvSpPr>
            <p:spPr>
              <a:xfrm>
                <a:off x="6998" y="4979"/>
                <a:ext cx="665" cy="73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R</a:t>
                </a:r>
                <a:endParaRPr/>
              </a:p>
            </p:txBody>
          </p:sp>
          <p:sp>
            <p:nvSpPr>
              <p:cNvPr id="768" name="Shape 768"/>
              <p:cNvSpPr/>
              <p:nvPr/>
            </p:nvSpPr>
            <p:spPr>
              <a:xfrm>
                <a:off x="6991" y="5445"/>
                <a:ext cx="84" cy="184"/>
              </a:xfrm>
              <a:custGeom>
                <a:pathLst>
                  <a:path extrusionOk="0" h="300" w="150">
                    <a:moveTo>
                      <a:pt x="0" y="0"/>
                    </a:moveTo>
                    <a:lnTo>
                      <a:pt x="150" y="150"/>
                    </a:lnTo>
                    <a:lnTo>
                      <a:pt x="0" y="300"/>
                    </a:lnTo>
                  </a:path>
                </a:pathLst>
              </a:custGeom>
              <a:noFill/>
              <a:ln cap="flat" cmpd="sng" w="9525">
                <a:solidFill>
                  <a:srgbClr val="000000"/>
                </a:solidFill>
                <a:prstDash val="solid"/>
                <a:round/>
                <a:headEnd len="med" w="med" type="none"/>
                <a:tailEnd len="med" w="med"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sp>
            <p:nvSpPr>
              <p:cNvPr id="769" name="Shape 769"/>
              <p:cNvSpPr txBox="1"/>
              <p:nvPr/>
            </p:nvSpPr>
            <p:spPr>
              <a:xfrm>
                <a:off x="6926" y="4960"/>
                <a:ext cx="847" cy="364"/>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D      Q</a:t>
                </a:r>
                <a:endParaRPr/>
              </a:p>
            </p:txBody>
          </p:sp>
        </p:grpSp>
        <p:sp>
          <p:nvSpPr>
            <p:cNvPr id="770" name="Shape 770"/>
            <p:cNvSpPr/>
            <p:nvPr/>
          </p:nvSpPr>
          <p:spPr>
            <a:xfrm>
              <a:off x="3076576" y="1156356"/>
              <a:ext cx="74302" cy="72369"/>
            </a:xfrm>
            <a:prstGeom prst="ellipse">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771" name="Shape 771"/>
            <p:cNvSpPr/>
            <p:nvPr/>
          </p:nvSpPr>
          <p:spPr>
            <a:xfrm>
              <a:off x="1065350" y="336997"/>
              <a:ext cx="776288" cy="601113"/>
            </a:xfrm>
            <a:prstGeom prst="cloud">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772" name="Shape 772"/>
            <p:cNvSpPr/>
            <p:nvPr/>
          </p:nvSpPr>
          <p:spPr>
            <a:xfrm>
              <a:off x="4132875" y="337400"/>
              <a:ext cx="775970" cy="600710"/>
            </a:xfrm>
            <a:prstGeom prst="cloud">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FFFFFF"/>
                  </a:solidFill>
                  <a:latin typeface="Arial"/>
                  <a:ea typeface="Arial"/>
                  <a:cs typeface="Arial"/>
                  <a:sym typeface="Arial"/>
                </a:rPr>
                <a:t> </a:t>
              </a:r>
              <a:endParaRPr/>
            </a:p>
          </p:txBody>
        </p:sp>
        <p:sp>
          <p:nvSpPr>
            <p:cNvPr id="773" name="Shape 773"/>
            <p:cNvSpPr txBox="1"/>
            <p:nvPr/>
          </p:nvSpPr>
          <p:spPr>
            <a:xfrm>
              <a:off x="5669281" y="1067337"/>
              <a:ext cx="733720" cy="294146"/>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out_sig</a:t>
              </a:r>
              <a:endParaRPr b="0" sz="1323">
                <a:solidFill>
                  <a:srgbClr val="000000"/>
                </a:solidFill>
                <a:latin typeface="Times New Roman"/>
                <a:ea typeface="Times New Roman"/>
                <a:cs typeface="Times New Roman"/>
                <a:sym typeface="Times New Roman"/>
              </a:endParaRPr>
            </a:p>
          </p:txBody>
        </p:sp>
        <p:sp>
          <p:nvSpPr>
            <p:cNvPr id="774" name="Shape 774"/>
            <p:cNvSpPr/>
            <p:nvPr/>
          </p:nvSpPr>
          <p:spPr>
            <a:xfrm rot="10800000">
              <a:off x="5353980" y="1045620"/>
              <a:ext cx="429895" cy="41910"/>
            </a:xfrm>
            <a:custGeom>
              <a:pathLst>
                <a:path extrusionOk="0" h="1" w="1620">
                  <a:moveTo>
                    <a:pt x="0" y="0"/>
                  </a:moveTo>
                  <a:cubicBezTo>
                    <a:pt x="675" y="0"/>
                    <a:pt x="1350" y="0"/>
                    <a:pt x="1620" y="0"/>
                  </a:cubicBezTo>
                </a:path>
              </a:pathLst>
            </a:custGeom>
            <a:noFill/>
            <a:ln cap="flat" cmpd="sng" w="9525">
              <a:solidFill>
                <a:srgbClr val="000000"/>
              </a:solidFill>
              <a:prstDash val="solid"/>
              <a:round/>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p:txBody>
        </p:sp>
        <p:sp>
          <p:nvSpPr>
            <p:cNvPr id="775" name="Shape 775"/>
            <p:cNvSpPr/>
            <p:nvPr/>
          </p:nvSpPr>
          <p:spPr>
            <a:xfrm>
              <a:off x="725169" y="1228725"/>
              <a:ext cx="2392654" cy="181143"/>
            </a:xfrm>
            <a:custGeom>
              <a:pathLst>
                <a:path extrusionOk="0" h="185297" w="1969787">
                  <a:moveTo>
                    <a:pt x="0" y="185297"/>
                  </a:moveTo>
                  <a:lnTo>
                    <a:pt x="1965759" y="181269"/>
                  </a:lnTo>
                  <a:cubicBezTo>
                    <a:pt x="1967102" y="120846"/>
                    <a:pt x="1968444" y="60423"/>
                    <a:pt x="1969787" y="0"/>
                  </a:cubicBezTo>
                </a:path>
              </a:pathLst>
            </a:custGeom>
            <a:noFill/>
            <a:ln cap="flat" cmpd="sng" w="127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776" name="Shape 776"/>
            <p:cNvSpPr/>
            <p:nvPr/>
          </p:nvSpPr>
          <p:spPr>
            <a:xfrm>
              <a:off x="3387711" y="664652"/>
              <a:ext cx="773413" cy="0"/>
            </a:xfrm>
            <a:custGeom>
              <a:pathLst>
                <a:path extrusionOk="0" h="120000" w="773413">
                  <a:moveTo>
                    <a:pt x="0" y="0"/>
                  </a:moveTo>
                  <a:lnTo>
                    <a:pt x="773413" y="0"/>
                  </a:lnTo>
                </a:path>
              </a:pathLst>
            </a:custGeom>
            <a:noFill/>
            <a:ln cap="flat" cmpd="sng" w="25400">
              <a:solidFill>
                <a:schemeClr val="dk1"/>
              </a:solidFill>
              <a:prstDash val="solid"/>
              <a:round/>
              <a:headEnd len="sm" w="sm" type="none"/>
              <a:tailEnd len="med" w="med" type="stealth"/>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777" name="Shape 777"/>
            <p:cNvSpPr/>
            <p:nvPr/>
          </p:nvSpPr>
          <p:spPr>
            <a:xfrm>
              <a:off x="4914197" y="642583"/>
              <a:ext cx="439783" cy="452845"/>
            </a:xfrm>
            <a:custGeom>
              <a:pathLst>
                <a:path extrusionOk="0" h="452845" w="439783">
                  <a:moveTo>
                    <a:pt x="0" y="0"/>
                  </a:moveTo>
                  <a:lnTo>
                    <a:pt x="269966" y="13062"/>
                  </a:lnTo>
                  <a:cubicBezTo>
                    <a:pt x="268515" y="159656"/>
                    <a:pt x="267063" y="306251"/>
                    <a:pt x="265612" y="452845"/>
                  </a:cubicBezTo>
                  <a:lnTo>
                    <a:pt x="439783" y="448491"/>
                  </a:lnTo>
                </a:path>
              </a:pathLst>
            </a:custGeom>
            <a:noFill/>
            <a:ln cap="flat" cmpd="sng" w="127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778" name="Shape 778"/>
            <p:cNvSpPr/>
            <p:nvPr/>
          </p:nvSpPr>
          <p:spPr>
            <a:xfrm>
              <a:off x="725169" y="178525"/>
              <a:ext cx="3054351" cy="487680"/>
            </a:xfrm>
            <a:custGeom>
              <a:pathLst>
                <a:path extrusionOk="0" h="487680" w="2704011">
                  <a:moveTo>
                    <a:pt x="2704011" y="487680"/>
                  </a:moveTo>
                  <a:lnTo>
                    <a:pt x="2695303" y="0"/>
                  </a:lnTo>
                  <a:lnTo>
                    <a:pt x="0" y="8709"/>
                  </a:lnTo>
                  <a:cubicBezTo>
                    <a:pt x="1451" y="164012"/>
                    <a:pt x="2903" y="319314"/>
                    <a:pt x="4354" y="474617"/>
                  </a:cubicBezTo>
                  <a:lnTo>
                    <a:pt x="370114" y="470263"/>
                  </a:lnTo>
                </a:path>
              </a:pathLst>
            </a:custGeom>
            <a:noFill/>
            <a:ln cap="flat" cmpd="sng" w="254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grpSp>
      <p:sp>
        <p:nvSpPr>
          <p:cNvPr id="779" name="Shape 779"/>
          <p:cNvSpPr/>
          <p:nvPr/>
        </p:nvSpPr>
        <p:spPr>
          <a:xfrm>
            <a:off x="2569482" y="5237402"/>
            <a:ext cx="2358734" cy="228265"/>
          </a:xfrm>
          <a:custGeom>
            <a:pathLst>
              <a:path extrusionOk="0" h="207034" w="2139351">
                <a:moveTo>
                  <a:pt x="0" y="201283"/>
                </a:moveTo>
                <a:lnTo>
                  <a:pt x="1834551" y="207034"/>
                </a:lnTo>
                <a:lnTo>
                  <a:pt x="1834551" y="0"/>
                </a:lnTo>
                <a:lnTo>
                  <a:pt x="2139351" y="0"/>
                </a:lnTo>
              </a:path>
            </a:pathLst>
          </a:custGeom>
          <a:noFill/>
          <a:ln cap="flat" cmpd="sng" w="12700">
            <a:solidFill>
              <a:schemeClr val="dk1"/>
            </a:solidFill>
            <a:prstDash val="solid"/>
            <a:round/>
            <a:headEnd len="med" w="med" type="oval"/>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780" name="Shape 780"/>
          <p:cNvSpPr/>
          <p:nvPr/>
        </p:nvSpPr>
        <p:spPr>
          <a:xfrm>
            <a:off x="5131117" y="4191191"/>
            <a:ext cx="164857" cy="196561"/>
          </a:xfrm>
          <a:custGeom>
            <a:pathLst>
              <a:path extrusionOk="0" h="178279" w="149524">
                <a:moveTo>
                  <a:pt x="149524" y="0"/>
                </a:moveTo>
                <a:lnTo>
                  <a:pt x="0" y="178279"/>
                </a:ln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781" name="Shape 781"/>
          <p:cNvSpPr txBox="1"/>
          <p:nvPr/>
        </p:nvSpPr>
        <p:spPr>
          <a:xfrm>
            <a:off x="5108524" y="4225597"/>
            <a:ext cx="238176" cy="251560"/>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n</a:t>
            </a:r>
            <a:endParaRPr b="0" sz="1323">
              <a:solidFill>
                <a:srgbClr val="000000"/>
              </a:solidFill>
              <a:latin typeface="Times New Roman"/>
              <a:ea typeface="Times New Roman"/>
              <a:cs typeface="Times New Roman"/>
              <a:sym typeface="Times New Roman"/>
            </a:endParaRPr>
          </a:p>
        </p:txBody>
      </p:sp>
      <p:sp>
        <p:nvSpPr>
          <p:cNvPr id="782" name="Shape 782"/>
          <p:cNvSpPr/>
          <p:nvPr/>
        </p:nvSpPr>
        <p:spPr>
          <a:xfrm>
            <a:off x="4617531" y="4707993"/>
            <a:ext cx="164857" cy="196561"/>
          </a:xfrm>
          <a:custGeom>
            <a:pathLst>
              <a:path extrusionOk="0" h="178279" w="149524">
                <a:moveTo>
                  <a:pt x="149524" y="0"/>
                </a:moveTo>
                <a:lnTo>
                  <a:pt x="0" y="178279"/>
                </a:ln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783" name="Shape 783"/>
          <p:cNvSpPr txBox="1"/>
          <p:nvPr/>
        </p:nvSpPr>
        <p:spPr>
          <a:xfrm>
            <a:off x="4594938" y="4742399"/>
            <a:ext cx="238176" cy="251560"/>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n</a:t>
            </a:r>
            <a:endParaRPr b="0" sz="1323">
              <a:solidFill>
                <a:srgbClr val="000000"/>
              </a:solidFill>
              <a:latin typeface="Times New Roman"/>
              <a:ea typeface="Times New Roman"/>
              <a:cs typeface="Times New Roman"/>
              <a:sym typeface="Times New Roman"/>
            </a:endParaRPr>
          </a:p>
        </p:txBody>
      </p:sp>
      <p:sp>
        <p:nvSpPr>
          <p:cNvPr id="784" name="Shape 784"/>
          <p:cNvSpPr txBox="1"/>
          <p:nvPr/>
        </p:nvSpPr>
        <p:spPr>
          <a:xfrm>
            <a:off x="5664031" y="4805988"/>
            <a:ext cx="586804" cy="324310"/>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count</a:t>
            </a:r>
            <a:endParaRPr b="0" sz="1323">
              <a:solidFill>
                <a:srgbClr val="000000"/>
              </a:solidFill>
              <a:latin typeface="Times New Roman"/>
              <a:ea typeface="Times New Roman"/>
              <a:cs typeface="Times New Roman"/>
              <a:sym typeface="Times New Roman"/>
            </a:endParaRPr>
          </a:p>
        </p:txBody>
      </p:sp>
      <p:sp>
        <p:nvSpPr>
          <p:cNvPr id="785" name="Shape 785"/>
          <p:cNvSpPr txBox="1"/>
          <p:nvPr/>
        </p:nvSpPr>
        <p:spPr>
          <a:xfrm>
            <a:off x="3758857" y="4751658"/>
            <a:ext cx="955169" cy="324310"/>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1" lang="de-CH" sz="1103">
                <a:solidFill>
                  <a:srgbClr val="000000"/>
                </a:solidFill>
                <a:latin typeface="Arial"/>
                <a:ea typeface="Arial"/>
                <a:cs typeface="Arial"/>
                <a:sym typeface="Arial"/>
              </a:rPr>
              <a:t>n</a:t>
            </a:r>
            <a:r>
              <a:rPr b="0" lang="de-CH" sz="1103">
                <a:solidFill>
                  <a:srgbClr val="000000"/>
                </a:solidFill>
                <a:latin typeface="Arial"/>
                <a:ea typeface="Arial"/>
                <a:cs typeface="Arial"/>
                <a:sym typeface="Arial"/>
              </a:rPr>
              <a:t>ext_count</a:t>
            </a:r>
            <a:endParaRPr b="0" sz="1323">
              <a:solidFill>
                <a:srgbClr val="000000"/>
              </a:solidFill>
              <a:latin typeface="Times New Roman"/>
              <a:ea typeface="Times New Roman"/>
              <a:cs typeface="Times New Roman"/>
              <a:sym typeface="Times New Roman"/>
            </a:endParaRPr>
          </a:p>
        </p:txBody>
      </p:sp>
      <p:sp>
        <p:nvSpPr>
          <p:cNvPr id="786" name="Shape 786"/>
          <p:cNvSpPr/>
          <p:nvPr/>
        </p:nvSpPr>
        <p:spPr>
          <a:xfrm>
            <a:off x="3818597" y="4806236"/>
            <a:ext cx="1122301" cy="0"/>
          </a:xfrm>
          <a:custGeom>
            <a:pathLst>
              <a:path extrusionOk="0" h="120000" w="1017917">
                <a:moveTo>
                  <a:pt x="0" y="0"/>
                </a:moveTo>
                <a:lnTo>
                  <a:pt x="1017917" y="0"/>
                </a:lnTo>
              </a:path>
            </a:pathLst>
          </a:custGeom>
          <a:noFill/>
          <a:ln cap="flat" cmpd="sng" w="25400">
            <a:solidFill>
              <a:schemeClr val="dk1"/>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 name="Shape 41"/>
        <p:cNvGrpSpPr/>
        <p:nvPr/>
      </p:nvGrpSpPr>
      <p:grpSpPr>
        <a:xfrm>
          <a:off x="0" y="0"/>
          <a:ext cx="0" cy="0"/>
          <a:chOff x="0" y="0"/>
          <a:chExt cx="0" cy="0"/>
        </a:xfrm>
      </p:grpSpPr>
      <p:sp>
        <p:nvSpPr>
          <p:cNvPr id="42" name="Shape 42"/>
          <p:cNvSpPr txBox="1"/>
          <p:nvPr>
            <p:ph type="title"/>
          </p:nvPr>
        </p:nvSpPr>
        <p:spPr>
          <a:xfrm>
            <a:off x="1049816" y="634927"/>
            <a:ext cx="8569431" cy="873152"/>
          </a:xfrm>
          <a:prstGeom prst="rect">
            <a:avLst/>
          </a:prstGeom>
          <a:noFill/>
          <a:ln>
            <a:noFill/>
          </a:ln>
        </p:spPr>
        <p:txBody>
          <a:bodyPr anchorCtr="0" anchor="t" bIns="0" lIns="0" spcFirstLastPara="1" rIns="0" wrap="square" tIns="0">
            <a:noAutofit/>
          </a:bodyPr>
          <a:lstStyle/>
          <a:p>
            <a:pPr indent="0" lvl="0" marL="0" marR="0" rtl="0" algn="l">
              <a:lnSpc>
                <a:spcPct val="103660"/>
              </a:lnSpc>
              <a:spcBef>
                <a:spcPts val="0"/>
              </a:spcBef>
              <a:spcAft>
                <a:spcPts val="0"/>
              </a:spcAft>
              <a:buNone/>
            </a:pPr>
            <a:r>
              <a:rPr b="1" i="0" lang="de-CH" sz="3087" u="none" cap="none" strike="noStrike">
                <a:solidFill>
                  <a:schemeClr val="dk2"/>
                </a:solidFill>
                <a:latin typeface="Arial"/>
                <a:ea typeface="Arial"/>
                <a:cs typeface="Arial"/>
                <a:sym typeface="Arial"/>
              </a:rPr>
              <a:t>VHDL_02:   More RTL Block Design</a:t>
            </a:r>
            <a:br>
              <a:rPr b="1" i="0" lang="de-CH" sz="3087" u="none" cap="none" strike="noStrike">
                <a:solidFill>
                  <a:schemeClr val="dk2"/>
                </a:solidFill>
                <a:latin typeface="Arial"/>
                <a:ea typeface="Arial"/>
                <a:cs typeface="Arial"/>
                <a:sym typeface="Arial"/>
              </a:rPr>
            </a:br>
            <a:endParaRPr b="1" i="0" sz="3087" u="none" cap="none" strike="noStrike">
              <a:solidFill>
                <a:schemeClr val="dk2"/>
              </a:solidFill>
              <a:latin typeface="Arial"/>
              <a:ea typeface="Arial"/>
              <a:cs typeface="Arial"/>
              <a:sym typeface="Arial"/>
            </a:endParaRPr>
          </a:p>
        </p:txBody>
      </p:sp>
      <p:sp>
        <p:nvSpPr>
          <p:cNvPr id="43" name="Shape 43"/>
          <p:cNvSpPr txBox="1"/>
          <p:nvPr>
            <p:ph idx="1" type="body"/>
          </p:nvPr>
        </p:nvSpPr>
        <p:spPr>
          <a:xfrm>
            <a:off x="1049817" y="1784206"/>
            <a:ext cx="8769748" cy="5408164"/>
          </a:xfrm>
          <a:prstGeom prst="rect">
            <a:avLst/>
          </a:prstGeom>
          <a:noFill/>
          <a:ln>
            <a:noFill/>
          </a:ln>
        </p:spPr>
        <p:txBody>
          <a:bodyPr anchorCtr="0" anchor="t" bIns="0" lIns="0" spcFirstLastPara="1" rIns="0" wrap="square" tIns="0">
            <a:noAutofit/>
          </a:bodyPr>
          <a:lstStyle/>
          <a:p>
            <a:pPr indent="-361950" lvl="0" marL="361950" marR="0" rtl="0" algn="l">
              <a:lnSpc>
                <a:spcPct val="100000"/>
              </a:lnSpc>
              <a:spcBef>
                <a:spcPts val="0"/>
              </a:spcBef>
              <a:spcAft>
                <a:spcPts val="0"/>
              </a:spcAft>
              <a:buClr>
                <a:schemeClr val="dk1"/>
              </a:buClr>
              <a:buSzPts val="2756"/>
              <a:buFont typeface="Arial"/>
              <a:buChar char="•"/>
            </a:pPr>
            <a:r>
              <a:rPr b="0" i="0" lang="de-CH" sz="2756" u="none" cap="none" strike="noStrike">
                <a:solidFill>
                  <a:schemeClr val="dk1"/>
                </a:solidFill>
                <a:latin typeface="Arial"/>
                <a:ea typeface="Arial"/>
                <a:cs typeface="Arial"/>
                <a:sym typeface="Arial"/>
              </a:rPr>
              <a:t>Examples</a:t>
            </a:r>
            <a:br>
              <a:rPr b="0" i="0" lang="de-CH" sz="2756" u="none" cap="none" strike="noStrike">
                <a:solidFill>
                  <a:schemeClr val="dk1"/>
                </a:solidFill>
                <a:latin typeface="Arial"/>
                <a:ea typeface="Arial"/>
                <a:cs typeface="Arial"/>
                <a:sym typeface="Arial"/>
              </a:rPr>
            </a:br>
            <a:endParaRPr b="0" i="0" sz="2756" u="none" cap="none" strike="noStrike">
              <a:solidFill>
                <a:schemeClr val="dk1"/>
              </a:solidFill>
              <a:latin typeface="Arial"/>
              <a:ea typeface="Arial"/>
              <a:cs typeface="Arial"/>
              <a:sym typeface="Arial"/>
            </a:endParaRPr>
          </a:p>
          <a:p>
            <a:pPr indent="-457200" lvl="1" marL="800850" marR="0" rtl="0" algn="l">
              <a:lnSpc>
                <a:spcPct val="200000"/>
              </a:lnSpc>
              <a:spcBef>
                <a:spcPts val="0"/>
              </a:spcBef>
              <a:spcAft>
                <a:spcPts val="0"/>
              </a:spcAft>
              <a:buClr>
                <a:srgbClr val="0070C0"/>
              </a:buClr>
              <a:buSzPts val="1800"/>
              <a:buFont typeface="Arial"/>
              <a:buAutoNum type="arabicPeriod"/>
            </a:pPr>
            <a:r>
              <a:rPr b="0" i="0" lang="de-CH" sz="1800" u="none" cap="none" strike="noStrike">
                <a:solidFill>
                  <a:srgbClr val="0070C0"/>
                </a:solidFill>
                <a:latin typeface="Arial"/>
                <a:ea typeface="Arial"/>
                <a:cs typeface="Arial"/>
                <a:sym typeface="Arial"/>
              </a:rPr>
              <a:t>COUNT_DOWN.VHD</a:t>
            </a:r>
            <a:endParaRPr b="0" i="0" sz="1800" u="none" cap="none" strike="noStrike">
              <a:solidFill>
                <a:srgbClr val="0070C0"/>
              </a:solidFill>
              <a:latin typeface="Arial"/>
              <a:ea typeface="Arial"/>
              <a:cs typeface="Arial"/>
              <a:sym typeface="Arial"/>
            </a:endParaRPr>
          </a:p>
          <a:p>
            <a:pPr indent="-457200" lvl="1" marL="800850" marR="0" rtl="0" algn="l">
              <a:lnSpc>
                <a:spcPct val="200000"/>
              </a:lnSpc>
              <a:spcBef>
                <a:spcPts val="0"/>
              </a:spcBef>
              <a:spcAft>
                <a:spcPts val="0"/>
              </a:spcAft>
              <a:buClr>
                <a:srgbClr val="0070C0"/>
              </a:buClr>
              <a:buSzPts val="1800"/>
              <a:buFont typeface="Arial"/>
              <a:buAutoNum type="arabicPeriod"/>
            </a:pPr>
            <a:r>
              <a:rPr b="0" i="0" lang="de-CH" sz="1800" u="none" cap="none" strike="noStrike">
                <a:solidFill>
                  <a:srgbClr val="0070C0"/>
                </a:solidFill>
                <a:latin typeface="Arial"/>
                <a:ea typeface="Arial"/>
                <a:cs typeface="Arial"/>
                <a:sym typeface="Arial"/>
              </a:rPr>
              <a:t>ALARM_LEVEL_DISPLAY_WO_DEFAULT.VHD</a:t>
            </a:r>
            <a:endParaRPr/>
          </a:p>
          <a:p>
            <a:pPr indent="-457200" lvl="1" marL="800850" marR="0" rtl="0" algn="l">
              <a:lnSpc>
                <a:spcPct val="200000"/>
              </a:lnSpc>
              <a:spcBef>
                <a:spcPts val="0"/>
              </a:spcBef>
              <a:spcAft>
                <a:spcPts val="0"/>
              </a:spcAft>
              <a:buClr>
                <a:srgbClr val="0070C0"/>
              </a:buClr>
              <a:buSzPts val="1800"/>
              <a:buFont typeface="Arial"/>
              <a:buAutoNum type="arabicPeriod"/>
            </a:pPr>
            <a:r>
              <a:rPr b="0" i="0" lang="de-CH" sz="1800" u="none" cap="none" strike="noStrike">
                <a:solidFill>
                  <a:srgbClr val="0070C0"/>
                </a:solidFill>
                <a:latin typeface="Arial"/>
                <a:ea typeface="Arial"/>
                <a:cs typeface="Arial"/>
                <a:sym typeface="Arial"/>
              </a:rPr>
              <a:t>ALARM_LEVEL_DISPLAY.VHD</a:t>
            </a:r>
            <a:endParaRPr/>
          </a:p>
          <a:p>
            <a:pPr indent="-457200" lvl="1" marL="800850" marR="0" rtl="0" algn="l">
              <a:lnSpc>
                <a:spcPct val="200000"/>
              </a:lnSpc>
              <a:spcBef>
                <a:spcPts val="0"/>
              </a:spcBef>
              <a:spcAft>
                <a:spcPts val="0"/>
              </a:spcAft>
              <a:buClr>
                <a:srgbClr val="0070C0"/>
              </a:buClr>
              <a:buSzPts val="1800"/>
              <a:buFont typeface="Arial"/>
              <a:buAutoNum type="arabicPeriod"/>
            </a:pPr>
            <a:r>
              <a:rPr b="0" i="0" lang="de-CH" sz="1800" u="none" cap="none" strike="noStrike">
                <a:solidFill>
                  <a:srgbClr val="0070C0"/>
                </a:solidFill>
                <a:latin typeface="Arial"/>
                <a:ea typeface="Arial"/>
                <a:cs typeface="Arial"/>
                <a:sym typeface="Arial"/>
              </a:rPr>
              <a:t>SHIFTREG_P2S.VHD</a:t>
            </a:r>
            <a:endParaRPr b="0" i="0" sz="1800" u="none" cap="none" strike="noStrike">
              <a:solidFill>
                <a:srgbClr val="0070C0"/>
              </a:solidFill>
              <a:latin typeface="Arial"/>
              <a:ea typeface="Arial"/>
              <a:cs typeface="Arial"/>
              <a:sym typeface="Arial"/>
            </a:endParaRPr>
          </a:p>
          <a:p>
            <a:pPr indent="-457200" lvl="1" marL="800850" marR="0" rtl="0" algn="l">
              <a:lnSpc>
                <a:spcPct val="200000"/>
              </a:lnSpc>
              <a:spcBef>
                <a:spcPts val="0"/>
              </a:spcBef>
              <a:spcAft>
                <a:spcPts val="0"/>
              </a:spcAft>
              <a:buClr>
                <a:srgbClr val="0070C0"/>
              </a:buClr>
              <a:buSzPts val="1800"/>
              <a:buFont typeface="Arial"/>
              <a:buAutoNum type="arabicPeriod"/>
            </a:pPr>
            <a:r>
              <a:rPr b="0" i="0" lang="de-CH" sz="1800" u="none" cap="none" strike="noStrike">
                <a:solidFill>
                  <a:srgbClr val="0070C0"/>
                </a:solidFill>
                <a:latin typeface="Arial"/>
                <a:ea typeface="Arial"/>
                <a:cs typeface="Arial"/>
                <a:sym typeface="Arial"/>
              </a:rPr>
              <a:t>SYNC_N_EDGEDETECTOR.VHD</a:t>
            </a:r>
            <a:endParaRPr b="0" i="0" sz="1800" u="none" cap="none" strike="noStrike">
              <a:solidFill>
                <a:srgbClr val="0070C0"/>
              </a:solidFill>
              <a:latin typeface="Arial"/>
              <a:ea typeface="Arial"/>
              <a:cs typeface="Arial"/>
              <a:sym typeface="Arial"/>
            </a:endParaRPr>
          </a:p>
          <a:p>
            <a:pPr indent="-457200" lvl="1" marL="800850" marR="0" rtl="0" algn="l">
              <a:lnSpc>
                <a:spcPct val="200000"/>
              </a:lnSpc>
              <a:spcBef>
                <a:spcPts val="0"/>
              </a:spcBef>
              <a:spcAft>
                <a:spcPts val="0"/>
              </a:spcAft>
              <a:buClr>
                <a:srgbClr val="0070C0"/>
              </a:buClr>
              <a:buSzPts val="1800"/>
              <a:buFont typeface="Arial"/>
              <a:buAutoNum type="arabicPeriod"/>
            </a:pPr>
            <a:r>
              <a:rPr b="0" i="0" lang="de-CH" sz="1800" u="none" cap="none" strike="noStrike">
                <a:solidFill>
                  <a:srgbClr val="0070C0"/>
                </a:solidFill>
                <a:latin typeface="Arial"/>
                <a:ea typeface="Arial"/>
                <a:cs typeface="Arial"/>
                <a:sym typeface="Arial"/>
              </a:rPr>
              <a:t>FSM_EXAMPLE.VHD</a:t>
            </a:r>
            <a:endParaRPr b="0" i="0" sz="1800" u="none" cap="none" strike="noStrike">
              <a:solidFill>
                <a:srgbClr val="0070C0"/>
              </a:solidFill>
              <a:latin typeface="Arial"/>
              <a:ea typeface="Arial"/>
              <a:cs typeface="Arial"/>
              <a:sym typeface="Arial"/>
            </a:endParaRPr>
          </a:p>
          <a:p>
            <a:pPr indent="-457200" lvl="1" marL="800850" marR="0" rtl="0" algn="l">
              <a:lnSpc>
                <a:spcPct val="200000"/>
              </a:lnSpc>
              <a:spcBef>
                <a:spcPts val="0"/>
              </a:spcBef>
              <a:spcAft>
                <a:spcPts val="0"/>
              </a:spcAft>
              <a:buClr>
                <a:srgbClr val="0070C0"/>
              </a:buClr>
              <a:buSzPts val="1800"/>
              <a:buFont typeface="Arial"/>
              <a:buAutoNum type="arabicPeriod"/>
            </a:pPr>
            <a:r>
              <a:rPr b="0" i="0" lang="de-CH" sz="1800" u="none" cap="none" strike="noStrike">
                <a:solidFill>
                  <a:srgbClr val="0070C0"/>
                </a:solidFill>
                <a:latin typeface="Arial"/>
                <a:ea typeface="Arial"/>
                <a:cs typeface="Arial"/>
                <a:sym typeface="Arial"/>
              </a:rPr>
              <a:t>FSM_EXERCISE.VHD</a:t>
            </a:r>
            <a:endParaRPr b="0" i="0" sz="1800" u="none" cap="none" strike="noStrike">
              <a:solidFill>
                <a:srgbClr val="0070C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grpSp>
        <p:nvGrpSpPr>
          <p:cNvPr id="791" name="Shape 791"/>
          <p:cNvGrpSpPr/>
          <p:nvPr/>
        </p:nvGrpSpPr>
        <p:grpSpPr>
          <a:xfrm>
            <a:off x="1481504" y="1875220"/>
            <a:ext cx="7088684" cy="1900817"/>
            <a:chOff x="1346410" y="3723343"/>
            <a:chExt cx="6429375" cy="1724025"/>
          </a:xfrm>
        </p:grpSpPr>
        <p:grpSp>
          <p:nvGrpSpPr>
            <p:cNvPr id="792" name="Shape 792"/>
            <p:cNvGrpSpPr/>
            <p:nvPr/>
          </p:nvGrpSpPr>
          <p:grpSpPr>
            <a:xfrm>
              <a:off x="1346410" y="3723343"/>
              <a:ext cx="6429375" cy="1724025"/>
              <a:chOff x="0" y="0"/>
              <a:chExt cx="6429375" cy="1724025"/>
            </a:xfrm>
          </p:grpSpPr>
          <p:sp>
            <p:nvSpPr>
              <p:cNvPr id="793" name="Shape 793"/>
              <p:cNvSpPr/>
              <p:nvPr/>
            </p:nvSpPr>
            <p:spPr>
              <a:xfrm>
                <a:off x="0" y="0"/>
                <a:ext cx="6429375" cy="1724025"/>
              </a:xfrm>
              <a:prstGeom prst="rect">
                <a:avLst/>
              </a:prstGeom>
              <a:no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4" name="Shape 794"/>
              <p:cNvSpPr txBox="1"/>
              <p:nvPr/>
            </p:nvSpPr>
            <p:spPr>
              <a:xfrm>
                <a:off x="103634" y="692053"/>
                <a:ext cx="826969" cy="966875"/>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1" lang="de-CH" sz="1103">
                    <a:solidFill>
                      <a:srgbClr val="000000"/>
                    </a:solidFill>
                    <a:latin typeface="Arial"/>
                    <a:ea typeface="Arial"/>
                    <a:cs typeface="Arial"/>
                    <a:sym typeface="Arial"/>
                  </a:rPr>
                  <a:t>shift_lsb</a:t>
                </a:r>
                <a:endParaRPr b="1" sz="1103">
                  <a:solidFill>
                    <a:srgbClr val="000000"/>
                  </a:solidFill>
                  <a:latin typeface="Arial"/>
                  <a:ea typeface="Arial"/>
                  <a:cs typeface="Arial"/>
                  <a:sym typeface="Arial"/>
                </a:endParaRPr>
              </a:p>
              <a:p>
                <a:pPr indent="0" lvl="0" marL="0" marR="0" rtl="0" algn="l">
                  <a:lnSpc>
                    <a:spcPct val="100000"/>
                  </a:lnSpc>
                  <a:spcBef>
                    <a:spcPts val="331"/>
                  </a:spcBef>
                  <a:spcAft>
                    <a:spcPts val="0"/>
                  </a:spcAft>
                  <a:buNone/>
                </a:pPr>
                <a:r>
                  <a:rPr b="1" lang="de-CH" sz="1103">
                    <a:solidFill>
                      <a:srgbClr val="000000"/>
                    </a:solidFill>
                    <a:latin typeface="Arial"/>
                    <a:ea typeface="Arial"/>
                    <a:cs typeface="Arial"/>
                    <a:sym typeface="Arial"/>
                  </a:rPr>
                  <a:t>s</a:t>
                </a:r>
                <a:r>
                  <a:rPr b="0" lang="de-CH" sz="1103">
                    <a:solidFill>
                      <a:srgbClr val="000000"/>
                    </a:solidFill>
                    <a:latin typeface="Arial"/>
                    <a:ea typeface="Arial"/>
                    <a:cs typeface="Arial"/>
                    <a:sym typeface="Arial"/>
                  </a:rPr>
                  <a:t>erial_in</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clock</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reset_n</a:t>
                </a:r>
                <a:endParaRPr/>
              </a:p>
            </p:txBody>
          </p:sp>
          <p:grpSp>
            <p:nvGrpSpPr>
              <p:cNvPr id="795" name="Shape 795"/>
              <p:cNvGrpSpPr/>
              <p:nvPr/>
            </p:nvGrpSpPr>
            <p:grpSpPr>
              <a:xfrm>
                <a:off x="2876284" y="487187"/>
                <a:ext cx="685769" cy="608241"/>
                <a:chOff x="6926" y="4960"/>
                <a:chExt cx="847" cy="750"/>
              </a:xfrm>
            </p:grpSpPr>
            <p:sp>
              <p:nvSpPr>
                <p:cNvPr id="796" name="Shape 796"/>
                <p:cNvSpPr txBox="1"/>
                <p:nvPr/>
              </p:nvSpPr>
              <p:spPr>
                <a:xfrm>
                  <a:off x="6998" y="4979"/>
                  <a:ext cx="665" cy="73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r>
                    <a:rPr b="0" lang="de-CH" sz="1103">
                      <a:solidFill>
                        <a:srgbClr val="FF0000"/>
                      </a:solidFill>
                      <a:latin typeface="Arial"/>
                      <a:ea typeface="Arial"/>
                      <a:cs typeface="Arial"/>
                      <a:sym typeface="Arial"/>
                    </a:rPr>
                    <a:t> </a:t>
                  </a:r>
                  <a:r>
                    <a:rPr b="0" lang="de-CH" sz="1103">
                      <a:solidFill>
                        <a:srgbClr val="000000"/>
                      </a:solidFill>
                      <a:latin typeface="Arial"/>
                      <a:ea typeface="Arial"/>
                      <a:cs typeface="Arial"/>
                      <a:sym typeface="Arial"/>
                    </a:rPr>
                    <a:t>S</a:t>
                  </a:r>
                  <a:endParaRPr/>
                </a:p>
              </p:txBody>
            </p:sp>
            <p:sp>
              <p:nvSpPr>
                <p:cNvPr id="797" name="Shape 797"/>
                <p:cNvSpPr/>
                <p:nvPr/>
              </p:nvSpPr>
              <p:spPr>
                <a:xfrm>
                  <a:off x="6991" y="5445"/>
                  <a:ext cx="84" cy="184"/>
                </a:xfrm>
                <a:custGeom>
                  <a:pathLst>
                    <a:path extrusionOk="0" h="300" w="150">
                      <a:moveTo>
                        <a:pt x="0" y="0"/>
                      </a:moveTo>
                      <a:lnTo>
                        <a:pt x="150" y="150"/>
                      </a:lnTo>
                      <a:lnTo>
                        <a:pt x="0" y="300"/>
                      </a:lnTo>
                    </a:path>
                  </a:pathLst>
                </a:custGeom>
                <a:noFill/>
                <a:ln cap="flat" cmpd="sng" w="9525">
                  <a:solidFill>
                    <a:srgbClr val="000000"/>
                  </a:solidFill>
                  <a:prstDash val="solid"/>
                  <a:round/>
                  <a:headEnd len="med" w="med" type="none"/>
                  <a:tailEnd len="med" w="med"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sp>
              <p:nvSpPr>
                <p:cNvPr id="798" name="Shape 798"/>
                <p:cNvSpPr txBox="1"/>
                <p:nvPr/>
              </p:nvSpPr>
              <p:spPr>
                <a:xfrm>
                  <a:off x="6926" y="4960"/>
                  <a:ext cx="847" cy="364"/>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D      Q</a:t>
                  </a:r>
                  <a:endParaRPr/>
                </a:p>
              </p:txBody>
            </p:sp>
          </p:grpSp>
          <p:sp>
            <p:nvSpPr>
              <p:cNvPr id="799" name="Shape 799"/>
              <p:cNvSpPr/>
              <p:nvPr/>
            </p:nvSpPr>
            <p:spPr>
              <a:xfrm flipH="1" rot="10800000">
                <a:off x="725168" y="1367335"/>
                <a:ext cx="429920" cy="43735"/>
              </a:xfrm>
              <a:custGeom>
                <a:pathLst>
                  <a:path extrusionOk="0" h="1" w="1620">
                    <a:moveTo>
                      <a:pt x="0" y="0"/>
                    </a:moveTo>
                    <a:cubicBezTo>
                      <a:pt x="675" y="0"/>
                      <a:pt x="1350" y="0"/>
                      <a:pt x="1620" y="0"/>
                    </a:cubicBezTo>
                  </a:path>
                </a:pathLst>
              </a:custGeom>
              <a:noFill/>
              <a:ln cap="flat" cmpd="sng" w="9525">
                <a:solidFill>
                  <a:srgbClr val="000000"/>
                </a:solidFill>
                <a:prstDash val="solid"/>
                <a:round/>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grpSp>
            <p:nvGrpSpPr>
              <p:cNvPr id="800" name="Shape 800"/>
              <p:cNvGrpSpPr/>
              <p:nvPr/>
            </p:nvGrpSpPr>
            <p:grpSpPr>
              <a:xfrm>
                <a:off x="2788695" y="544258"/>
                <a:ext cx="687387" cy="609050"/>
                <a:chOff x="6926" y="4960"/>
                <a:chExt cx="847" cy="750"/>
              </a:xfrm>
            </p:grpSpPr>
            <p:sp>
              <p:nvSpPr>
                <p:cNvPr id="801" name="Shape 801"/>
                <p:cNvSpPr txBox="1"/>
                <p:nvPr/>
              </p:nvSpPr>
              <p:spPr>
                <a:xfrm>
                  <a:off x="6998" y="4979"/>
                  <a:ext cx="665" cy="73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R</a:t>
                  </a:r>
                  <a:endParaRPr/>
                </a:p>
              </p:txBody>
            </p:sp>
            <p:sp>
              <p:nvSpPr>
                <p:cNvPr id="802" name="Shape 802"/>
                <p:cNvSpPr/>
                <p:nvPr/>
              </p:nvSpPr>
              <p:spPr>
                <a:xfrm>
                  <a:off x="6991" y="5445"/>
                  <a:ext cx="84" cy="184"/>
                </a:xfrm>
                <a:custGeom>
                  <a:pathLst>
                    <a:path extrusionOk="0" h="300" w="150">
                      <a:moveTo>
                        <a:pt x="0" y="0"/>
                      </a:moveTo>
                      <a:lnTo>
                        <a:pt x="150" y="150"/>
                      </a:lnTo>
                      <a:lnTo>
                        <a:pt x="0" y="300"/>
                      </a:lnTo>
                    </a:path>
                  </a:pathLst>
                </a:custGeom>
                <a:noFill/>
                <a:ln cap="flat" cmpd="sng" w="9525">
                  <a:solidFill>
                    <a:srgbClr val="000000"/>
                  </a:solidFill>
                  <a:prstDash val="solid"/>
                  <a:round/>
                  <a:headEnd len="med" w="med" type="none"/>
                  <a:tailEnd len="med" w="med"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sp>
              <p:nvSpPr>
                <p:cNvPr id="803" name="Shape 803"/>
                <p:cNvSpPr txBox="1"/>
                <p:nvPr/>
              </p:nvSpPr>
              <p:spPr>
                <a:xfrm>
                  <a:off x="6926" y="4960"/>
                  <a:ext cx="847" cy="364"/>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D      Q</a:t>
                  </a:r>
                  <a:endParaRPr/>
                </a:p>
              </p:txBody>
            </p:sp>
          </p:grpSp>
          <p:sp>
            <p:nvSpPr>
              <p:cNvPr id="804" name="Shape 804"/>
              <p:cNvSpPr/>
              <p:nvPr/>
            </p:nvSpPr>
            <p:spPr>
              <a:xfrm>
                <a:off x="3076576" y="1156356"/>
                <a:ext cx="74302" cy="72369"/>
              </a:xfrm>
              <a:prstGeom prst="ellipse">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805" name="Shape 805"/>
              <p:cNvSpPr/>
              <p:nvPr/>
            </p:nvSpPr>
            <p:spPr>
              <a:xfrm>
                <a:off x="1065350" y="336997"/>
                <a:ext cx="776288" cy="750533"/>
              </a:xfrm>
              <a:prstGeom prst="cloud">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806" name="Shape 806"/>
              <p:cNvSpPr/>
              <p:nvPr/>
            </p:nvSpPr>
            <p:spPr>
              <a:xfrm>
                <a:off x="4132875" y="337400"/>
                <a:ext cx="775970" cy="600710"/>
              </a:xfrm>
              <a:prstGeom prst="cloud">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FFFFFF"/>
                    </a:solidFill>
                    <a:latin typeface="Arial"/>
                    <a:ea typeface="Arial"/>
                    <a:cs typeface="Arial"/>
                    <a:sym typeface="Arial"/>
                  </a:rPr>
                  <a:t> </a:t>
                </a:r>
                <a:endParaRPr/>
              </a:p>
            </p:txBody>
          </p:sp>
          <p:sp>
            <p:nvSpPr>
              <p:cNvPr id="807" name="Shape 807"/>
              <p:cNvSpPr txBox="1"/>
              <p:nvPr/>
            </p:nvSpPr>
            <p:spPr>
              <a:xfrm>
                <a:off x="5669281" y="1067337"/>
                <a:ext cx="733720" cy="294146"/>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out_sig</a:t>
                </a:r>
                <a:endParaRPr b="0" sz="1323">
                  <a:solidFill>
                    <a:srgbClr val="000000"/>
                  </a:solidFill>
                  <a:latin typeface="Times New Roman"/>
                  <a:ea typeface="Times New Roman"/>
                  <a:cs typeface="Times New Roman"/>
                  <a:sym typeface="Times New Roman"/>
                </a:endParaRPr>
              </a:p>
            </p:txBody>
          </p:sp>
          <p:sp>
            <p:nvSpPr>
              <p:cNvPr id="808" name="Shape 808"/>
              <p:cNvSpPr/>
              <p:nvPr/>
            </p:nvSpPr>
            <p:spPr>
              <a:xfrm rot="10800000">
                <a:off x="5353980" y="1045620"/>
                <a:ext cx="429895" cy="41910"/>
              </a:xfrm>
              <a:custGeom>
                <a:pathLst>
                  <a:path extrusionOk="0" h="1" w="1620">
                    <a:moveTo>
                      <a:pt x="0" y="0"/>
                    </a:moveTo>
                    <a:cubicBezTo>
                      <a:pt x="675" y="0"/>
                      <a:pt x="1350" y="0"/>
                      <a:pt x="1620" y="0"/>
                    </a:cubicBezTo>
                  </a:path>
                </a:pathLst>
              </a:custGeom>
              <a:noFill/>
              <a:ln cap="flat" cmpd="sng" w="9525">
                <a:solidFill>
                  <a:srgbClr val="000000"/>
                </a:solidFill>
                <a:prstDash val="solid"/>
                <a:round/>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p:txBody>
          </p:sp>
          <p:sp>
            <p:nvSpPr>
              <p:cNvPr id="809" name="Shape 809"/>
              <p:cNvSpPr/>
              <p:nvPr/>
            </p:nvSpPr>
            <p:spPr>
              <a:xfrm>
                <a:off x="725169" y="1228725"/>
                <a:ext cx="2392654" cy="181143"/>
              </a:xfrm>
              <a:custGeom>
                <a:pathLst>
                  <a:path extrusionOk="0" h="185297" w="1969787">
                    <a:moveTo>
                      <a:pt x="0" y="185297"/>
                    </a:moveTo>
                    <a:lnTo>
                      <a:pt x="1965759" y="181269"/>
                    </a:lnTo>
                    <a:cubicBezTo>
                      <a:pt x="1967102" y="120846"/>
                      <a:pt x="1968444" y="60423"/>
                      <a:pt x="1969787" y="0"/>
                    </a:cubicBezTo>
                  </a:path>
                </a:pathLst>
              </a:custGeom>
              <a:noFill/>
              <a:ln cap="flat" cmpd="sng" w="127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810" name="Shape 810"/>
              <p:cNvSpPr/>
              <p:nvPr/>
            </p:nvSpPr>
            <p:spPr>
              <a:xfrm>
                <a:off x="3387711" y="664652"/>
                <a:ext cx="773413" cy="0"/>
              </a:xfrm>
              <a:custGeom>
                <a:pathLst>
                  <a:path extrusionOk="0" h="120000" w="773413">
                    <a:moveTo>
                      <a:pt x="0" y="0"/>
                    </a:moveTo>
                    <a:lnTo>
                      <a:pt x="773413" y="0"/>
                    </a:lnTo>
                  </a:path>
                </a:pathLst>
              </a:custGeom>
              <a:noFill/>
              <a:ln cap="flat" cmpd="sng" w="25400">
                <a:solidFill>
                  <a:schemeClr val="dk1"/>
                </a:solidFill>
                <a:prstDash val="solid"/>
                <a:round/>
                <a:headEnd len="sm" w="sm" type="none"/>
                <a:tailEnd len="med" w="med" type="stealth"/>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811" name="Shape 811"/>
              <p:cNvSpPr/>
              <p:nvPr/>
            </p:nvSpPr>
            <p:spPr>
              <a:xfrm>
                <a:off x="4914197" y="642583"/>
                <a:ext cx="439783" cy="452845"/>
              </a:xfrm>
              <a:custGeom>
                <a:pathLst>
                  <a:path extrusionOk="0" h="452845" w="439783">
                    <a:moveTo>
                      <a:pt x="0" y="0"/>
                    </a:moveTo>
                    <a:lnTo>
                      <a:pt x="269966" y="13062"/>
                    </a:lnTo>
                    <a:cubicBezTo>
                      <a:pt x="268515" y="159656"/>
                      <a:pt x="267063" y="306251"/>
                      <a:pt x="265612" y="452845"/>
                    </a:cubicBezTo>
                    <a:lnTo>
                      <a:pt x="439783" y="448491"/>
                    </a:lnTo>
                  </a:path>
                </a:pathLst>
              </a:custGeom>
              <a:noFill/>
              <a:ln cap="flat" cmpd="sng" w="127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812" name="Shape 812"/>
              <p:cNvSpPr/>
              <p:nvPr/>
            </p:nvSpPr>
            <p:spPr>
              <a:xfrm>
                <a:off x="725169" y="178525"/>
                <a:ext cx="3054351" cy="487680"/>
              </a:xfrm>
              <a:custGeom>
                <a:pathLst>
                  <a:path extrusionOk="0" h="487680" w="2704011">
                    <a:moveTo>
                      <a:pt x="2704011" y="487680"/>
                    </a:moveTo>
                    <a:lnTo>
                      <a:pt x="2695303" y="0"/>
                    </a:lnTo>
                    <a:lnTo>
                      <a:pt x="0" y="8709"/>
                    </a:lnTo>
                    <a:cubicBezTo>
                      <a:pt x="1451" y="164012"/>
                      <a:pt x="2903" y="319314"/>
                      <a:pt x="4354" y="474617"/>
                    </a:cubicBezTo>
                    <a:lnTo>
                      <a:pt x="370114" y="470263"/>
                    </a:lnTo>
                  </a:path>
                </a:pathLst>
              </a:custGeom>
              <a:noFill/>
              <a:ln cap="flat" cmpd="sng" w="254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grpSp>
        <p:sp>
          <p:nvSpPr>
            <p:cNvPr id="813" name="Shape 813"/>
            <p:cNvSpPr/>
            <p:nvPr/>
          </p:nvSpPr>
          <p:spPr>
            <a:xfrm>
              <a:off x="2053087" y="4750279"/>
              <a:ext cx="2139351" cy="207034"/>
            </a:xfrm>
            <a:custGeom>
              <a:pathLst>
                <a:path extrusionOk="0" h="207034" w="2139351">
                  <a:moveTo>
                    <a:pt x="0" y="201283"/>
                  </a:moveTo>
                  <a:lnTo>
                    <a:pt x="1834551" y="207034"/>
                  </a:lnTo>
                  <a:lnTo>
                    <a:pt x="1834551" y="0"/>
                  </a:lnTo>
                  <a:lnTo>
                    <a:pt x="2139351" y="0"/>
                  </a:lnTo>
                </a:path>
              </a:pathLst>
            </a:custGeom>
            <a:noFill/>
            <a:ln cap="flat" cmpd="sng" w="12700">
              <a:solidFill>
                <a:schemeClr val="dk1"/>
              </a:solidFill>
              <a:prstDash val="solid"/>
              <a:round/>
              <a:headEnd len="med" w="med" type="oval"/>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814" name="Shape 814"/>
            <p:cNvSpPr/>
            <p:nvPr/>
          </p:nvSpPr>
          <p:spPr>
            <a:xfrm>
              <a:off x="4376468" y="3801374"/>
              <a:ext cx="149524" cy="178279"/>
            </a:xfrm>
            <a:custGeom>
              <a:pathLst>
                <a:path extrusionOk="0" h="178279" w="149524">
                  <a:moveTo>
                    <a:pt x="149524" y="0"/>
                  </a:moveTo>
                  <a:lnTo>
                    <a:pt x="0" y="178279"/>
                  </a:ln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815" name="Shape 815"/>
            <p:cNvSpPr txBox="1"/>
            <p:nvPr/>
          </p:nvSpPr>
          <p:spPr>
            <a:xfrm>
              <a:off x="4355976" y="3832580"/>
              <a:ext cx="216024" cy="228163"/>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n</a:t>
              </a:r>
              <a:endParaRPr b="0" sz="1323">
                <a:solidFill>
                  <a:srgbClr val="000000"/>
                </a:solidFill>
                <a:latin typeface="Times New Roman"/>
                <a:ea typeface="Times New Roman"/>
                <a:cs typeface="Times New Roman"/>
                <a:sym typeface="Times New Roman"/>
              </a:endParaRPr>
            </a:p>
          </p:txBody>
        </p:sp>
        <p:sp>
          <p:nvSpPr>
            <p:cNvPr id="816" name="Shape 816"/>
            <p:cNvSpPr/>
            <p:nvPr/>
          </p:nvSpPr>
          <p:spPr>
            <a:xfrm>
              <a:off x="3910650" y="4270109"/>
              <a:ext cx="149524" cy="178279"/>
            </a:xfrm>
            <a:custGeom>
              <a:pathLst>
                <a:path extrusionOk="0" h="178279" w="149524">
                  <a:moveTo>
                    <a:pt x="149524" y="0"/>
                  </a:moveTo>
                  <a:lnTo>
                    <a:pt x="0" y="178279"/>
                  </a:ln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817" name="Shape 817"/>
            <p:cNvSpPr txBox="1"/>
            <p:nvPr/>
          </p:nvSpPr>
          <p:spPr>
            <a:xfrm>
              <a:off x="3890158" y="4301315"/>
              <a:ext cx="216024" cy="228163"/>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n</a:t>
              </a:r>
              <a:endParaRPr b="0" sz="1323">
                <a:solidFill>
                  <a:srgbClr val="000000"/>
                </a:solidFill>
                <a:latin typeface="Times New Roman"/>
                <a:ea typeface="Times New Roman"/>
                <a:cs typeface="Times New Roman"/>
                <a:sym typeface="Times New Roman"/>
              </a:endParaRPr>
            </a:p>
          </p:txBody>
        </p:sp>
        <p:sp>
          <p:nvSpPr>
            <p:cNvPr id="818" name="Shape 818"/>
            <p:cNvSpPr txBox="1"/>
            <p:nvPr/>
          </p:nvSpPr>
          <p:spPr>
            <a:xfrm>
              <a:off x="4859817" y="4358990"/>
              <a:ext cx="619468" cy="294146"/>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shiftreg</a:t>
              </a:r>
              <a:endParaRPr b="0" sz="1323">
                <a:solidFill>
                  <a:srgbClr val="000000"/>
                </a:solidFill>
                <a:latin typeface="Times New Roman"/>
                <a:ea typeface="Times New Roman"/>
                <a:cs typeface="Times New Roman"/>
                <a:sym typeface="Times New Roman"/>
              </a:endParaRPr>
            </a:p>
          </p:txBody>
        </p:sp>
        <p:sp>
          <p:nvSpPr>
            <p:cNvPr id="819" name="Shape 819"/>
            <p:cNvSpPr txBox="1"/>
            <p:nvPr/>
          </p:nvSpPr>
          <p:spPr>
            <a:xfrm>
              <a:off x="3051910" y="4309712"/>
              <a:ext cx="974342" cy="343423"/>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1" lang="de-CH" sz="1103">
                  <a:solidFill>
                    <a:srgbClr val="000000"/>
                  </a:solidFill>
                  <a:latin typeface="Arial"/>
                  <a:ea typeface="Arial"/>
                  <a:cs typeface="Arial"/>
                  <a:sym typeface="Arial"/>
                </a:rPr>
                <a:t>n</a:t>
              </a:r>
              <a:r>
                <a:rPr b="0" lang="de-CH" sz="1103">
                  <a:solidFill>
                    <a:srgbClr val="000000"/>
                  </a:solidFill>
                  <a:latin typeface="Arial"/>
                  <a:ea typeface="Arial"/>
                  <a:cs typeface="Arial"/>
                  <a:sym typeface="Arial"/>
                </a:rPr>
                <a:t>ext_shiftreg</a:t>
              </a:r>
              <a:endParaRPr b="0" sz="1323">
                <a:solidFill>
                  <a:srgbClr val="000000"/>
                </a:solidFill>
                <a:latin typeface="Times New Roman"/>
                <a:ea typeface="Times New Roman"/>
                <a:cs typeface="Times New Roman"/>
                <a:sym typeface="Times New Roman"/>
              </a:endParaRPr>
            </a:p>
          </p:txBody>
        </p:sp>
        <p:sp>
          <p:nvSpPr>
            <p:cNvPr id="820" name="Shape 820"/>
            <p:cNvSpPr/>
            <p:nvPr/>
          </p:nvSpPr>
          <p:spPr>
            <a:xfrm>
              <a:off x="3186023" y="4359215"/>
              <a:ext cx="1017917" cy="0"/>
            </a:xfrm>
            <a:custGeom>
              <a:pathLst>
                <a:path extrusionOk="0" h="120000" w="1017917">
                  <a:moveTo>
                    <a:pt x="0" y="0"/>
                  </a:moveTo>
                  <a:lnTo>
                    <a:pt x="1017917" y="0"/>
                  </a:lnTo>
                </a:path>
              </a:pathLst>
            </a:custGeom>
            <a:noFill/>
            <a:ln cap="flat" cmpd="sng" w="25400">
              <a:solidFill>
                <a:schemeClr val="dk1"/>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grpSp>
      <p:sp>
        <p:nvSpPr>
          <p:cNvPr id="821" name="Shape 821"/>
          <p:cNvSpPr/>
          <p:nvPr/>
        </p:nvSpPr>
        <p:spPr>
          <a:xfrm>
            <a:off x="2348382" y="2795376"/>
            <a:ext cx="373152" cy="0"/>
          </a:xfrm>
          <a:custGeom>
            <a:pathLst>
              <a:path extrusionOk="0" h="120000" w="338446">
                <a:moveTo>
                  <a:pt x="0" y="0"/>
                </a:moveTo>
                <a:lnTo>
                  <a:pt x="0" y="0"/>
                </a:lnTo>
                <a:lnTo>
                  <a:pt x="338446" y="0"/>
                </a:lnTo>
                <a:lnTo>
                  <a:pt x="338446" y="0"/>
                </a:lnTo>
              </a:path>
            </a:pathLst>
          </a:custGeom>
          <a:noFill/>
          <a:ln cap="flat" cmpd="sng" w="12700">
            <a:solidFill>
              <a:schemeClr val="dk1"/>
            </a:solidFill>
            <a:prstDash val="solid"/>
            <a:round/>
            <a:headEnd len="med" w="med" type="oval"/>
            <a:tailEnd len="med" w="med" type="stealth"/>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822" name="Shape 822"/>
          <p:cNvSpPr/>
          <p:nvPr/>
        </p:nvSpPr>
        <p:spPr>
          <a:xfrm flipH="1" rot="10800000">
            <a:off x="2260647" y="2945738"/>
            <a:ext cx="582030" cy="50407"/>
          </a:xfrm>
          <a:custGeom>
            <a:pathLst>
              <a:path extrusionOk="0" h="120000" w="338446">
                <a:moveTo>
                  <a:pt x="0" y="0"/>
                </a:moveTo>
                <a:lnTo>
                  <a:pt x="0" y="0"/>
                </a:lnTo>
                <a:lnTo>
                  <a:pt x="338446" y="0"/>
                </a:lnTo>
                <a:lnTo>
                  <a:pt x="338446" y="0"/>
                </a:lnTo>
              </a:path>
            </a:pathLst>
          </a:custGeom>
          <a:noFill/>
          <a:ln cap="flat" cmpd="sng" w="12700">
            <a:solidFill>
              <a:schemeClr val="dk1"/>
            </a:solidFill>
            <a:prstDash val="solid"/>
            <a:round/>
            <a:headEnd len="med" w="med" type="oval"/>
            <a:tailEnd len="med" w="med" type="stealth"/>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823" name="Shape 823"/>
          <p:cNvSpPr/>
          <p:nvPr/>
        </p:nvSpPr>
        <p:spPr>
          <a:xfrm>
            <a:off x="1060235" y="4098200"/>
            <a:ext cx="8233375" cy="2935750"/>
          </a:xfrm>
          <a:prstGeom prst="rect">
            <a:avLst/>
          </a:prstGeom>
          <a:noFill/>
          <a:ln>
            <a:noFill/>
          </a:ln>
        </p:spPr>
        <p:txBody>
          <a:bodyPr anchorCtr="0" anchor="t" bIns="51575" lIns="99225" spcFirstLastPara="1" rIns="99225" wrap="square" tIns="51575">
            <a:noAutofit/>
          </a:bodyPr>
          <a:lstStyle/>
          <a:p>
            <a:pPr indent="0" lvl="0" marL="0" marR="0" rtl="0" algn="l">
              <a:lnSpc>
                <a:spcPct val="100000"/>
              </a:lnSpc>
              <a:spcBef>
                <a:spcPts val="0"/>
              </a:spcBef>
              <a:spcAft>
                <a:spcPts val="0"/>
              </a:spcAft>
              <a:buNone/>
            </a:pPr>
            <a:r>
              <a:rPr b="1" lang="de-CH" sz="1600">
                <a:solidFill>
                  <a:srgbClr val="00349E"/>
                </a:solidFill>
                <a:latin typeface="Courier New"/>
                <a:ea typeface="Courier New"/>
                <a:cs typeface="Courier New"/>
                <a:sym typeface="Courier New"/>
              </a:rPr>
              <a:t>LIBRARY</a:t>
            </a:r>
            <a:r>
              <a:rPr b="1" lang="de-CH" sz="1600">
                <a:solidFill>
                  <a:srgbClr val="000000"/>
                </a:solidFill>
                <a:latin typeface="Courier New"/>
                <a:ea typeface="Courier New"/>
                <a:cs typeface="Courier New"/>
                <a:sym typeface="Courier New"/>
              </a:rPr>
              <a:t> ieee;</a:t>
            </a:r>
            <a:endParaRPr/>
          </a:p>
          <a:p>
            <a:pPr indent="0" lvl="0" marL="0" marR="0" rtl="0" algn="l">
              <a:lnSpc>
                <a:spcPct val="100000"/>
              </a:lnSpc>
              <a:spcBef>
                <a:spcPts val="800"/>
              </a:spcBef>
              <a:spcAft>
                <a:spcPts val="0"/>
              </a:spcAft>
              <a:buNone/>
            </a:pPr>
            <a:r>
              <a:rPr b="1" lang="de-CH" sz="1600">
                <a:solidFill>
                  <a:srgbClr val="00349E"/>
                </a:solidFill>
                <a:latin typeface="Courier New"/>
                <a:ea typeface="Courier New"/>
                <a:cs typeface="Courier New"/>
                <a:sym typeface="Courier New"/>
              </a:rPr>
              <a:t>USE</a:t>
            </a:r>
            <a:r>
              <a:rPr b="1" lang="de-CH" sz="1600">
                <a:solidFill>
                  <a:srgbClr val="000000"/>
                </a:solidFill>
                <a:latin typeface="Courier New"/>
                <a:ea typeface="Courier New"/>
                <a:cs typeface="Courier New"/>
                <a:sym typeface="Courier New"/>
              </a:rPr>
              <a:t> ieee.std_logic_1164.all;</a:t>
            </a:r>
            <a:br>
              <a:rPr b="1" lang="de-CH" sz="1600">
                <a:solidFill>
                  <a:srgbClr val="000000"/>
                </a:solidFill>
                <a:latin typeface="Courier New"/>
                <a:ea typeface="Courier New"/>
                <a:cs typeface="Courier New"/>
                <a:sym typeface="Courier New"/>
              </a:rPr>
            </a:br>
            <a:r>
              <a:rPr b="1" lang="de-CH" sz="1600">
                <a:solidFill>
                  <a:srgbClr val="00349E"/>
                </a:solidFill>
                <a:latin typeface="Courier New"/>
                <a:ea typeface="Courier New"/>
                <a:cs typeface="Courier New"/>
                <a:sym typeface="Courier New"/>
              </a:rPr>
              <a:t>USE</a:t>
            </a:r>
            <a:r>
              <a:rPr b="1" lang="de-CH" sz="1600">
                <a:solidFill>
                  <a:srgbClr val="000000"/>
                </a:solidFill>
                <a:latin typeface="Courier New"/>
                <a:ea typeface="Courier New"/>
                <a:cs typeface="Courier New"/>
                <a:sym typeface="Courier New"/>
              </a:rPr>
              <a:t> ieee.numeric_std.all;</a:t>
            </a:r>
            <a:br>
              <a:rPr b="1" lang="de-CH" sz="1600">
                <a:solidFill>
                  <a:srgbClr val="000000"/>
                </a:solidFill>
                <a:latin typeface="Courier New"/>
                <a:ea typeface="Courier New"/>
                <a:cs typeface="Courier New"/>
                <a:sym typeface="Courier New"/>
              </a:rPr>
            </a:br>
            <a:endParaRPr b="1" sz="1600">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de-CH" sz="1600">
                <a:solidFill>
                  <a:srgbClr val="00349E"/>
                </a:solidFill>
                <a:latin typeface="Courier New"/>
                <a:ea typeface="Courier New"/>
                <a:cs typeface="Courier New"/>
                <a:sym typeface="Courier New"/>
              </a:rPr>
              <a:t>ENTITY</a:t>
            </a:r>
            <a:r>
              <a:rPr b="1" lang="de-CH" sz="1600">
                <a:solidFill>
                  <a:srgbClr val="000000"/>
                </a:solidFill>
                <a:latin typeface="Courier New"/>
                <a:ea typeface="Courier New"/>
                <a:cs typeface="Courier New"/>
                <a:sym typeface="Courier New"/>
              </a:rPr>
              <a:t> schieberegister IS</a:t>
            </a:r>
            <a:br>
              <a:rPr b="1" lang="de-CH" sz="1600">
                <a:solidFill>
                  <a:srgbClr val="000000"/>
                </a:solidFill>
                <a:latin typeface="Courier New"/>
                <a:ea typeface="Courier New"/>
                <a:cs typeface="Courier New"/>
                <a:sym typeface="Courier New"/>
              </a:rPr>
            </a:br>
            <a:r>
              <a:rPr b="1" lang="de-CH" sz="1600">
                <a:solidFill>
                  <a:srgbClr val="00349E"/>
                </a:solidFill>
                <a:latin typeface="Courier New"/>
                <a:ea typeface="Courier New"/>
                <a:cs typeface="Courier New"/>
                <a:sym typeface="Courier New"/>
              </a:rPr>
              <a:t>PORT</a:t>
            </a:r>
            <a:r>
              <a:rPr b="1" lang="de-CH" sz="1600">
                <a:solidFill>
                  <a:srgbClr val="000000"/>
                </a:solidFill>
                <a:latin typeface="Courier New"/>
                <a:ea typeface="Courier New"/>
                <a:cs typeface="Courier New"/>
                <a:sym typeface="Courier New"/>
              </a:rPr>
              <a:t>( 	clk,reset_n	: </a:t>
            </a:r>
            <a:r>
              <a:rPr b="1" lang="de-CH" sz="1600">
                <a:solidFill>
                  <a:srgbClr val="00349E"/>
                </a:solidFill>
                <a:latin typeface="Courier New"/>
                <a:ea typeface="Courier New"/>
                <a:cs typeface="Courier New"/>
                <a:sym typeface="Courier New"/>
              </a:rPr>
              <a:t>IN</a:t>
            </a:r>
            <a:r>
              <a:rPr b="1" lang="de-CH" sz="1600">
                <a:solidFill>
                  <a:srgbClr val="000000"/>
                </a:solidFill>
                <a:latin typeface="Courier New"/>
                <a:ea typeface="Courier New"/>
                <a:cs typeface="Courier New"/>
                <a:sym typeface="Courier New"/>
              </a:rPr>
              <a:t>    std_logic;</a:t>
            </a:r>
            <a:endParaRPr/>
          </a:p>
          <a:p>
            <a:pPr indent="0" lvl="0" marL="0" marR="0" rtl="0" algn="l">
              <a:lnSpc>
                <a:spcPct val="100000"/>
              </a:lnSpc>
              <a:spcBef>
                <a:spcPts val="0"/>
              </a:spcBef>
              <a:spcAft>
                <a:spcPts val="0"/>
              </a:spcAft>
              <a:buNone/>
            </a:pPr>
            <a:r>
              <a:rPr b="1" lang="de-CH" sz="1600">
                <a:solidFill>
                  <a:srgbClr val="000000"/>
                </a:solidFill>
                <a:latin typeface="Courier New"/>
                <a:ea typeface="Courier New"/>
                <a:cs typeface="Courier New"/>
                <a:sym typeface="Courier New"/>
              </a:rPr>
              <a:t>	shift_lsb	: </a:t>
            </a:r>
            <a:r>
              <a:rPr b="1" lang="de-CH" sz="1600">
                <a:solidFill>
                  <a:srgbClr val="0070C0"/>
                </a:solidFill>
                <a:latin typeface="Courier New"/>
                <a:ea typeface="Courier New"/>
                <a:cs typeface="Courier New"/>
                <a:sym typeface="Courier New"/>
              </a:rPr>
              <a:t>IN</a:t>
            </a:r>
            <a:r>
              <a:rPr b="1" lang="de-CH" sz="1600">
                <a:solidFill>
                  <a:srgbClr val="000000"/>
                </a:solidFill>
                <a:latin typeface="Courier New"/>
                <a:ea typeface="Courier New"/>
                <a:cs typeface="Courier New"/>
                <a:sym typeface="Courier New"/>
              </a:rPr>
              <a:t>	 std_logic;</a:t>
            </a:r>
            <a:endParaRPr/>
          </a:p>
          <a:p>
            <a:pPr indent="0" lvl="0" marL="0" marR="0" rtl="0" algn="l">
              <a:lnSpc>
                <a:spcPct val="100000"/>
              </a:lnSpc>
              <a:spcBef>
                <a:spcPts val="0"/>
              </a:spcBef>
              <a:spcAft>
                <a:spcPts val="0"/>
              </a:spcAft>
              <a:buNone/>
            </a:pPr>
            <a:r>
              <a:rPr b="1" lang="de-CH" sz="1600">
                <a:solidFill>
                  <a:srgbClr val="000000"/>
                </a:solidFill>
                <a:latin typeface="Courier New"/>
                <a:ea typeface="Courier New"/>
                <a:cs typeface="Courier New"/>
                <a:sym typeface="Courier New"/>
              </a:rPr>
              <a:t>	serial_in	: </a:t>
            </a:r>
            <a:r>
              <a:rPr b="1" lang="de-CH" sz="1600">
                <a:solidFill>
                  <a:srgbClr val="0070C0"/>
                </a:solidFill>
                <a:latin typeface="Courier New"/>
                <a:ea typeface="Courier New"/>
                <a:cs typeface="Courier New"/>
                <a:sym typeface="Courier New"/>
              </a:rPr>
              <a:t>IN</a:t>
            </a:r>
            <a:r>
              <a:rPr b="1" lang="de-CH" sz="1600">
                <a:solidFill>
                  <a:srgbClr val="000000"/>
                </a:solidFill>
                <a:latin typeface="Courier New"/>
                <a:ea typeface="Courier New"/>
                <a:cs typeface="Courier New"/>
                <a:sym typeface="Courier New"/>
              </a:rPr>
              <a:t>	 std_logic;</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	out_sig     	: </a:t>
            </a:r>
            <a:r>
              <a:rPr b="1" lang="de-CH" sz="1600">
                <a:solidFill>
                  <a:srgbClr val="00349E"/>
                </a:solidFill>
                <a:latin typeface="Courier New"/>
                <a:ea typeface="Courier New"/>
                <a:cs typeface="Courier New"/>
                <a:sym typeface="Courier New"/>
              </a:rPr>
              <a:t>OUT</a:t>
            </a:r>
            <a:r>
              <a:rPr b="1" lang="de-CH" sz="1600">
                <a:solidFill>
                  <a:srgbClr val="000000"/>
                </a:solidFill>
                <a:latin typeface="Courier New"/>
                <a:ea typeface="Courier New"/>
                <a:cs typeface="Courier New"/>
                <a:sym typeface="Courier New"/>
              </a:rPr>
              <a:t>   std_logic_vector(3 </a:t>
            </a:r>
            <a:r>
              <a:rPr b="1" lang="de-CH" sz="1600">
                <a:solidFill>
                  <a:srgbClr val="00349E"/>
                </a:solidFill>
                <a:latin typeface="Courier New"/>
                <a:ea typeface="Courier New"/>
                <a:cs typeface="Courier New"/>
                <a:sym typeface="Courier New"/>
              </a:rPr>
              <a:t>downto</a:t>
            </a:r>
            <a:r>
              <a:rPr b="1" lang="de-CH" sz="1600">
                <a:solidFill>
                  <a:srgbClr val="000000"/>
                </a:solidFill>
                <a:latin typeface="Courier New"/>
                <a:ea typeface="Courier New"/>
                <a:cs typeface="Courier New"/>
                <a:sym typeface="Courier New"/>
              </a:rPr>
              <a:t> 0)</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a:t>
            </a:r>
            <a:br>
              <a:rPr b="1" lang="de-CH" sz="1600">
                <a:solidFill>
                  <a:srgbClr val="000000"/>
                </a:solidFill>
                <a:latin typeface="Courier New"/>
                <a:ea typeface="Courier New"/>
                <a:cs typeface="Courier New"/>
                <a:sym typeface="Courier New"/>
              </a:rPr>
            </a:br>
            <a:r>
              <a:rPr b="1" lang="de-CH" sz="1600">
                <a:solidFill>
                  <a:srgbClr val="00349E"/>
                </a:solidFill>
                <a:latin typeface="Courier New"/>
                <a:ea typeface="Courier New"/>
                <a:cs typeface="Courier New"/>
                <a:sym typeface="Courier New"/>
              </a:rPr>
              <a:t>END</a:t>
            </a:r>
            <a:r>
              <a:rPr b="1" lang="de-CH" sz="1600">
                <a:solidFill>
                  <a:srgbClr val="000000"/>
                </a:solidFill>
                <a:latin typeface="Courier New"/>
                <a:ea typeface="Courier New"/>
                <a:cs typeface="Courier New"/>
                <a:sym typeface="Courier New"/>
              </a:rPr>
              <a:t> schieberegister;</a:t>
            </a:r>
            <a:endParaRPr/>
          </a:p>
        </p:txBody>
      </p:sp>
      <p:sp>
        <p:nvSpPr>
          <p:cNvPr id="824" name="Shape 824"/>
          <p:cNvSpPr txBox="1"/>
          <p:nvPr/>
        </p:nvSpPr>
        <p:spPr>
          <a:xfrm>
            <a:off x="404775" y="332852"/>
            <a:ext cx="8569431" cy="926636"/>
          </a:xfrm>
          <a:prstGeom prst="rect">
            <a:avLst/>
          </a:prstGeom>
          <a:solidFill>
            <a:srgbClr val="E8F3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sz="3200">
              <a:solidFill>
                <a:srgbClr val="0064A6"/>
              </a:solidFill>
              <a:latin typeface="Arial"/>
              <a:ea typeface="Arial"/>
              <a:cs typeface="Arial"/>
              <a:sym typeface="Arial"/>
            </a:endParaRPr>
          </a:p>
          <a:p>
            <a:pPr indent="0" lvl="0" marL="0" marR="0" rtl="0" algn="l">
              <a:lnSpc>
                <a:spcPct val="114285"/>
              </a:lnSpc>
              <a:spcBef>
                <a:spcPts val="0"/>
              </a:spcBef>
              <a:spcAft>
                <a:spcPts val="0"/>
              </a:spcAft>
              <a:buNone/>
            </a:pPr>
            <a:r>
              <a:rPr b="1" lang="de-CH" sz="2800">
                <a:solidFill>
                  <a:schemeClr val="dk1"/>
                </a:solidFill>
                <a:latin typeface="Arial"/>
                <a:ea typeface="Arial"/>
                <a:cs typeface="Arial"/>
                <a:sym typeface="Arial"/>
              </a:rPr>
              <a:t>Shiftregister : example (1/2)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Shape 829"/>
          <p:cNvSpPr/>
          <p:nvPr/>
        </p:nvSpPr>
        <p:spPr>
          <a:xfrm>
            <a:off x="900740" y="1478259"/>
            <a:ext cx="9526150" cy="5767276"/>
          </a:xfrm>
          <a:prstGeom prst="rect">
            <a:avLst/>
          </a:prstGeom>
          <a:noFill/>
          <a:ln>
            <a:noFill/>
          </a:ln>
        </p:spPr>
        <p:txBody>
          <a:bodyPr anchorCtr="0" anchor="t" bIns="51575" lIns="99200" spcFirstLastPara="1" rIns="99200" wrap="square" tIns="51575">
            <a:noAutofit/>
          </a:bodyPr>
          <a:lstStyle/>
          <a:p>
            <a:pPr indent="0" lvl="0" marL="0" marR="0" rtl="0" algn="l">
              <a:lnSpc>
                <a:spcPct val="100000"/>
              </a:lnSpc>
              <a:spcBef>
                <a:spcPts val="0"/>
              </a:spcBef>
              <a:spcAft>
                <a:spcPts val="0"/>
              </a:spcAft>
              <a:buNone/>
            </a:pPr>
            <a:r>
              <a:rPr b="1" lang="de-CH" sz="1600" cap="none">
                <a:solidFill>
                  <a:srgbClr val="005BD3"/>
                </a:solidFill>
                <a:latin typeface="Courier New"/>
                <a:ea typeface="Courier New"/>
                <a:cs typeface="Courier New"/>
                <a:sym typeface="Courier New"/>
              </a:rPr>
              <a:t>ARCHITECTURE</a:t>
            </a:r>
            <a:r>
              <a:rPr b="1" lang="de-CH" sz="1600">
                <a:solidFill>
                  <a:srgbClr val="000000"/>
                </a:solidFill>
                <a:latin typeface="Courier New"/>
                <a:ea typeface="Courier New"/>
                <a:cs typeface="Courier New"/>
                <a:sym typeface="Courier New"/>
              </a:rPr>
              <a:t> rtl </a:t>
            </a:r>
            <a:r>
              <a:rPr b="1" lang="de-CH" sz="1600" cap="none">
                <a:solidFill>
                  <a:srgbClr val="005BD3"/>
                </a:solidFill>
                <a:latin typeface="Courier New"/>
                <a:ea typeface="Courier New"/>
                <a:cs typeface="Courier New"/>
                <a:sym typeface="Courier New"/>
              </a:rPr>
              <a:t>OF</a:t>
            </a:r>
            <a:r>
              <a:rPr b="1" lang="de-CH" sz="1600">
                <a:solidFill>
                  <a:srgbClr val="000000"/>
                </a:solidFill>
                <a:latin typeface="Courier New"/>
                <a:ea typeface="Courier New"/>
                <a:cs typeface="Courier New"/>
                <a:sym typeface="Courier New"/>
              </a:rPr>
              <a:t> schieberegister </a:t>
            </a:r>
            <a:r>
              <a:rPr b="1" lang="de-CH" sz="1600" cap="none">
                <a:solidFill>
                  <a:srgbClr val="005BD3"/>
                </a:solidFill>
                <a:latin typeface="Courier New"/>
                <a:ea typeface="Courier New"/>
                <a:cs typeface="Courier New"/>
                <a:sym typeface="Courier New"/>
              </a:rPr>
              <a:t>IS </a:t>
            </a:r>
            <a:endParaRPr/>
          </a:p>
          <a:p>
            <a:pPr indent="0" lvl="0" marL="0" marR="0" rtl="0" algn="l">
              <a:lnSpc>
                <a:spcPct val="100000"/>
              </a:lnSpc>
              <a:spcBef>
                <a:spcPts val="0"/>
              </a:spcBef>
              <a:spcAft>
                <a:spcPts val="0"/>
              </a:spcAft>
              <a:buNone/>
            </a:pP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SIGNAL</a:t>
            </a:r>
            <a:r>
              <a:rPr b="1" lang="de-CH" sz="1600">
                <a:solidFill>
                  <a:srgbClr val="000000"/>
                </a:solidFill>
                <a:latin typeface="Courier New"/>
                <a:ea typeface="Courier New"/>
                <a:cs typeface="Courier New"/>
                <a:sym typeface="Courier New"/>
              </a:rPr>
              <a:t> shiftreg	: 		std_logic_vector(3 downto 0);	 </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SIGNAL</a:t>
            </a:r>
            <a:r>
              <a:rPr b="1" lang="de-CH" sz="1600">
                <a:solidFill>
                  <a:srgbClr val="000000"/>
                </a:solidFill>
                <a:latin typeface="Courier New"/>
                <a:ea typeface="Courier New"/>
                <a:cs typeface="Courier New"/>
                <a:sym typeface="Courier New"/>
              </a:rPr>
              <a:t> next_shiftreg	: 	std_logic_vector(3 downto 0); </a:t>
            </a:r>
            <a:endParaRPr/>
          </a:p>
          <a:p>
            <a:pPr indent="0" lvl="0" marL="0" marR="0" rtl="0" algn="l">
              <a:lnSpc>
                <a:spcPct val="100000"/>
              </a:lnSpc>
              <a:spcBef>
                <a:spcPts val="0"/>
              </a:spcBef>
              <a:spcAft>
                <a:spcPts val="0"/>
              </a:spcAft>
              <a:buNone/>
            </a:pPr>
            <a:r>
              <a:rPr b="1" lang="de-CH" sz="1600" cap="none">
                <a:solidFill>
                  <a:srgbClr val="005BD3"/>
                </a:solidFill>
                <a:latin typeface="Courier New"/>
                <a:ea typeface="Courier New"/>
                <a:cs typeface="Courier New"/>
                <a:sym typeface="Courier New"/>
              </a:rPr>
              <a:t>BEGIN</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  	logik : </a:t>
            </a:r>
            <a:r>
              <a:rPr b="1" lang="de-CH" sz="1600" cap="none">
                <a:solidFill>
                  <a:srgbClr val="005BD3"/>
                </a:solidFill>
                <a:latin typeface="Courier New"/>
                <a:ea typeface="Courier New"/>
                <a:cs typeface="Courier New"/>
                <a:sym typeface="Courier New"/>
              </a:rPr>
              <a:t>PROCESS</a:t>
            </a:r>
            <a:r>
              <a:rPr b="1" lang="de-CH" sz="1600">
                <a:solidFill>
                  <a:srgbClr val="000000"/>
                </a:solidFill>
                <a:latin typeface="Courier New"/>
                <a:ea typeface="Courier New"/>
                <a:cs typeface="Courier New"/>
                <a:sym typeface="Courier New"/>
              </a:rPr>
              <a:t> (shiftreg, shift_lsb, serial_in)</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BEGIN</a:t>
            </a:r>
            <a:r>
              <a:rPr b="1" lang="de-CH" sz="1600">
                <a:solidFill>
                  <a:srgbClr val="000000"/>
                </a:solidFill>
                <a:latin typeface="Courier New"/>
                <a:ea typeface="Courier New"/>
                <a:cs typeface="Courier New"/>
                <a:sym typeface="Courier New"/>
              </a:rPr>
              <a:t>		</a:t>
            </a:r>
            <a:br>
              <a:rPr b="1" lang="de-CH" sz="1600">
                <a:solidFill>
                  <a:srgbClr val="000000"/>
                </a:solidFill>
                <a:latin typeface="Courier New"/>
                <a:ea typeface="Courier New"/>
                <a:cs typeface="Courier New"/>
                <a:sym typeface="Courier New"/>
              </a:rPr>
            </a:br>
            <a:r>
              <a:rPr b="1" lang="de-CH" sz="1600">
                <a:solidFill>
                  <a:srgbClr val="0064A6"/>
                </a:solidFill>
                <a:latin typeface="Courier New"/>
                <a:ea typeface="Courier New"/>
                <a:cs typeface="Courier New"/>
                <a:sym typeface="Courier New"/>
              </a:rPr>
              <a:t>		IF</a:t>
            </a:r>
            <a:r>
              <a:rPr b="1" lang="de-CH" sz="1600">
                <a:solidFill>
                  <a:srgbClr val="666666"/>
                </a:solidFill>
                <a:latin typeface="Courier New"/>
                <a:ea typeface="Courier New"/>
                <a:cs typeface="Courier New"/>
                <a:sym typeface="Courier New"/>
              </a:rPr>
              <a:t> </a:t>
            </a:r>
            <a:r>
              <a:rPr b="1" lang="de-CH" sz="1600">
                <a:solidFill>
                  <a:srgbClr val="000000"/>
                </a:solidFill>
                <a:latin typeface="Courier New"/>
                <a:ea typeface="Courier New"/>
                <a:cs typeface="Courier New"/>
                <a:sym typeface="Courier New"/>
              </a:rPr>
              <a:t>shift_lsb = '1' </a:t>
            </a:r>
            <a:r>
              <a:rPr b="1" lang="de-CH" sz="1600" cap="none">
                <a:solidFill>
                  <a:srgbClr val="005BD3"/>
                </a:solidFill>
                <a:latin typeface="Courier New"/>
                <a:ea typeface="Courier New"/>
                <a:cs typeface="Courier New"/>
                <a:sym typeface="Courier New"/>
              </a:rPr>
              <a:t>THEN</a:t>
            </a:r>
            <a:br>
              <a:rPr b="1" lang="de-CH" sz="1600">
                <a:solidFill>
                  <a:srgbClr val="000000"/>
                </a:solidFill>
                <a:latin typeface="Courier New"/>
                <a:ea typeface="Courier New"/>
                <a:cs typeface="Courier New"/>
                <a:sym typeface="Courier New"/>
              </a:rPr>
            </a:br>
            <a:r>
              <a:rPr b="1" lang="de-CH" sz="1600">
                <a:solidFill>
                  <a:srgbClr val="666666"/>
                </a:solidFill>
                <a:latin typeface="Courier New"/>
                <a:ea typeface="Courier New"/>
                <a:cs typeface="Courier New"/>
                <a:sym typeface="Courier New"/>
              </a:rPr>
              <a:t>			</a:t>
            </a:r>
            <a:r>
              <a:rPr b="1" lang="de-CH" sz="1600">
                <a:solidFill>
                  <a:srgbClr val="000000"/>
                </a:solidFill>
                <a:latin typeface="Courier New"/>
                <a:ea typeface="Courier New"/>
                <a:cs typeface="Courier New"/>
                <a:sym typeface="Courier New"/>
              </a:rPr>
              <a:t> next_shiftreg &lt;= serial_in &amp; shiftreg(3 downto 1);  </a:t>
            </a:r>
            <a:br>
              <a:rPr b="1" lang="de-CH" sz="1600">
                <a:solidFill>
                  <a:srgbClr val="666666"/>
                </a:solidFill>
                <a:latin typeface="Courier New"/>
                <a:ea typeface="Courier New"/>
                <a:cs typeface="Courier New"/>
                <a:sym typeface="Courier New"/>
              </a:rPr>
            </a:br>
            <a:r>
              <a:rPr b="1" lang="de-CH" sz="1600">
                <a:solidFill>
                  <a:srgbClr val="666666"/>
                </a:solidFill>
                <a:latin typeface="Courier New"/>
                <a:ea typeface="Courier New"/>
                <a:cs typeface="Courier New"/>
                <a:sym typeface="Courier New"/>
              </a:rPr>
              <a:t>		</a:t>
            </a:r>
            <a:r>
              <a:rPr b="1" lang="de-CH" sz="1600">
                <a:solidFill>
                  <a:srgbClr val="0064A6"/>
                </a:solidFill>
                <a:latin typeface="Courier New"/>
                <a:ea typeface="Courier New"/>
                <a:cs typeface="Courier New"/>
                <a:sym typeface="Courier New"/>
              </a:rPr>
              <a:t>ELSE</a:t>
            </a:r>
            <a:br>
              <a:rPr b="1" lang="de-CH" sz="1600">
                <a:solidFill>
                  <a:srgbClr val="666666"/>
                </a:solidFill>
                <a:latin typeface="Courier New"/>
                <a:ea typeface="Courier New"/>
                <a:cs typeface="Courier New"/>
                <a:sym typeface="Courier New"/>
              </a:rPr>
            </a:br>
            <a:r>
              <a:rPr b="1" lang="de-CH" sz="1600">
                <a:solidFill>
                  <a:srgbClr val="666666"/>
                </a:solidFill>
                <a:latin typeface="Courier New"/>
                <a:ea typeface="Courier New"/>
                <a:cs typeface="Courier New"/>
                <a:sym typeface="Courier New"/>
              </a:rPr>
              <a:t>			</a:t>
            </a:r>
            <a:r>
              <a:rPr b="1" lang="de-CH" sz="1600">
                <a:solidFill>
                  <a:srgbClr val="000000"/>
                </a:solidFill>
                <a:latin typeface="Courier New"/>
                <a:ea typeface="Courier New"/>
                <a:cs typeface="Courier New"/>
                <a:sym typeface="Courier New"/>
              </a:rPr>
              <a:t> next_shiftreg &lt;= shiftreg(2 downto 0) &amp; serial_in; </a:t>
            </a:r>
            <a:r>
              <a:rPr b="1" lang="de-CH" sz="1600">
                <a:solidFill>
                  <a:srgbClr val="666666"/>
                </a:solidFill>
                <a:latin typeface="Courier New"/>
                <a:ea typeface="Courier New"/>
                <a:cs typeface="Courier New"/>
                <a:sym typeface="Courier New"/>
              </a:rPr>
              <a:t>				</a:t>
            </a:r>
            <a:r>
              <a:rPr b="1" lang="de-CH" sz="1600">
                <a:solidFill>
                  <a:srgbClr val="0064A6"/>
                </a:solidFill>
                <a:latin typeface="Courier New"/>
                <a:ea typeface="Courier New"/>
                <a:cs typeface="Courier New"/>
                <a:sym typeface="Courier New"/>
              </a:rPr>
              <a:t>END</a:t>
            </a:r>
            <a:r>
              <a:rPr b="1" lang="de-CH" sz="1600">
                <a:solidFill>
                  <a:srgbClr val="666666"/>
                </a:solidFill>
                <a:latin typeface="Courier New"/>
                <a:ea typeface="Courier New"/>
                <a:cs typeface="Courier New"/>
                <a:sym typeface="Courier New"/>
              </a:rPr>
              <a:t> </a:t>
            </a:r>
            <a:r>
              <a:rPr b="1" lang="de-CH" sz="1600">
                <a:solidFill>
                  <a:srgbClr val="0064A6"/>
                </a:solidFill>
                <a:latin typeface="Courier New"/>
                <a:ea typeface="Courier New"/>
                <a:cs typeface="Courier New"/>
                <a:sym typeface="Courier New"/>
              </a:rPr>
              <a:t>IF</a:t>
            </a:r>
            <a:r>
              <a:rPr b="1" lang="de-CH" sz="1600">
                <a:solidFill>
                  <a:srgbClr val="666666"/>
                </a:solidFill>
                <a:latin typeface="Courier New"/>
                <a:ea typeface="Courier New"/>
                <a:cs typeface="Courier New"/>
                <a:sym typeface="Courier New"/>
              </a:rPr>
              <a:t>;</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	END </a:t>
            </a:r>
            <a:r>
              <a:rPr b="1" lang="de-CH" sz="1600" cap="none">
                <a:solidFill>
                  <a:srgbClr val="005BD3"/>
                </a:solidFill>
                <a:latin typeface="Courier New"/>
                <a:ea typeface="Courier New"/>
                <a:cs typeface="Courier New"/>
                <a:sym typeface="Courier New"/>
              </a:rPr>
              <a:t>PROCESS</a:t>
            </a:r>
            <a:r>
              <a:rPr b="1" lang="de-CH" sz="1600">
                <a:solidFill>
                  <a:srgbClr val="000000"/>
                </a:solidFill>
                <a:latin typeface="Courier New"/>
                <a:ea typeface="Courier New"/>
                <a:cs typeface="Courier New"/>
                <a:sym typeface="Courier New"/>
              </a:rPr>
              <a:t> logik; </a:t>
            </a:r>
            <a:endParaRPr b="1" sz="1600">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de-CH"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de-CH" sz="1600">
                <a:solidFill>
                  <a:srgbClr val="000000"/>
                </a:solidFill>
                <a:latin typeface="Courier New"/>
                <a:ea typeface="Courier New"/>
                <a:cs typeface="Courier New"/>
                <a:sym typeface="Courier New"/>
              </a:rPr>
              <a:t>  	flip_flops : </a:t>
            </a:r>
            <a:r>
              <a:rPr b="1" lang="de-CH" sz="1600" cap="none">
                <a:solidFill>
                  <a:srgbClr val="005BD3"/>
                </a:solidFill>
                <a:latin typeface="Courier New"/>
                <a:ea typeface="Courier New"/>
                <a:cs typeface="Courier New"/>
                <a:sym typeface="Courier New"/>
              </a:rPr>
              <a:t>PROCESS</a:t>
            </a:r>
            <a:r>
              <a:rPr b="1" lang="de-CH" sz="1600">
                <a:solidFill>
                  <a:srgbClr val="000000"/>
                </a:solidFill>
                <a:latin typeface="Courier New"/>
                <a:ea typeface="Courier New"/>
                <a:cs typeface="Courier New"/>
                <a:sym typeface="Courier New"/>
              </a:rPr>
              <a:t> (clk, reset_n)</a:t>
            </a:r>
            <a:endParaRPr/>
          </a:p>
          <a:p>
            <a:pPr indent="0" lvl="0" marL="0" marR="0" rtl="0" algn="l">
              <a:lnSpc>
                <a:spcPct val="100000"/>
              </a:lnSpc>
              <a:spcBef>
                <a:spcPts val="0"/>
              </a:spcBef>
              <a:spcAft>
                <a:spcPts val="0"/>
              </a:spcAft>
              <a:buNone/>
            </a:pP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BEGIN</a:t>
            </a:r>
            <a:r>
              <a:rPr b="1" lang="de-CH" sz="1600">
                <a:solidFill>
                  <a:srgbClr val="000000"/>
                </a:solidFill>
                <a:latin typeface="Courier New"/>
                <a:ea typeface="Courier New"/>
                <a:cs typeface="Courier New"/>
                <a:sym typeface="Courier New"/>
              </a:rPr>
              <a:t>	</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IF</a:t>
            </a:r>
            <a:r>
              <a:rPr b="1" lang="de-CH" sz="1600">
                <a:solidFill>
                  <a:srgbClr val="000000"/>
                </a:solidFill>
                <a:latin typeface="Courier New"/>
                <a:ea typeface="Courier New"/>
                <a:cs typeface="Courier New"/>
                <a:sym typeface="Courier New"/>
              </a:rPr>
              <a:t> reset_n = '0' </a:t>
            </a:r>
            <a:r>
              <a:rPr b="1" lang="de-CH" sz="1600" cap="none">
                <a:solidFill>
                  <a:srgbClr val="005BD3"/>
                </a:solidFill>
                <a:latin typeface="Courier New"/>
                <a:ea typeface="Courier New"/>
                <a:cs typeface="Courier New"/>
                <a:sym typeface="Courier New"/>
              </a:rPr>
              <a:t>THEN</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      		 shiftreg &lt;= (OTHERS =&gt; '0');</a:t>
            </a:r>
            <a:endParaRPr/>
          </a:p>
          <a:p>
            <a:pPr indent="0" lvl="0" marL="0" marR="0" rtl="0" algn="l">
              <a:lnSpc>
                <a:spcPct val="100000"/>
              </a:lnSpc>
              <a:spcBef>
                <a:spcPts val="0"/>
              </a:spcBef>
              <a:spcAft>
                <a:spcPts val="0"/>
              </a:spcAft>
              <a:buNone/>
            </a:pP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ELSIF</a:t>
            </a:r>
            <a:r>
              <a:rPr b="1" lang="de-CH" sz="1600">
                <a:solidFill>
                  <a:srgbClr val="000000"/>
                </a:solidFill>
                <a:latin typeface="Courier New"/>
                <a:ea typeface="Courier New"/>
                <a:cs typeface="Courier New"/>
                <a:sym typeface="Courier New"/>
              </a:rPr>
              <a:t> rising_edge(clk) </a:t>
            </a:r>
            <a:r>
              <a:rPr b="1" lang="de-CH" sz="1600" cap="none">
                <a:solidFill>
                  <a:srgbClr val="005BD3"/>
                </a:solidFill>
                <a:latin typeface="Courier New"/>
                <a:ea typeface="Courier New"/>
                <a:cs typeface="Courier New"/>
                <a:sym typeface="Courier New"/>
              </a:rPr>
              <a:t>THEN</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      		 shiftreg &lt;= next_shiftreg;</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END</a:t>
            </a: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IF</a:t>
            </a:r>
            <a:r>
              <a:rPr b="1" lang="de-CH" sz="1600">
                <a:solidFill>
                  <a:srgbClr val="000000"/>
                </a:solidFill>
                <a:latin typeface="Courier New"/>
                <a:ea typeface="Courier New"/>
                <a:cs typeface="Courier New"/>
                <a:sym typeface="Courier New"/>
              </a:rPr>
              <a:t>;</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END</a:t>
            </a: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PROCESS</a:t>
            </a:r>
            <a:r>
              <a:rPr b="1" lang="de-CH" sz="1600">
                <a:solidFill>
                  <a:srgbClr val="000000"/>
                </a:solidFill>
                <a:latin typeface="Courier New"/>
                <a:ea typeface="Courier New"/>
                <a:cs typeface="Courier New"/>
                <a:sym typeface="Courier New"/>
              </a:rPr>
              <a:t> flip_flops;</a:t>
            </a:r>
            <a:endParaRPr/>
          </a:p>
          <a:p>
            <a:pPr indent="0" lvl="0" marL="0" marR="0" rtl="0" algn="l">
              <a:lnSpc>
                <a:spcPct val="100000"/>
              </a:lnSpc>
              <a:spcBef>
                <a:spcPts val="0"/>
              </a:spcBef>
              <a:spcAft>
                <a:spcPts val="0"/>
              </a:spcAft>
              <a:buNone/>
            </a:pPr>
            <a:r>
              <a:rPr b="1" lang="de-CH" sz="1600">
                <a:solidFill>
                  <a:srgbClr val="00B050"/>
                </a:solidFill>
                <a:latin typeface="Courier New"/>
                <a:ea typeface="Courier New"/>
                <a:cs typeface="Courier New"/>
                <a:sym typeface="Courier New"/>
              </a:rPr>
              <a:t>  	… -- Output Zuweisung …</a:t>
            </a:r>
            <a:endParaRPr/>
          </a:p>
          <a:p>
            <a:pPr indent="0" lvl="0" marL="0" marR="0" rtl="0" algn="l">
              <a:lnSpc>
                <a:spcPct val="100000"/>
              </a:lnSpc>
              <a:spcBef>
                <a:spcPts val="0"/>
              </a:spcBef>
              <a:spcAft>
                <a:spcPts val="0"/>
              </a:spcAft>
              <a:buNone/>
            </a:pPr>
            <a:r>
              <a:rPr b="1" lang="de-CH" sz="1600" cap="none">
                <a:solidFill>
                  <a:srgbClr val="005BD3"/>
                </a:solidFill>
                <a:latin typeface="Courier New"/>
                <a:ea typeface="Courier New"/>
                <a:cs typeface="Courier New"/>
                <a:sym typeface="Courier New"/>
              </a:rPr>
              <a:t>END</a:t>
            </a: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ARCHITECTURE</a:t>
            </a:r>
            <a:r>
              <a:rPr b="1" lang="de-CH" sz="1600">
                <a:solidFill>
                  <a:srgbClr val="000000"/>
                </a:solidFill>
                <a:latin typeface="Courier New"/>
                <a:ea typeface="Courier New"/>
                <a:cs typeface="Courier New"/>
                <a:sym typeface="Courier New"/>
              </a:rPr>
              <a:t> rtl;</a:t>
            </a:r>
            <a:endParaRPr/>
          </a:p>
        </p:txBody>
      </p:sp>
      <p:sp>
        <p:nvSpPr>
          <p:cNvPr id="830" name="Shape 830"/>
          <p:cNvSpPr txBox="1"/>
          <p:nvPr/>
        </p:nvSpPr>
        <p:spPr>
          <a:xfrm>
            <a:off x="404775" y="332852"/>
            <a:ext cx="8569431" cy="926636"/>
          </a:xfrm>
          <a:prstGeom prst="rect">
            <a:avLst/>
          </a:prstGeom>
          <a:solidFill>
            <a:srgbClr val="E8F3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sz="3200">
              <a:solidFill>
                <a:srgbClr val="0064A6"/>
              </a:solidFill>
              <a:latin typeface="Arial"/>
              <a:ea typeface="Arial"/>
              <a:cs typeface="Arial"/>
              <a:sym typeface="Arial"/>
            </a:endParaRPr>
          </a:p>
          <a:p>
            <a:pPr indent="0" lvl="0" marL="0" marR="0" rtl="0" algn="l">
              <a:lnSpc>
                <a:spcPct val="114285"/>
              </a:lnSpc>
              <a:spcBef>
                <a:spcPts val="0"/>
              </a:spcBef>
              <a:spcAft>
                <a:spcPts val="0"/>
              </a:spcAft>
              <a:buNone/>
            </a:pPr>
            <a:r>
              <a:rPr b="1" lang="de-CH" sz="2800">
                <a:solidFill>
                  <a:schemeClr val="dk1"/>
                </a:solidFill>
                <a:latin typeface="Arial"/>
                <a:ea typeface="Arial"/>
                <a:cs typeface="Arial"/>
                <a:sym typeface="Arial"/>
              </a:rPr>
              <a:t>Shiftregister : example (2/2)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Shape 836"/>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837" name="Shape 837"/>
          <p:cNvSpPr txBox="1"/>
          <p:nvPr>
            <p:ph type="title"/>
          </p:nvPr>
        </p:nvSpPr>
        <p:spPr>
          <a:xfrm>
            <a:off x="479425" y="519113"/>
            <a:ext cx="7558088" cy="7096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de-CH" sz="3200" u="none" cap="none" strike="noStrike">
                <a:solidFill>
                  <a:srgbClr val="0064BA"/>
                </a:solidFill>
                <a:latin typeface="Arial"/>
                <a:ea typeface="Arial"/>
                <a:cs typeface="Arial"/>
                <a:sym typeface="Arial"/>
              </a:rPr>
              <a:t>Applications of Shiftregisters</a:t>
            </a:r>
            <a:endParaRPr b="1" i="0" sz="3200" u="none" cap="none" strike="noStrike">
              <a:solidFill>
                <a:srgbClr val="0064BA"/>
              </a:solidFill>
              <a:latin typeface="Arial"/>
              <a:ea typeface="Arial"/>
              <a:cs typeface="Arial"/>
              <a:sym typeface="Arial"/>
            </a:endParaRPr>
          </a:p>
        </p:txBody>
      </p:sp>
      <p:sp>
        <p:nvSpPr>
          <p:cNvPr id="838" name="Shape 838"/>
          <p:cNvSpPr txBox="1"/>
          <p:nvPr/>
        </p:nvSpPr>
        <p:spPr>
          <a:xfrm>
            <a:off x="469900" y="1476375"/>
            <a:ext cx="9418638" cy="4537307"/>
          </a:xfrm>
          <a:prstGeom prst="rect">
            <a:avLst/>
          </a:prstGeom>
          <a:noFill/>
          <a:ln>
            <a:noFill/>
          </a:ln>
        </p:spPr>
        <p:txBody>
          <a:bodyPr anchorCtr="0" anchor="t" bIns="52150" lIns="104300" spcFirstLastPara="1" rIns="104300" wrap="square" tIns="52150">
            <a:noAutofit/>
          </a:bodyPr>
          <a:lstStyle/>
          <a:p>
            <a:pPr indent="-342900" lvl="0" marL="342900" marR="0" rtl="0" algn="l">
              <a:lnSpc>
                <a:spcPct val="100000"/>
              </a:lnSpc>
              <a:spcBef>
                <a:spcPts val="0"/>
              </a:spcBef>
              <a:spcAft>
                <a:spcPts val="0"/>
              </a:spcAft>
              <a:buClr>
                <a:schemeClr val="dk1"/>
              </a:buClr>
              <a:buSzPts val="2400"/>
              <a:buFont typeface="Arial"/>
              <a:buChar char="•"/>
            </a:pPr>
            <a:r>
              <a:rPr b="0" lang="de-CH" sz="2400">
                <a:solidFill>
                  <a:schemeClr val="dk1"/>
                </a:solidFill>
                <a:latin typeface="Arial"/>
                <a:ea typeface="Arial"/>
                <a:cs typeface="Arial"/>
                <a:sym typeface="Arial"/>
              </a:rPr>
              <a:t>PC serial interface or USB interface</a:t>
            </a:r>
            <a:endParaRPr b="0" sz="2400">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lang="de-CH" sz="2400">
                <a:solidFill>
                  <a:schemeClr val="dk1"/>
                </a:solidFill>
                <a:latin typeface="Arial"/>
                <a:ea typeface="Arial"/>
                <a:cs typeface="Arial"/>
                <a:sym typeface="Arial"/>
              </a:rPr>
              <a:t>Serial data input / parallel data output (parallel-serial conversion)</a:t>
            </a:r>
            <a:endParaRPr/>
          </a:p>
          <a:p>
            <a:pPr indent="-342900" lvl="0" marL="342900" marR="0" rtl="0" algn="l">
              <a:lnSpc>
                <a:spcPct val="100000"/>
              </a:lnSpc>
              <a:spcBef>
                <a:spcPts val="0"/>
              </a:spcBef>
              <a:spcAft>
                <a:spcPts val="0"/>
              </a:spcAft>
              <a:buClr>
                <a:schemeClr val="dk1"/>
              </a:buClr>
              <a:buSzPts val="2400"/>
              <a:buFont typeface="Arial"/>
              <a:buChar char="•"/>
            </a:pPr>
            <a:r>
              <a:rPr b="0" lang="de-CH" sz="2400">
                <a:solidFill>
                  <a:schemeClr val="dk1"/>
                </a:solidFill>
                <a:latin typeface="Arial"/>
                <a:ea typeface="Arial"/>
                <a:cs typeface="Arial"/>
                <a:sym typeface="Arial"/>
              </a:rPr>
              <a:t>Parallel data input / serial data output, (serial-parallel conversion</a:t>
            </a:r>
            <a:endParaRPr b="0" sz="2400">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lang="de-CH" sz="2400">
                <a:solidFill>
                  <a:schemeClr val="dk1"/>
                </a:solidFill>
                <a:latin typeface="Arial"/>
                <a:ea typeface="Arial"/>
                <a:cs typeface="Arial"/>
                <a:sym typeface="Arial"/>
              </a:rPr>
              <a:t>Serial data input / serial data output)</a:t>
            </a:r>
            <a:endParaRPr/>
          </a:p>
          <a:p>
            <a:pPr indent="-190500" lvl="0" marL="342900" marR="0" rtl="0" algn="l">
              <a:lnSpc>
                <a:spcPct val="100000"/>
              </a:lnSpc>
              <a:spcBef>
                <a:spcPts val="0"/>
              </a:spcBef>
              <a:spcAft>
                <a:spcPts val="0"/>
              </a:spcAft>
              <a:buClr>
                <a:schemeClr val="dk2"/>
              </a:buClr>
              <a:buSzPts val="2400"/>
              <a:buFont typeface="Arial"/>
              <a:buNone/>
            </a:pPr>
            <a:r>
              <a:t/>
            </a:r>
            <a:endParaRPr b="0" sz="2400">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lang="de-CH" sz="2400">
                <a:solidFill>
                  <a:schemeClr val="dk1"/>
                </a:solidFill>
                <a:latin typeface="Arial"/>
                <a:ea typeface="Arial"/>
                <a:cs typeface="Arial"/>
                <a:sym typeface="Arial"/>
              </a:rPr>
              <a:t>  Fast counter with few components</a:t>
            </a:r>
            <a:endParaRPr b="0" sz="2400">
              <a:solidFill>
                <a:schemeClr val="dk1"/>
              </a:solidFill>
              <a:latin typeface="Arial"/>
              <a:ea typeface="Arial"/>
              <a:cs typeface="Arial"/>
              <a:sym typeface="Arial"/>
            </a:endParaRPr>
          </a:p>
          <a:p>
            <a:pPr indent="-190500" lvl="0" marL="342900" marR="0" rtl="0" algn="l">
              <a:lnSpc>
                <a:spcPct val="100000"/>
              </a:lnSpc>
              <a:spcBef>
                <a:spcPts val="0"/>
              </a:spcBef>
              <a:spcAft>
                <a:spcPts val="0"/>
              </a:spcAft>
              <a:buClr>
                <a:schemeClr val="dk2"/>
              </a:buClr>
              <a:buSzPts val="2400"/>
              <a:buFont typeface="Arial"/>
              <a:buNone/>
            </a:pPr>
            <a:r>
              <a:t/>
            </a:r>
            <a:endParaRPr b="0" sz="2400">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lang="de-CH" sz="2400">
                <a:solidFill>
                  <a:schemeClr val="dk1"/>
                </a:solidFill>
                <a:latin typeface="Arial"/>
                <a:ea typeface="Arial"/>
                <a:cs typeface="Arial"/>
                <a:sym typeface="Arial"/>
              </a:rPr>
              <a:t>  Generation of clock frequencies with different phase</a:t>
            </a:r>
            <a:endParaRPr b="0" sz="2400">
              <a:solidFill>
                <a:schemeClr val="dk1"/>
              </a:solidFill>
              <a:latin typeface="Arial"/>
              <a:ea typeface="Arial"/>
              <a:cs typeface="Arial"/>
              <a:sym typeface="Arial"/>
            </a:endParaRPr>
          </a:p>
          <a:p>
            <a:pPr indent="-190500" lvl="0" marL="342900" marR="0" rtl="0" algn="l">
              <a:lnSpc>
                <a:spcPct val="100000"/>
              </a:lnSpc>
              <a:spcBef>
                <a:spcPts val="0"/>
              </a:spcBef>
              <a:spcAft>
                <a:spcPts val="0"/>
              </a:spcAft>
              <a:buClr>
                <a:schemeClr val="dk2"/>
              </a:buClr>
              <a:buSzPts val="2400"/>
              <a:buFont typeface="Arial"/>
              <a:buNone/>
            </a:pPr>
            <a:r>
              <a:t/>
            </a:r>
            <a:endParaRPr b="0" sz="2400">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lang="de-CH" sz="2400">
                <a:solidFill>
                  <a:schemeClr val="dk1"/>
                </a:solidFill>
                <a:latin typeface="Arial"/>
                <a:ea typeface="Arial"/>
                <a:cs typeface="Arial"/>
                <a:sym typeface="Arial"/>
              </a:rPr>
              <a:t>  Dividing / multiplying</a:t>
            </a:r>
            <a:endParaRPr b="0" sz="2400">
              <a:solidFill>
                <a:schemeClr val="dk1"/>
              </a:solidFill>
              <a:latin typeface="Arial"/>
              <a:ea typeface="Arial"/>
              <a:cs typeface="Arial"/>
              <a:sym typeface="Arial"/>
            </a:endParaRPr>
          </a:p>
          <a:p>
            <a:pPr indent="-190500" lvl="0" marL="342900" marR="0" rtl="0" algn="l">
              <a:lnSpc>
                <a:spcPct val="100000"/>
              </a:lnSpc>
              <a:spcBef>
                <a:spcPts val="0"/>
              </a:spcBef>
              <a:spcAft>
                <a:spcPts val="0"/>
              </a:spcAft>
              <a:buClr>
                <a:schemeClr val="dk2"/>
              </a:buClr>
              <a:buSzPts val="2400"/>
              <a:buFont typeface="Arial"/>
              <a:buNone/>
            </a:pPr>
            <a:r>
              <a:t/>
            </a:r>
            <a:endParaRPr b="0" sz="2400">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lang="de-CH" sz="2400">
                <a:solidFill>
                  <a:schemeClr val="dk1"/>
                </a:solidFill>
                <a:latin typeface="Arial"/>
                <a:ea typeface="Arial"/>
                <a:cs typeface="Arial"/>
                <a:sym typeface="Arial"/>
              </a:rPr>
              <a:t>  Generation of pseudorandom sequences</a:t>
            </a:r>
            <a:endParaRPr b="0" sz="24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Shape 844"/>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845" name="Shape 845"/>
          <p:cNvSpPr/>
          <p:nvPr/>
        </p:nvSpPr>
        <p:spPr>
          <a:xfrm>
            <a:off x="2495550" y="3781425"/>
            <a:ext cx="801688" cy="1343025"/>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846" name="Shape 846"/>
          <p:cNvSpPr txBox="1"/>
          <p:nvPr/>
        </p:nvSpPr>
        <p:spPr>
          <a:xfrm>
            <a:off x="2851150" y="3863975"/>
            <a:ext cx="4460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847" name="Shape 847"/>
          <p:cNvSpPr txBox="1"/>
          <p:nvPr/>
        </p:nvSpPr>
        <p:spPr>
          <a:xfrm>
            <a:off x="2495550" y="3863975"/>
            <a:ext cx="444500"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848" name="Shape 848"/>
          <p:cNvSpPr txBox="1"/>
          <p:nvPr/>
        </p:nvSpPr>
        <p:spPr>
          <a:xfrm>
            <a:off x="2673350" y="4621213"/>
            <a:ext cx="712788"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849" name="Shape 849"/>
          <p:cNvCxnSpPr/>
          <p:nvPr/>
        </p:nvCxnSpPr>
        <p:spPr>
          <a:xfrm>
            <a:off x="3297238" y="4789488"/>
            <a:ext cx="355600" cy="0"/>
          </a:xfrm>
          <a:prstGeom prst="straightConnector1">
            <a:avLst/>
          </a:prstGeom>
          <a:noFill/>
          <a:ln cap="flat" cmpd="sng" w="25400">
            <a:solidFill>
              <a:srgbClr val="003366"/>
            </a:solidFill>
            <a:prstDash val="solid"/>
            <a:round/>
            <a:headEnd len="med" w="med" type="none"/>
            <a:tailEnd len="med" w="med" type="none"/>
          </a:ln>
        </p:spPr>
      </p:cxnSp>
      <p:cxnSp>
        <p:nvCxnSpPr>
          <p:cNvPr id="850" name="Shape 850"/>
          <p:cNvCxnSpPr/>
          <p:nvPr/>
        </p:nvCxnSpPr>
        <p:spPr>
          <a:xfrm>
            <a:off x="3297238" y="4032250"/>
            <a:ext cx="355600" cy="0"/>
          </a:xfrm>
          <a:prstGeom prst="straightConnector1">
            <a:avLst/>
          </a:prstGeom>
          <a:noFill/>
          <a:ln cap="flat" cmpd="sng" w="25400">
            <a:solidFill>
              <a:srgbClr val="003366"/>
            </a:solidFill>
            <a:prstDash val="solid"/>
            <a:round/>
            <a:headEnd len="med" w="med" type="none"/>
            <a:tailEnd len="med" w="med" type="none"/>
          </a:ln>
        </p:spPr>
      </p:cxnSp>
      <p:cxnSp>
        <p:nvCxnSpPr>
          <p:cNvPr id="851" name="Shape 851"/>
          <p:cNvCxnSpPr/>
          <p:nvPr/>
        </p:nvCxnSpPr>
        <p:spPr>
          <a:xfrm>
            <a:off x="2495550" y="4284663"/>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852" name="Shape 852"/>
          <p:cNvCxnSpPr/>
          <p:nvPr/>
        </p:nvCxnSpPr>
        <p:spPr>
          <a:xfrm flipH="1">
            <a:off x="2495550" y="4452938"/>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853" name="Shape 853"/>
          <p:cNvCxnSpPr/>
          <p:nvPr/>
        </p:nvCxnSpPr>
        <p:spPr>
          <a:xfrm>
            <a:off x="2227263" y="4452938"/>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854" name="Shape 854"/>
          <p:cNvCxnSpPr/>
          <p:nvPr/>
        </p:nvCxnSpPr>
        <p:spPr>
          <a:xfrm>
            <a:off x="2227263" y="4032250"/>
            <a:ext cx="268287" cy="0"/>
          </a:xfrm>
          <a:prstGeom prst="straightConnector1">
            <a:avLst/>
          </a:prstGeom>
          <a:noFill/>
          <a:ln cap="flat" cmpd="sng" w="25400">
            <a:solidFill>
              <a:srgbClr val="003366"/>
            </a:solidFill>
            <a:prstDash val="solid"/>
            <a:round/>
            <a:headEnd len="med" w="med" type="none"/>
            <a:tailEnd len="med" w="med" type="none"/>
          </a:ln>
        </p:spPr>
      </p:cxnSp>
      <p:sp>
        <p:nvSpPr>
          <p:cNvPr id="855" name="Shape 855"/>
          <p:cNvSpPr/>
          <p:nvPr/>
        </p:nvSpPr>
        <p:spPr>
          <a:xfrm>
            <a:off x="4276725" y="3781425"/>
            <a:ext cx="803275" cy="1343025"/>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856" name="Shape 856"/>
          <p:cNvSpPr txBox="1"/>
          <p:nvPr/>
        </p:nvSpPr>
        <p:spPr>
          <a:xfrm>
            <a:off x="4633913" y="3863975"/>
            <a:ext cx="4460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857" name="Shape 857"/>
          <p:cNvSpPr txBox="1"/>
          <p:nvPr/>
        </p:nvSpPr>
        <p:spPr>
          <a:xfrm>
            <a:off x="4276725" y="3863975"/>
            <a:ext cx="4460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858" name="Shape 858"/>
          <p:cNvSpPr txBox="1"/>
          <p:nvPr/>
        </p:nvSpPr>
        <p:spPr>
          <a:xfrm>
            <a:off x="4456113" y="4621213"/>
            <a:ext cx="712787"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859" name="Shape 859"/>
          <p:cNvCxnSpPr/>
          <p:nvPr/>
        </p:nvCxnSpPr>
        <p:spPr>
          <a:xfrm>
            <a:off x="5080000" y="4789488"/>
            <a:ext cx="355600" cy="0"/>
          </a:xfrm>
          <a:prstGeom prst="straightConnector1">
            <a:avLst/>
          </a:prstGeom>
          <a:noFill/>
          <a:ln cap="flat" cmpd="sng" w="25400">
            <a:solidFill>
              <a:srgbClr val="003366"/>
            </a:solidFill>
            <a:prstDash val="solid"/>
            <a:round/>
            <a:headEnd len="med" w="med" type="none"/>
            <a:tailEnd len="med" w="med" type="none"/>
          </a:ln>
        </p:spPr>
      </p:cxnSp>
      <p:cxnSp>
        <p:nvCxnSpPr>
          <p:cNvPr id="860" name="Shape 860"/>
          <p:cNvCxnSpPr/>
          <p:nvPr/>
        </p:nvCxnSpPr>
        <p:spPr>
          <a:xfrm>
            <a:off x="5080000" y="4032250"/>
            <a:ext cx="355600" cy="0"/>
          </a:xfrm>
          <a:prstGeom prst="straightConnector1">
            <a:avLst/>
          </a:prstGeom>
          <a:noFill/>
          <a:ln cap="flat" cmpd="sng" w="25400">
            <a:solidFill>
              <a:srgbClr val="003366"/>
            </a:solidFill>
            <a:prstDash val="solid"/>
            <a:round/>
            <a:headEnd len="med" w="med" type="none"/>
            <a:tailEnd len="med" w="med" type="none"/>
          </a:ln>
        </p:spPr>
      </p:cxnSp>
      <p:cxnSp>
        <p:nvCxnSpPr>
          <p:cNvPr id="861" name="Shape 861"/>
          <p:cNvCxnSpPr/>
          <p:nvPr/>
        </p:nvCxnSpPr>
        <p:spPr>
          <a:xfrm>
            <a:off x="4276725" y="4284663"/>
            <a:ext cx="268288" cy="168275"/>
          </a:xfrm>
          <a:prstGeom prst="straightConnector1">
            <a:avLst/>
          </a:prstGeom>
          <a:noFill/>
          <a:ln cap="flat" cmpd="sng" w="9525">
            <a:solidFill>
              <a:schemeClr val="dk1"/>
            </a:solidFill>
            <a:prstDash val="solid"/>
            <a:round/>
            <a:headEnd len="med" w="med" type="none"/>
            <a:tailEnd len="med" w="med" type="none"/>
          </a:ln>
        </p:spPr>
      </p:cxnSp>
      <p:cxnSp>
        <p:nvCxnSpPr>
          <p:cNvPr id="862" name="Shape 862"/>
          <p:cNvCxnSpPr/>
          <p:nvPr/>
        </p:nvCxnSpPr>
        <p:spPr>
          <a:xfrm flipH="1">
            <a:off x="4276725" y="4452938"/>
            <a:ext cx="268288" cy="168275"/>
          </a:xfrm>
          <a:prstGeom prst="straightConnector1">
            <a:avLst/>
          </a:prstGeom>
          <a:noFill/>
          <a:ln cap="flat" cmpd="sng" w="9525">
            <a:solidFill>
              <a:schemeClr val="dk1"/>
            </a:solidFill>
            <a:prstDash val="solid"/>
            <a:round/>
            <a:headEnd len="med" w="med" type="none"/>
            <a:tailEnd len="med" w="med" type="none"/>
          </a:ln>
        </p:spPr>
      </p:cxnSp>
      <p:cxnSp>
        <p:nvCxnSpPr>
          <p:cNvPr id="863" name="Shape 863"/>
          <p:cNvCxnSpPr/>
          <p:nvPr/>
        </p:nvCxnSpPr>
        <p:spPr>
          <a:xfrm>
            <a:off x="4010025" y="4452938"/>
            <a:ext cx="266700" cy="0"/>
          </a:xfrm>
          <a:prstGeom prst="straightConnector1">
            <a:avLst/>
          </a:prstGeom>
          <a:noFill/>
          <a:ln cap="flat" cmpd="sng" w="25400">
            <a:solidFill>
              <a:srgbClr val="003366"/>
            </a:solidFill>
            <a:prstDash val="solid"/>
            <a:round/>
            <a:headEnd len="med" w="med" type="none"/>
            <a:tailEnd len="med" w="med" type="none"/>
          </a:ln>
        </p:spPr>
      </p:cxnSp>
      <p:cxnSp>
        <p:nvCxnSpPr>
          <p:cNvPr id="864" name="Shape 864"/>
          <p:cNvCxnSpPr/>
          <p:nvPr/>
        </p:nvCxnSpPr>
        <p:spPr>
          <a:xfrm>
            <a:off x="4010025" y="4032250"/>
            <a:ext cx="266700" cy="0"/>
          </a:xfrm>
          <a:prstGeom prst="straightConnector1">
            <a:avLst/>
          </a:prstGeom>
          <a:noFill/>
          <a:ln cap="flat" cmpd="sng" w="25400">
            <a:solidFill>
              <a:srgbClr val="003366"/>
            </a:solidFill>
            <a:prstDash val="solid"/>
            <a:round/>
            <a:headEnd len="med" w="med" type="none"/>
            <a:tailEnd len="med" w="med" type="none"/>
          </a:ln>
        </p:spPr>
      </p:cxnSp>
      <p:cxnSp>
        <p:nvCxnSpPr>
          <p:cNvPr id="865" name="Shape 865"/>
          <p:cNvCxnSpPr/>
          <p:nvPr/>
        </p:nvCxnSpPr>
        <p:spPr>
          <a:xfrm rot="10800000">
            <a:off x="3297238" y="4032250"/>
            <a:ext cx="979487" cy="0"/>
          </a:xfrm>
          <a:prstGeom prst="straightConnector1">
            <a:avLst/>
          </a:prstGeom>
          <a:noFill/>
          <a:ln cap="flat" cmpd="sng" w="25400">
            <a:solidFill>
              <a:schemeClr val="dk1"/>
            </a:solidFill>
            <a:prstDash val="solid"/>
            <a:round/>
            <a:headEnd len="med" w="med" type="none"/>
            <a:tailEnd len="med" w="med" type="none"/>
          </a:ln>
        </p:spPr>
      </p:cxnSp>
      <p:sp>
        <p:nvSpPr>
          <p:cNvPr id="866" name="Shape 866"/>
          <p:cNvSpPr txBox="1"/>
          <p:nvPr/>
        </p:nvSpPr>
        <p:spPr>
          <a:xfrm>
            <a:off x="3563938" y="3697288"/>
            <a:ext cx="80327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D1</a:t>
            </a:r>
            <a:endParaRPr/>
          </a:p>
        </p:txBody>
      </p:sp>
      <p:sp>
        <p:nvSpPr>
          <p:cNvPr id="867" name="Shape 867"/>
          <p:cNvSpPr txBox="1"/>
          <p:nvPr/>
        </p:nvSpPr>
        <p:spPr>
          <a:xfrm>
            <a:off x="3030538" y="2771775"/>
            <a:ext cx="12461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Q0</a:t>
            </a:r>
            <a:endParaRPr/>
          </a:p>
        </p:txBody>
      </p:sp>
      <p:grpSp>
        <p:nvGrpSpPr>
          <p:cNvPr id="868" name="Shape 868"/>
          <p:cNvGrpSpPr/>
          <p:nvPr/>
        </p:nvGrpSpPr>
        <p:grpSpPr>
          <a:xfrm>
            <a:off x="4010025" y="4452938"/>
            <a:ext cx="266700" cy="1008062"/>
            <a:chOff x="2208" y="2112"/>
            <a:chExt cx="144" cy="576"/>
          </a:xfrm>
        </p:grpSpPr>
        <p:cxnSp>
          <p:nvCxnSpPr>
            <p:cNvPr id="869" name="Shape 869"/>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870" name="Shape 870"/>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sp>
        <p:nvSpPr>
          <p:cNvPr id="871" name="Shape 871"/>
          <p:cNvSpPr/>
          <p:nvPr/>
        </p:nvSpPr>
        <p:spPr>
          <a:xfrm>
            <a:off x="6148388" y="3781425"/>
            <a:ext cx="801687" cy="1343025"/>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872" name="Shape 872"/>
          <p:cNvSpPr txBox="1"/>
          <p:nvPr/>
        </p:nvSpPr>
        <p:spPr>
          <a:xfrm>
            <a:off x="6505575" y="3863975"/>
            <a:ext cx="444500"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873" name="Shape 873"/>
          <p:cNvSpPr txBox="1"/>
          <p:nvPr/>
        </p:nvSpPr>
        <p:spPr>
          <a:xfrm>
            <a:off x="6148388" y="3863975"/>
            <a:ext cx="4460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874" name="Shape 874"/>
          <p:cNvSpPr txBox="1"/>
          <p:nvPr/>
        </p:nvSpPr>
        <p:spPr>
          <a:xfrm>
            <a:off x="6326188" y="4621213"/>
            <a:ext cx="71437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875" name="Shape 875"/>
          <p:cNvCxnSpPr/>
          <p:nvPr/>
        </p:nvCxnSpPr>
        <p:spPr>
          <a:xfrm>
            <a:off x="6950075" y="4789488"/>
            <a:ext cx="357188" cy="0"/>
          </a:xfrm>
          <a:prstGeom prst="straightConnector1">
            <a:avLst/>
          </a:prstGeom>
          <a:noFill/>
          <a:ln cap="flat" cmpd="sng" w="25400">
            <a:solidFill>
              <a:srgbClr val="003366"/>
            </a:solidFill>
            <a:prstDash val="solid"/>
            <a:round/>
            <a:headEnd len="med" w="med" type="none"/>
            <a:tailEnd len="med" w="med" type="none"/>
          </a:ln>
        </p:spPr>
      </p:cxnSp>
      <p:cxnSp>
        <p:nvCxnSpPr>
          <p:cNvPr id="876" name="Shape 876"/>
          <p:cNvCxnSpPr/>
          <p:nvPr/>
        </p:nvCxnSpPr>
        <p:spPr>
          <a:xfrm>
            <a:off x="6950075" y="4032250"/>
            <a:ext cx="357188" cy="0"/>
          </a:xfrm>
          <a:prstGeom prst="straightConnector1">
            <a:avLst/>
          </a:prstGeom>
          <a:noFill/>
          <a:ln cap="flat" cmpd="sng" w="25400">
            <a:solidFill>
              <a:srgbClr val="003366"/>
            </a:solidFill>
            <a:prstDash val="solid"/>
            <a:round/>
            <a:headEnd len="med" w="med" type="none"/>
            <a:tailEnd len="med" w="med" type="none"/>
          </a:ln>
        </p:spPr>
      </p:cxnSp>
      <p:cxnSp>
        <p:nvCxnSpPr>
          <p:cNvPr id="877" name="Shape 877"/>
          <p:cNvCxnSpPr/>
          <p:nvPr/>
        </p:nvCxnSpPr>
        <p:spPr>
          <a:xfrm>
            <a:off x="6148388" y="4284663"/>
            <a:ext cx="268287" cy="168275"/>
          </a:xfrm>
          <a:prstGeom prst="straightConnector1">
            <a:avLst/>
          </a:prstGeom>
          <a:noFill/>
          <a:ln cap="flat" cmpd="sng" w="9525">
            <a:solidFill>
              <a:schemeClr val="dk1"/>
            </a:solidFill>
            <a:prstDash val="solid"/>
            <a:round/>
            <a:headEnd len="med" w="med" type="none"/>
            <a:tailEnd len="med" w="med" type="none"/>
          </a:ln>
        </p:spPr>
      </p:cxnSp>
      <p:cxnSp>
        <p:nvCxnSpPr>
          <p:cNvPr id="878" name="Shape 878"/>
          <p:cNvCxnSpPr/>
          <p:nvPr/>
        </p:nvCxnSpPr>
        <p:spPr>
          <a:xfrm flipH="1">
            <a:off x="6148388" y="4452938"/>
            <a:ext cx="268287" cy="168275"/>
          </a:xfrm>
          <a:prstGeom prst="straightConnector1">
            <a:avLst/>
          </a:prstGeom>
          <a:noFill/>
          <a:ln cap="flat" cmpd="sng" w="9525">
            <a:solidFill>
              <a:schemeClr val="dk1"/>
            </a:solidFill>
            <a:prstDash val="solid"/>
            <a:round/>
            <a:headEnd len="med" w="med" type="none"/>
            <a:tailEnd len="med" w="med" type="none"/>
          </a:ln>
        </p:spPr>
      </p:cxnSp>
      <p:cxnSp>
        <p:nvCxnSpPr>
          <p:cNvPr id="879" name="Shape 879"/>
          <p:cNvCxnSpPr/>
          <p:nvPr/>
        </p:nvCxnSpPr>
        <p:spPr>
          <a:xfrm>
            <a:off x="5881688" y="4452938"/>
            <a:ext cx="266700" cy="0"/>
          </a:xfrm>
          <a:prstGeom prst="straightConnector1">
            <a:avLst/>
          </a:prstGeom>
          <a:noFill/>
          <a:ln cap="flat" cmpd="sng" w="25400">
            <a:solidFill>
              <a:srgbClr val="003366"/>
            </a:solidFill>
            <a:prstDash val="solid"/>
            <a:round/>
            <a:headEnd len="med" w="med" type="none"/>
            <a:tailEnd len="med" w="med" type="none"/>
          </a:ln>
        </p:spPr>
      </p:cxnSp>
      <p:cxnSp>
        <p:nvCxnSpPr>
          <p:cNvPr id="880" name="Shape 880"/>
          <p:cNvCxnSpPr/>
          <p:nvPr/>
        </p:nvCxnSpPr>
        <p:spPr>
          <a:xfrm>
            <a:off x="5881688" y="4032250"/>
            <a:ext cx="266700" cy="0"/>
          </a:xfrm>
          <a:prstGeom prst="straightConnector1">
            <a:avLst/>
          </a:prstGeom>
          <a:noFill/>
          <a:ln cap="flat" cmpd="sng" w="25400">
            <a:solidFill>
              <a:srgbClr val="003366"/>
            </a:solidFill>
            <a:prstDash val="solid"/>
            <a:round/>
            <a:headEnd len="med" w="med" type="none"/>
            <a:tailEnd len="med" w="med" type="none"/>
          </a:ln>
        </p:spPr>
      </p:cxnSp>
      <p:cxnSp>
        <p:nvCxnSpPr>
          <p:cNvPr id="881" name="Shape 881"/>
          <p:cNvCxnSpPr/>
          <p:nvPr/>
        </p:nvCxnSpPr>
        <p:spPr>
          <a:xfrm rot="10800000">
            <a:off x="1514476" y="5461000"/>
            <a:ext cx="6148388" cy="0"/>
          </a:xfrm>
          <a:prstGeom prst="straightConnector1">
            <a:avLst/>
          </a:prstGeom>
          <a:noFill/>
          <a:ln cap="flat" cmpd="sng" w="25400">
            <a:solidFill>
              <a:schemeClr val="dk1"/>
            </a:solidFill>
            <a:prstDash val="solid"/>
            <a:round/>
            <a:headEnd len="med" w="med" type="none"/>
            <a:tailEnd len="med" w="med" type="none"/>
          </a:ln>
        </p:spPr>
      </p:cxnSp>
      <p:sp>
        <p:nvSpPr>
          <p:cNvPr id="882" name="Shape 882"/>
          <p:cNvSpPr txBox="1"/>
          <p:nvPr/>
        </p:nvSpPr>
        <p:spPr>
          <a:xfrm>
            <a:off x="5257800" y="3697288"/>
            <a:ext cx="124777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D2</a:t>
            </a:r>
            <a:endParaRPr/>
          </a:p>
        </p:txBody>
      </p:sp>
      <p:sp>
        <p:nvSpPr>
          <p:cNvPr id="883" name="Shape 883"/>
          <p:cNvSpPr txBox="1"/>
          <p:nvPr/>
        </p:nvSpPr>
        <p:spPr>
          <a:xfrm>
            <a:off x="5346700" y="2771775"/>
            <a:ext cx="6238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Q1</a:t>
            </a:r>
            <a:endParaRPr/>
          </a:p>
        </p:txBody>
      </p:sp>
      <p:sp>
        <p:nvSpPr>
          <p:cNvPr id="884" name="Shape 884"/>
          <p:cNvSpPr txBox="1"/>
          <p:nvPr/>
        </p:nvSpPr>
        <p:spPr>
          <a:xfrm>
            <a:off x="1069975" y="3529013"/>
            <a:ext cx="1246188"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rgbClr val="FF0000"/>
                </a:solidFill>
                <a:latin typeface="Arial"/>
                <a:ea typeface="Arial"/>
                <a:cs typeface="Arial"/>
                <a:sym typeface="Arial"/>
              </a:rPr>
              <a:t>IN</a:t>
            </a:r>
            <a:endParaRPr/>
          </a:p>
        </p:txBody>
      </p:sp>
      <p:sp>
        <p:nvSpPr>
          <p:cNvPr id="885" name="Shape 885"/>
          <p:cNvSpPr txBox="1"/>
          <p:nvPr/>
        </p:nvSpPr>
        <p:spPr>
          <a:xfrm>
            <a:off x="2316163" y="3360738"/>
            <a:ext cx="1247775"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FF0</a:t>
            </a:r>
            <a:endParaRPr b="0" sz="2100">
              <a:solidFill>
                <a:schemeClr val="dk1"/>
              </a:solidFill>
              <a:latin typeface="Arial"/>
              <a:ea typeface="Arial"/>
              <a:cs typeface="Arial"/>
              <a:sym typeface="Arial"/>
            </a:endParaRPr>
          </a:p>
        </p:txBody>
      </p:sp>
      <p:sp>
        <p:nvSpPr>
          <p:cNvPr id="886" name="Shape 886"/>
          <p:cNvSpPr txBox="1"/>
          <p:nvPr/>
        </p:nvSpPr>
        <p:spPr>
          <a:xfrm>
            <a:off x="4010025" y="3360738"/>
            <a:ext cx="1247775"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FF1</a:t>
            </a:r>
            <a:endParaRPr b="0" sz="2100">
              <a:solidFill>
                <a:schemeClr val="dk1"/>
              </a:solidFill>
              <a:latin typeface="Arial"/>
              <a:ea typeface="Arial"/>
              <a:cs typeface="Arial"/>
              <a:sym typeface="Arial"/>
            </a:endParaRPr>
          </a:p>
        </p:txBody>
      </p:sp>
      <p:sp>
        <p:nvSpPr>
          <p:cNvPr id="887" name="Shape 887"/>
          <p:cNvSpPr txBox="1"/>
          <p:nvPr/>
        </p:nvSpPr>
        <p:spPr>
          <a:xfrm>
            <a:off x="5970588" y="3360738"/>
            <a:ext cx="1247775"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FF2</a:t>
            </a:r>
            <a:endParaRPr b="0" sz="2100">
              <a:solidFill>
                <a:schemeClr val="dk1"/>
              </a:solidFill>
              <a:latin typeface="Arial"/>
              <a:ea typeface="Arial"/>
              <a:cs typeface="Arial"/>
              <a:sym typeface="Arial"/>
            </a:endParaRPr>
          </a:p>
        </p:txBody>
      </p:sp>
      <p:sp>
        <p:nvSpPr>
          <p:cNvPr id="888" name="Shape 888"/>
          <p:cNvSpPr txBox="1"/>
          <p:nvPr/>
        </p:nvSpPr>
        <p:spPr>
          <a:xfrm>
            <a:off x="1158875" y="4956175"/>
            <a:ext cx="8905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CLK</a:t>
            </a:r>
            <a:endParaRPr/>
          </a:p>
        </p:txBody>
      </p:sp>
      <p:cxnSp>
        <p:nvCxnSpPr>
          <p:cNvPr id="889" name="Shape 889"/>
          <p:cNvCxnSpPr/>
          <p:nvPr/>
        </p:nvCxnSpPr>
        <p:spPr>
          <a:xfrm rot="10800000">
            <a:off x="6950075" y="4032250"/>
            <a:ext cx="981075" cy="0"/>
          </a:xfrm>
          <a:prstGeom prst="straightConnector1">
            <a:avLst/>
          </a:prstGeom>
          <a:noFill/>
          <a:ln cap="flat" cmpd="sng" w="25400">
            <a:solidFill>
              <a:schemeClr val="dk1"/>
            </a:solidFill>
            <a:prstDash val="solid"/>
            <a:round/>
            <a:headEnd len="med" w="med" type="none"/>
            <a:tailEnd len="med" w="med" type="none"/>
          </a:ln>
        </p:spPr>
      </p:cxnSp>
      <p:cxnSp>
        <p:nvCxnSpPr>
          <p:cNvPr id="890" name="Shape 890"/>
          <p:cNvCxnSpPr/>
          <p:nvPr/>
        </p:nvCxnSpPr>
        <p:spPr>
          <a:xfrm rot="10800000">
            <a:off x="5080000" y="4032250"/>
            <a:ext cx="979488" cy="0"/>
          </a:xfrm>
          <a:prstGeom prst="straightConnector1">
            <a:avLst/>
          </a:prstGeom>
          <a:noFill/>
          <a:ln cap="flat" cmpd="sng" w="25400">
            <a:solidFill>
              <a:schemeClr val="dk1"/>
            </a:solidFill>
            <a:prstDash val="solid"/>
            <a:round/>
            <a:headEnd len="med" w="med" type="none"/>
            <a:tailEnd len="med" w="med" type="none"/>
          </a:ln>
        </p:spPr>
      </p:cxnSp>
      <p:sp>
        <p:nvSpPr>
          <p:cNvPr id="891" name="Shape 891"/>
          <p:cNvSpPr/>
          <p:nvPr/>
        </p:nvSpPr>
        <p:spPr>
          <a:xfrm>
            <a:off x="7931150" y="3781425"/>
            <a:ext cx="801688" cy="1343025"/>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892" name="Shape 892"/>
          <p:cNvSpPr txBox="1"/>
          <p:nvPr/>
        </p:nvSpPr>
        <p:spPr>
          <a:xfrm>
            <a:off x="8286750" y="3863975"/>
            <a:ext cx="4460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893" name="Shape 893"/>
          <p:cNvSpPr txBox="1"/>
          <p:nvPr/>
        </p:nvSpPr>
        <p:spPr>
          <a:xfrm>
            <a:off x="7931150" y="3863975"/>
            <a:ext cx="4460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894" name="Shape 894"/>
          <p:cNvSpPr txBox="1"/>
          <p:nvPr/>
        </p:nvSpPr>
        <p:spPr>
          <a:xfrm>
            <a:off x="8108950" y="4621213"/>
            <a:ext cx="712788"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895" name="Shape 895"/>
          <p:cNvCxnSpPr/>
          <p:nvPr/>
        </p:nvCxnSpPr>
        <p:spPr>
          <a:xfrm>
            <a:off x="8732838" y="4789488"/>
            <a:ext cx="357187" cy="0"/>
          </a:xfrm>
          <a:prstGeom prst="straightConnector1">
            <a:avLst/>
          </a:prstGeom>
          <a:noFill/>
          <a:ln cap="flat" cmpd="sng" w="25400">
            <a:solidFill>
              <a:srgbClr val="003366"/>
            </a:solidFill>
            <a:prstDash val="solid"/>
            <a:round/>
            <a:headEnd len="med" w="med" type="none"/>
            <a:tailEnd len="med" w="med" type="none"/>
          </a:ln>
        </p:spPr>
      </p:cxnSp>
      <p:cxnSp>
        <p:nvCxnSpPr>
          <p:cNvPr id="896" name="Shape 896"/>
          <p:cNvCxnSpPr/>
          <p:nvPr/>
        </p:nvCxnSpPr>
        <p:spPr>
          <a:xfrm>
            <a:off x="8732838" y="4032250"/>
            <a:ext cx="357187" cy="0"/>
          </a:xfrm>
          <a:prstGeom prst="straightConnector1">
            <a:avLst/>
          </a:prstGeom>
          <a:noFill/>
          <a:ln cap="flat" cmpd="sng" w="25400">
            <a:solidFill>
              <a:srgbClr val="003366"/>
            </a:solidFill>
            <a:prstDash val="solid"/>
            <a:round/>
            <a:headEnd len="med" w="med" type="none"/>
            <a:tailEnd len="med" w="med" type="none"/>
          </a:ln>
        </p:spPr>
      </p:cxnSp>
      <p:cxnSp>
        <p:nvCxnSpPr>
          <p:cNvPr id="897" name="Shape 897"/>
          <p:cNvCxnSpPr/>
          <p:nvPr/>
        </p:nvCxnSpPr>
        <p:spPr>
          <a:xfrm>
            <a:off x="7931150" y="4284663"/>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898" name="Shape 898"/>
          <p:cNvCxnSpPr/>
          <p:nvPr/>
        </p:nvCxnSpPr>
        <p:spPr>
          <a:xfrm flipH="1">
            <a:off x="7931150" y="4452938"/>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899" name="Shape 899"/>
          <p:cNvCxnSpPr/>
          <p:nvPr/>
        </p:nvCxnSpPr>
        <p:spPr>
          <a:xfrm>
            <a:off x="7662863" y="4452938"/>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900" name="Shape 900"/>
          <p:cNvCxnSpPr/>
          <p:nvPr/>
        </p:nvCxnSpPr>
        <p:spPr>
          <a:xfrm>
            <a:off x="7662863" y="4032250"/>
            <a:ext cx="268287" cy="0"/>
          </a:xfrm>
          <a:prstGeom prst="straightConnector1">
            <a:avLst/>
          </a:prstGeom>
          <a:noFill/>
          <a:ln cap="flat" cmpd="sng" w="25400">
            <a:solidFill>
              <a:srgbClr val="003366"/>
            </a:solidFill>
            <a:prstDash val="solid"/>
            <a:round/>
            <a:headEnd len="med" w="med" type="none"/>
            <a:tailEnd len="med" w="med" type="none"/>
          </a:ln>
        </p:spPr>
      </p:cxnSp>
      <p:sp>
        <p:nvSpPr>
          <p:cNvPr id="901" name="Shape 901"/>
          <p:cNvSpPr txBox="1"/>
          <p:nvPr/>
        </p:nvSpPr>
        <p:spPr>
          <a:xfrm>
            <a:off x="7040563" y="2771775"/>
            <a:ext cx="7127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Q2</a:t>
            </a:r>
            <a:endParaRPr/>
          </a:p>
        </p:txBody>
      </p:sp>
      <p:sp>
        <p:nvSpPr>
          <p:cNvPr id="902" name="Shape 902"/>
          <p:cNvSpPr txBox="1"/>
          <p:nvPr/>
        </p:nvSpPr>
        <p:spPr>
          <a:xfrm>
            <a:off x="7753350" y="3360738"/>
            <a:ext cx="1246188"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FF3</a:t>
            </a:r>
            <a:endParaRPr b="0" sz="2100">
              <a:solidFill>
                <a:schemeClr val="dk1"/>
              </a:solidFill>
              <a:latin typeface="Arial"/>
              <a:ea typeface="Arial"/>
              <a:cs typeface="Arial"/>
              <a:sym typeface="Arial"/>
            </a:endParaRPr>
          </a:p>
        </p:txBody>
      </p:sp>
      <p:grpSp>
        <p:nvGrpSpPr>
          <p:cNvPr id="903" name="Shape 903"/>
          <p:cNvGrpSpPr/>
          <p:nvPr/>
        </p:nvGrpSpPr>
        <p:grpSpPr>
          <a:xfrm>
            <a:off x="2227263" y="4452938"/>
            <a:ext cx="268287" cy="1008062"/>
            <a:chOff x="2208" y="2112"/>
            <a:chExt cx="144" cy="576"/>
          </a:xfrm>
        </p:grpSpPr>
        <p:cxnSp>
          <p:nvCxnSpPr>
            <p:cNvPr id="904" name="Shape 904"/>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905" name="Shape 905"/>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grpSp>
        <p:nvGrpSpPr>
          <p:cNvPr id="906" name="Shape 906"/>
          <p:cNvGrpSpPr/>
          <p:nvPr/>
        </p:nvGrpSpPr>
        <p:grpSpPr>
          <a:xfrm>
            <a:off x="5881688" y="4452938"/>
            <a:ext cx="266700" cy="1008062"/>
            <a:chOff x="2208" y="2112"/>
            <a:chExt cx="144" cy="576"/>
          </a:xfrm>
        </p:grpSpPr>
        <p:cxnSp>
          <p:nvCxnSpPr>
            <p:cNvPr id="907" name="Shape 907"/>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908" name="Shape 908"/>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grpSp>
        <p:nvGrpSpPr>
          <p:cNvPr id="909" name="Shape 909"/>
          <p:cNvGrpSpPr/>
          <p:nvPr/>
        </p:nvGrpSpPr>
        <p:grpSpPr>
          <a:xfrm>
            <a:off x="7662863" y="4452938"/>
            <a:ext cx="268287" cy="1008062"/>
            <a:chOff x="2208" y="2112"/>
            <a:chExt cx="144" cy="576"/>
          </a:xfrm>
        </p:grpSpPr>
        <p:cxnSp>
          <p:nvCxnSpPr>
            <p:cNvPr id="910" name="Shape 910"/>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911" name="Shape 911"/>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sp>
        <p:nvSpPr>
          <p:cNvPr id="912" name="Shape 912"/>
          <p:cNvSpPr txBox="1"/>
          <p:nvPr/>
        </p:nvSpPr>
        <p:spPr>
          <a:xfrm>
            <a:off x="7307263" y="3697288"/>
            <a:ext cx="712787"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D3</a:t>
            </a:r>
            <a:endParaRPr/>
          </a:p>
        </p:txBody>
      </p:sp>
      <p:sp>
        <p:nvSpPr>
          <p:cNvPr id="913" name="Shape 913"/>
          <p:cNvSpPr txBox="1"/>
          <p:nvPr/>
        </p:nvSpPr>
        <p:spPr>
          <a:xfrm>
            <a:off x="8999538" y="2771775"/>
            <a:ext cx="71437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Q3</a:t>
            </a:r>
            <a:endParaRPr/>
          </a:p>
        </p:txBody>
      </p:sp>
      <p:cxnSp>
        <p:nvCxnSpPr>
          <p:cNvPr id="914" name="Shape 914"/>
          <p:cNvCxnSpPr/>
          <p:nvPr/>
        </p:nvCxnSpPr>
        <p:spPr>
          <a:xfrm rot="10800000">
            <a:off x="8732838" y="4032250"/>
            <a:ext cx="623887" cy="0"/>
          </a:xfrm>
          <a:prstGeom prst="straightConnector1">
            <a:avLst/>
          </a:prstGeom>
          <a:noFill/>
          <a:ln cap="flat" cmpd="sng" w="25400">
            <a:solidFill>
              <a:schemeClr val="dk1"/>
            </a:solidFill>
            <a:prstDash val="solid"/>
            <a:round/>
            <a:headEnd len="med" w="med" type="none"/>
            <a:tailEnd len="med" w="med" type="none"/>
          </a:ln>
        </p:spPr>
      </p:cxnSp>
      <p:cxnSp>
        <p:nvCxnSpPr>
          <p:cNvPr id="915" name="Shape 915"/>
          <p:cNvCxnSpPr/>
          <p:nvPr/>
        </p:nvCxnSpPr>
        <p:spPr>
          <a:xfrm rot="10800000">
            <a:off x="9356725" y="3360738"/>
            <a:ext cx="0" cy="671512"/>
          </a:xfrm>
          <a:prstGeom prst="straightConnector1">
            <a:avLst/>
          </a:prstGeom>
          <a:noFill/>
          <a:ln cap="flat" cmpd="sng" w="25400">
            <a:solidFill>
              <a:schemeClr val="dk1"/>
            </a:solidFill>
            <a:prstDash val="solid"/>
            <a:round/>
            <a:headEnd len="med" w="med" type="none"/>
            <a:tailEnd len="med" w="med" type="none"/>
          </a:ln>
        </p:spPr>
      </p:cxnSp>
      <p:cxnSp>
        <p:nvCxnSpPr>
          <p:cNvPr id="916" name="Shape 916"/>
          <p:cNvCxnSpPr/>
          <p:nvPr/>
        </p:nvCxnSpPr>
        <p:spPr>
          <a:xfrm rot="10800000">
            <a:off x="7396163" y="3360738"/>
            <a:ext cx="0" cy="671512"/>
          </a:xfrm>
          <a:prstGeom prst="straightConnector1">
            <a:avLst/>
          </a:prstGeom>
          <a:noFill/>
          <a:ln cap="flat" cmpd="sng" w="25400">
            <a:solidFill>
              <a:schemeClr val="dk1"/>
            </a:solidFill>
            <a:prstDash val="solid"/>
            <a:round/>
            <a:headEnd len="med" w="med" type="oval"/>
            <a:tailEnd len="med" w="med" type="none"/>
          </a:ln>
        </p:spPr>
      </p:cxnSp>
      <p:cxnSp>
        <p:nvCxnSpPr>
          <p:cNvPr id="917" name="Shape 917"/>
          <p:cNvCxnSpPr/>
          <p:nvPr/>
        </p:nvCxnSpPr>
        <p:spPr>
          <a:xfrm rot="10800000">
            <a:off x="5613400" y="3360738"/>
            <a:ext cx="0" cy="671512"/>
          </a:xfrm>
          <a:prstGeom prst="straightConnector1">
            <a:avLst/>
          </a:prstGeom>
          <a:noFill/>
          <a:ln cap="flat" cmpd="sng" w="25400">
            <a:solidFill>
              <a:schemeClr val="dk1"/>
            </a:solidFill>
            <a:prstDash val="solid"/>
            <a:round/>
            <a:headEnd len="med" w="med" type="oval"/>
            <a:tailEnd len="med" w="med" type="none"/>
          </a:ln>
        </p:spPr>
      </p:cxnSp>
      <p:cxnSp>
        <p:nvCxnSpPr>
          <p:cNvPr id="918" name="Shape 918"/>
          <p:cNvCxnSpPr/>
          <p:nvPr/>
        </p:nvCxnSpPr>
        <p:spPr>
          <a:xfrm rot="10800000">
            <a:off x="3652838" y="3360738"/>
            <a:ext cx="0" cy="671512"/>
          </a:xfrm>
          <a:prstGeom prst="straightConnector1">
            <a:avLst/>
          </a:prstGeom>
          <a:noFill/>
          <a:ln cap="flat" cmpd="sng" w="25400">
            <a:solidFill>
              <a:schemeClr val="dk1"/>
            </a:solidFill>
            <a:prstDash val="solid"/>
            <a:round/>
            <a:headEnd len="med" w="med" type="oval"/>
            <a:tailEnd len="med" w="med" type="none"/>
          </a:ln>
        </p:spPr>
      </p:cxnSp>
      <p:cxnSp>
        <p:nvCxnSpPr>
          <p:cNvPr id="919" name="Shape 919"/>
          <p:cNvCxnSpPr/>
          <p:nvPr/>
        </p:nvCxnSpPr>
        <p:spPr>
          <a:xfrm rot="10800000">
            <a:off x="1514475" y="4032250"/>
            <a:ext cx="981075" cy="0"/>
          </a:xfrm>
          <a:prstGeom prst="straightConnector1">
            <a:avLst/>
          </a:prstGeom>
          <a:noFill/>
          <a:ln cap="flat" cmpd="sng" w="25400">
            <a:solidFill>
              <a:schemeClr val="dk1"/>
            </a:solidFill>
            <a:prstDash val="solid"/>
            <a:round/>
            <a:headEnd len="med" w="med" type="none"/>
            <a:tailEnd len="med" w="med" type="none"/>
          </a:ln>
        </p:spPr>
      </p:cxnSp>
      <p:sp>
        <p:nvSpPr>
          <p:cNvPr id="920" name="Shape 920"/>
          <p:cNvSpPr/>
          <p:nvPr/>
        </p:nvSpPr>
        <p:spPr>
          <a:xfrm>
            <a:off x="3563938" y="3192463"/>
            <a:ext cx="179387"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921" name="Shape 921"/>
          <p:cNvSpPr/>
          <p:nvPr/>
        </p:nvSpPr>
        <p:spPr>
          <a:xfrm>
            <a:off x="9267825" y="3192463"/>
            <a:ext cx="177800"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922" name="Shape 922"/>
          <p:cNvSpPr/>
          <p:nvPr/>
        </p:nvSpPr>
        <p:spPr>
          <a:xfrm>
            <a:off x="7307263" y="3192463"/>
            <a:ext cx="177800"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923" name="Shape 923"/>
          <p:cNvSpPr/>
          <p:nvPr/>
        </p:nvSpPr>
        <p:spPr>
          <a:xfrm>
            <a:off x="5524500" y="3192463"/>
            <a:ext cx="179388"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924" name="Shape 924"/>
          <p:cNvSpPr txBox="1"/>
          <p:nvPr>
            <p:ph type="title"/>
          </p:nvPr>
        </p:nvSpPr>
        <p:spPr>
          <a:xfrm>
            <a:off x="966788" y="628650"/>
            <a:ext cx="8129587" cy="7096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de-CH" sz="3200" u="none" cap="none" strike="noStrike">
                <a:solidFill>
                  <a:srgbClr val="0064BA"/>
                </a:solidFill>
                <a:latin typeface="Arial"/>
                <a:ea typeface="Arial"/>
                <a:cs typeface="Arial"/>
                <a:sym typeface="Arial"/>
              </a:rPr>
              <a:t>Basic Structure of Shiftregister</a:t>
            </a:r>
            <a:endParaRPr b="1" i="0" sz="3200" u="none" cap="none" strike="noStrike">
              <a:solidFill>
                <a:srgbClr val="0064BA"/>
              </a:solidFill>
              <a:latin typeface="Arial"/>
              <a:ea typeface="Arial"/>
              <a:cs typeface="Arial"/>
              <a:sym typeface="Arial"/>
            </a:endParaRPr>
          </a:p>
        </p:txBody>
      </p:sp>
      <p:sp>
        <p:nvSpPr>
          <p:cNvPr id="925" name="Shape 925"/>
          <p:cNvSpPr txBox="1"/>
          <p:nvPr/>
        </p:nvSpPr>
        <p:spPr>
          <a:xfrm>
            <a:off x="8865244" y="2241520"/>
            <a:ext cx="982961" cy="502702"/>
          </a:xfrm>
          <a:prstGeom prst="rect">
            <a:avLst/>
          </a:prstGeom>
          <a:noFill/>
          <a:ln>
            <a:noFill/>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MSB</a:t>
            </a:r>
            <a:endParaRPr b="1" sz="2800">
              <a:solidFill>
                <a:schemeClr val="dk2"/>
              </a:solidFill>
              <a:latin typeface="Arial"/>
              <a:ea typeface="Arial"/>
              <a:cs typeface="Arial"/>
              <a:sym typeface="Arial"/>
            </a:endParaRPr>
          </a:p>
        </p:txBody>
      </p:sp>
      <p:sp>
        <p:nvSpPr>
          <p:cNvPr id="926" name="Shape 926"/>
          <p:cNvSpPr txBox="1"/>
          <p:nvPr/>
        </p:nvSpPr>
        <p:spPr>
          <a:xfrm>
            <a:off x="3251844" y="2241520"/>
            <a:ext cx="902811" cy="502702"/>
          </a:xfrm>
          <a:prstGeom prst="rect">
            <a:avLst/>
          </a:prstGeom>
          <a:noFill/>
          <a:ln>
            <a:noFill/>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LSB</a:t>
            </a:r>
            <a:endParaRPr b="1" sz="2800">
              <a:solidFill>
                <a:schemeClr val="dk2"/>
              </a:solidFill>
              <a:latin typeface="Arial"/>
              <a:ea typeface="Arial"/>
              <a:cs typeface="Arial"/>
              <a:sym typeface="Arial"/>
            </a:endParaRPr>
          </a:p>
        </p:txBody>
      </p:sp>
      <p:sp>
        <p:nvSpPr>
          <p:cNvPr id="927" name="Shape 927"/>
          <p:cNvSpPr txBox="1"/>
          <p:nvPr/>
        </p:nvSpPr>
        <p:spPr>
          <a:xfrm>
            <a:off x="901545" y="1135866"/>
            <a:ext cx="7335663" cy="470129"/>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None/>
            </a:pPr>
            <a:r>
              <a:rPr b="0" lang="de-CH" sz="2400">
                <a:solidFill>
                  <a:srgbClr val="0070C0"/>
                </a:solidFill>
                <a:latin typeface="Arial"/>
                <a:ea typeface="Arial"/>
                <a:cs typeface="Arial"/>
                <a:sym typeface="Arial"/>
              </a:rPr>
              <a:t>Example with shift direction  from </a:t>
            </a:r>
            <a:r>
              <a:rPr b="1" lang="de-CH" sz="2400">
                <a:solidFill>
                  <a:srgbClr val="0070C0"/>
                </a:solidFill>
                <a:latin typeface="Arial"/>
                <a:ea typeface="Arial"/>
                <a:cs typeface="Arial"/>
                <a:sym typeface="Arial"/>
              </a:rPr>
              <a:t>LSB</a:t>
            </a:r>
            <a:r>
              <a:rPr b="0" lang="de-CH" sz="2400">
                <a:solidFill>
                  <a:srgbClr val="0070C0"/>
                </a:solidFill>
                <a:latin typeface="Arial"/>
                <a:ea typeface="Arial"/>
                <a:cs typeface="Arial"/>
                <a:sym typeface="Arial"/>
              </a:rPr>
              <a:t> towards </a:t>
            </a:r>
            <a:r>
              <a:rPr b="1" lang="de-CH" sz="2400">
                <a:solidFill>
                  <a:srgbClr val="0070C0"/>
                </a:solidFill>
                <a:latin typeface="Arial"/>
                <a:ea typeface="Arial"/>
                <a:cs typeface="Arial"/>
                <a:sym typeface="Arial"/>
              </a:rPr>
              <a:t>MSB</a:t>
            </a:r>
            <a:endParaRPr b="1" sz="2400">
              <a:solidFill>
                <a:srgbClr val="0070C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Shape 933"/>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934" name="Shape 934"/>
          <p:cNvSpPr txBox="1"/>
          <p:nvPr>
            <p:ph type="title"/>
          </p:nvPr>
        </p:nvSpPr>
        <p:spPr>
          <a:xfrm>
            <a:off x="596900" y="455613"/>
            <a:ext cx="9090025" cy="1260475"/>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IEC Symbol for Shiftregister</a:t>
            </a:r>
            <a:endParaRPr b="1" i="0" sz="2800" u="none" cap="none" strike="noStrike">
              <a:solidFill>
                <a:schemeClr val="dk2"/>
              </a:solidFill>
              <a:latin typeface="Arial"/>
              <a:ea typeface="Arial"/>
              <a:cs typeface="Arial"/>
              <a:sym typeface="Arial"/>
            </a:endParaRPr>
          </a:p>
        </p:txBody>
      </p:sp>
      <p:sp>
        <p:nvSpPr>
          <p:cNvPr id="935" name="Shape 935"/>
          <p:cNvSpPr/>
          <p:nvPr/>
        </p:nvSpPr>
        <p:spPr>
          <a:xfrm>
            <a:off x="4633913" y="2855913"/>
            <a:ext cx="1425575" cy="33655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936" name="Shape 936"/>
          <p:cNvCxnSpPr/>
          <p:nvPr/>
        </p:nvCxnSpPr>
        <p:spPr>
          <a:xfrm rot="10800000">
            <a:off x="4900613" y="2605088"/>
            <a:ext cx="0" cy="250825"/>
          </a:xfrm>
          <a:prstGeom prst="straightConnector1">
            <a:avLst/>
          </a:prstGeom>
          <a:noFill/>
          <a:ln cap="flat" cmpd="sng" w="25400">
            <a:solidFill>
              <a:schemeClr val="dk1"/>
            </a:solidFill>
            <a:prstDash val="solid"/>
            <a:round/>
            <a:headEnd len="med" w="med" type="none"/>
            <a:tailEnd len="med" w="med" type="none"/>
          </a:ln>
        </p:spPr>
      </p:cxnSp>
      <p:cxnSp>
        <p:nvCxnSpPr>
          <p:cNvPr id="937" name="Shape 937"/>
          <p:cNvCxnSpPr/>
          <p:nvPr/>
        </p:nvCxnSpPr>
        <p:spPr>
          <a:xfrm rot="10800000">
            <a:off x="5792788" y="2605088"/>
            <a:ext cx="0" cy="250825"/>
          </a:xfrm>
          <a:prstGeom prst="straightConnector1">
            <a:avLst/>
          </a:prstGeom>
          <a:noFill/>
          <a:ln cap="flat" cmpd="sng" w="25400">
            <a:solidFill>
              <a:schemeClr val="dk1"/>
            </a:solidFill>
            <a:prstDash val="solid"/>
            <a:round/>
            <a:headEnd len="med" w="med" type="none"/>
            <a:tailEnd len="med" w="med" type="none"/>
          </a:ln>
        </p:spPr>
      </p:cxnSp>
      <p:cxnSp>
        <p:nvCxnSpPr>
          <p:cNvPr id="938" name="Shape 938"/>
          <p:cNvCxnSpPr/>
          <p:nvPr/>
        </p:nvCxnSpPr>
        <p:spPr>
          <a:xfrm rot="10800000">
            <a:off x="4633913" y="2605088"/>
            <a:ext cx="266700" cy="0"/>
          </a:xfrm>
          <a:prstGeom prst="straightConnector1">
            <a:avLst/>
          </a:prstGeom>
          <a:noFill/>
          <a:ln cap="flat" cmpd="sng" w="25400">
            <a:solidFill>
              <a:schemeClr val="dk1"/>
            </a:solidFill>
            <a:prstDash val="solid"/>
            <a:round/>
            <a:headEnd len="med" w="med" type="none"/>
            <a:tailEnd len="med" w="med" type="none"/>
          </a:ln>
        </p:spPr>
      </p:cxnSp>
      <p:cxnSp>
        <p:nvCxnSpPr>
          <p:cNvPr id="939" name="Shape 939"/>
          <p:cNvCxnSpPr/>
          <p:nvPr/>
        </p:nvCxnSpPr>
        <p:spPr>
          <a:xfrm rot="10800000">
            <a:off x="4633913" y="1512888"/>
            <a:ext cx="0" cy="1092200"/>
          </a:xfrm>
          <a:prstGeom prst="straightConnector1">
            <a:avLst/>
          </a:prstGeom>
          <a:noFill/>
          <a:ln cap="flat" cmpd="sng" w="25400">
            <a:solidFill>
              <a:schemeClr val="dk1"/>
            </a:solidFill>
            <a:prstDash val="solid"/>
            <a:round/>
            <a:headEnd len="med" w="med" type="none"/>
            <a:tailEnd len="med" w="med" type="none"/>
          </a:ln>
        </p:spPr>
      </p:cxnSp>
      <p:cxnSp>
        <p:nvCxnSpPr>
          <p:cNvPr id="940" name="Shape 940"/>
          <p:cNvCxnSpPr/>
          <p:nvPr/>
        </p:nvCxnSpPr>
        <p:spPr>
          <a:xfrm rot="10800000">
            <a:off x="6059488" y="1512888"/>
            <a:ext cx="0" cy="1092200"/>
          </a:xfrm>
          <a:prstGeom prst="straightConnector1">
            <a:avLst/>
          </a:prstGeom>
          <a:noFill/>
          <a:ln cap="flat" cmpd="sng" w="25400">
            <a:solidFill>
              <a:schemeClr val="dk1"/>
            </a:solidFill>
            <a:prstDash val="solid"/>
            <a:round/>
            <a:headEnd len="med" w="med" type="none"/>
            <a:tailEnd len="med" w="med" type="none"/>
          </a:ln>
        </p:spPr>
      </p:cxnSp>
      <p:cxnSp>
        <p:nvCxnSpPr>
          <p:cNvPr id="941" name="Shape 941"/>
          <p:cNvCxnSpPr/>
          <p:nvPr/>
        </p:nvCxnSpPr>
        <p:spPr>
          <a:xfrm rot="10800000">
            <a:off x="5792788" y="2605088"/>
            <a:ext cx="266700" cy="0"/>
          </a:xfrm>
          <a:prstGeom prst="straightConnector1">
            <a:avLst/>
          </a:prstGeom>
          <a:noFill/>
          <a:ln cap="flat" cmpd="sng" w="25400">
            <a:solidFill>
              <a:schemeClr val="dk1"/>
            </a:solidFill>
            <a:prstDash val="solid"/>
            <a:round/>
            <a:headEnd len="med" w="med" type="none"/>
            <a:tailEnd len="med" w="med" type="none"/>
          </a:ln>
        </p:spPr>
      </p:cxnSp>
      <p:cxnSp>
        <p:nvCxnSpPr>
          <p:cNvPr id="942" name="Shape 942"/>
          <p:cNvCxnSpPr/>
          <p:nvPr/>
        </p:nvCxnSpPr>
        <p:spPr>
          <a:xfrm>
            <a:off x="4633913" y="1512888"/>
            <a:ext cx="1425575" cy="0"/>
          </a:xfrm>
          <a:prstGeom prst="straightConnector1">
            <a:avLst/>
          </a:prstGeom>
          <a:noFill/>
          <a:ln cap="flat" cmpd="sng" w="25400">
            <a:solidFill>
              <a:schemeClr val="dk1"/>
            </a:solidFill>
            <a:prstDash val="solid"/>
            <a:round/>
            <a:headEnd len="med" w="med" type="none"/>
            <a:tailEnd len="med" w="med" type="none"/>
          </a:ln>
        </p:spPr>
      </p:cxnSp>
      <p:cxnSp>
        <p:nvCxnSpPr>
          <p:cNvPr id="943" name="Shape 943"/>
          <p:cNvCxnSpPr/>
          <p:nvPr/>
        </p:nvCxnSpPr>
        <p:spPr>
          <a:xfrm>
            <a:off x="4633913" y="2016125"/>
            <a:ext cx="266700" cy="168275"/>
          </a:xfrm>
          <a:prstGeom prst="straightConnector1">
            <a:avLst/>
          </a:prstGeom>
          <a:noFill/>
          <a:ln cap="flat" cmpd="sng" w="25400">
            <a:solidFill>
              <a:schemeClr val="dk1"/>
            </a:solidFill>
            <a:prstDash val="solid"/>
            <a:round/>
            <a:headEnd len="med" w="med" type="none"/>
            <a:tailEnd len="med" w="med" type="none"/>
          </a:ln>
        </p:spPr>
      </p:cxnSp>
      <p:cxnSp>
        <p:nvCxnSpPr>
          <p:cNvPr id="944" name="Shape 944"/>
          <p:cNvCxnSpPr/>
          <p:nvPr/>
        </p:nvCxnSpPr>
        <p:spPr>
          <a:xfrm flipH="1">
            <a:off x="4633913" y="2184400"/>
            <a:ext cx="266700" cy="168275"/>
          </a:xfrm>
          <a:prstGeom prst="straightConnector1">
            <a:avLst/>
          </a:prstGeom>
          <a:noFill/>
          <a:ln cap="flat" cmpd="sng" w="25400">
            <a:solidFill>
              <a:schemeClr val="dk1"/>
            </a:solidFill>
            <a:prstDash val="solid"/>
            <a:round/>
            <a:headEnd len="med" w="med" type="none"/>
            <a:tailEnd len="med" w="med" type="none"/>
          </a:ln>
        </p:spPr>
      </p:cxnSp>
      <p:cxnSp>
        <p:nvCxnSpPr>
          <p:cNvPr id="945" name="Shape 945"/>
          <p:cNvCxnSpPr/>
          <p:nvPr/>
        </p:nvCxnSpPr>
        <p:spPr>
          <a:xfrm rot="10800000">
            <a:off x="4187825" y="2184400"/>
            <a:ext cx="446088" cy="0"/>
          </a:xfrm>
          <a:prstGeom prst="straightConnector1">
            <a:avLst/>
          </a:prstGeom>
          <a:noFill/>
          <a:ln cap="flat" cmpd="sng" w="25400">
            <a:solidFill>
              <a:schemeClr val="dk1"/>
            </a:solidFill>
            <a:prstDash val="solid"/>
            <a:round/>
            <a:headEnd len="med" w="med" type="none"/>
            <a:tailEnd len="med" w="med" type="none"/>
          </a:ln>
        </p:spPr>
      </p:cxnSp>
      <p:sp>
        <p:nvSpPr>
          <p:cNvPr id="946" name="Shape 946"/>
          <p:cNvSpPr txBox="1"/>
          <p:nvPr/>
        </p:nvSpPr>
        <p:spPr>
          <a:xfrm>
            <a:off x="3475038" y="1931988"/>
            <a:ext cx="735012"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CLK</a:t>
            </a:r>
            <a:endParaRPr/>
          </a:p>
        </p:txBody>
      </p:sp>
      <p:sp>
        <p:nvSpPr>
          <p:cNvPr id="947" name="Shape 947"/>
          <p:cNvSpPr/>
          <p:nvPr/>
        </p:nvSpPr>
        <p:spPr>
          <a:xfrm>
            <a:off x="4633913" y="3192463"/>
            <a:ext cx="1425575" cy="33655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948" name="Shape 948"/>
          <p:cNvSpPr/>
          <p:nvPr/>
        </p:nvSpPr>
        <p:spPr>
          <a:xfrm>
            <a:off x="4633913" y="3529013"/>
            <a:ext cx="1425575" cy="334962"/>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949" name="Shape 949"/>
          <p:cNvSpPr/>
          <p:nvPr/>
        </p:nvSpPr>
        <p:spPr>
          <a:xfrm>
            <a:off x="4633913" y="3863975"/>
            <a:ext cx="1425575" cy="33655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950" name="Shape 950"/>
          <p:cNvCxnSpPr/>
          <p:nvPr/>
        </p:nvCxnSpPr>
        <p:spPr>
          <a:xfrm>
            <a:off x="6059488" y="3024188"/>
            <a:ext cx="357187" cy="0"/>
          </a:xfrm>
          <a:prstGeom prst="straightConnector1">
            <a:avLst/>
          </a:prstGeom>
          <a:noFill/>
          <a:ln cap="flat" cmpd="sng" w="25400">
            <a:solidFill>
              <a:schemeClr val="dk1"/>
            </a:solidFill>
            <a:prstDash val="solid"/>
            <a:round/>
            <a:headEnd len="med" w="med" type="none"/>
            <a:tailEnd len="med" w="med" type="none"/>
          </a:ln>
        </p:spPr>
      </p:cxnSp>
      <p:cxnSp>
        <p:nvCxnSpPr>
          <p:cNvPr id="951" name="Shape 951"/>
          <p:cNvCxnSpPr/>
          <p:nvPr/>
        </p:nvCxnSpPr>
        <p:spPr>
          <a:xfrm>
            <a:off x="6059488" y="3360738"/>
            <a:ext cx="357187" cy="0"/>
          </a:xfrm>
          <a:prstGeom prst="straightConnector1">
            <a:avLst/>
          </a:prstGeom>
          <a:noFill/>
          <a:ln cap="flat" cmpd="sng" w="25400">
            <a:solidFill>
              <a:schemeClr val="dk1"/>
            </a:solidFill>
            <a:prstDash val="solid"/>
            <a:round/>
            <a:headEnd len="med" w="med" type="none"/>
            <a:tailEnd len="med" w="med" type="none"/>
          </a:ln>
        </p:spPr>
      </p:cxnSp>
      <p:cxnSp>
        <p:nvCxnSpPr>
          <p:cNvPr id="952" name="Shape 952"/>
          <p:cNvCxnSpPr/>
          <p:nvPr/>
        </p:nvCxnSpPr>
        <p:spPr>
          <a:xfrm>
            <a:off x="6059488" y="3697288"/>
            <a:ext cx="357187" cy="0"/>
          </a:xfrm>
          <a:prstGeom prst="straightConnector1">
            <a:avLst/>
          </a:prstGeom>
          <a:noFill/>
          <a:ln cap="flat" cmpd="sng" w="25400">
            <a:solidFill>
              <a:schemeClr val="dk1"/>
            </a:solidFill>
            <a:prstDash val="solid"/>
            <a:round/>
            <a:headEnd len="med" w="med" type="none"/>
            <a:tailEnd len="med" w="med" type="none"/>
          </a:ln>
        </p:spPr>
      </p:cxnSp>
      <p:cxnSp>
        <p:nvCxnSpPr>
          <p:cNvPr id="953" name="Shape 953"/>
          <p:cNvCxnSpPr/>
          <p:nvPr/>
        </p:nvCxnSpPr>
        <p:spPr>
          <a:xfrm>
            <a:off x="6059488" y="4032250"/>
            <a:ext cx="357187" cy="0"/>
          </a:xfrm>
          <a:prstGeom prst="straightConnector1">
            <a:avLst/>
          </a:prstGeom>
          <a:noFill/>
          <a:ln cap="flat" cmpd="sng" w="25400">
            <a:solidFill>
              <a:schemeClr val="dk1"/>
            </a:solidFill>
            <a:prstDash val="solid"/>
            <a:round/>
            <a:headEnd len="med" w="med" type="none"/>
            <a:tailEnd len="med" w="med" type="none"/>
          </a:ln>
        </p:spPr>
      </p:cxnSp>
      <p:cxnSp>
        <p:nvCxnSpPr>
          <p:cNvPr id="954" name="Shape 954"/>
          <p:cNvCxnSpPr/>
          <p:nvPr/>
        </p:nvCxnSpPr>
        <p:spPr>
          <a:xfrm>
            <a:off x="4276725" y="3024188"/>
            <a:ext cx="357188" cy="0"/>
          </a:xfrm>
          <a:prstGeom prst="straightConnector1">
            <a:avLst/>
          </a:prstGeom>
          <a:noFill/>
          <a:ln cap="flat" cmpd="sng" w="25400">
            <a:solidFill>
              <a:schemeClr val="dk1"/>
            </a:solidFill>
            <a:prstDash val="solid"/>
            <a:round/>
            <a:headEnd len="med" w="med" type="none"/>
            <a:tailEnd len="med" w="med" type="none"/>
          </a:ln>
        </p:spPr>
      </p:cxnSp>
      <p:sp>
        <p:nvSpPr>
          <p:cNvPr id="955" name="Shape 955"/>
          <p:cNvSpPr txBox="1"/>
          <p:nvPr/>
        </p:nvSpPr>
        <p:spPr>
          <a:xfrm>
            <a:off x="6215063" y="2689225"/>
            <a:ext cx="571500"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Q0</a:t>
            </a:r>
            <a:endParaRPr/>
          </a:p>
        </p:txBody>
      </p:sp>
      <p:sp>
        <p:nvSpPr>
          <p:cNvPr id="956" name="Shape 956"/>
          <p:cNvSpPr txBox="1"/>
          <p:nvPr/>
        </p:nvSpPr>
        <p:spPr>
          <a:xfrm>
            <a:off x="6215063" y="3024188"/>
            <a:ext cx="571500"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Q1</a:t>
            </a:r>
            <a:endParaRPr/>
          </a:p>
        </p:txBody>
      </p:sp>
      <p:sp>
        <p:nvSpPr>
          <p:cNvPr id="957" name="Shape 957"/>
          <p:cNvSpPr txBox="1"/>
          <p:nvPr/>
        </p:nvSpPr>
        <p:spPr>
          <a:xfrm>
            <a:off x="6215063" y="3360738"/>
            <a:ext cx="571500"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Q2</a:t>
            </a:r>
            <a:endParaRPr/>
          </a:p>
        </p:txBody>
      </p:sp>
      <p:sp>
        <p:nvSpPr>
          <p:cNvPr id="958" name="Shape 958"/>
          <p:cNvSpPr txBox="1"/>
          <p:nvPr/>
        </p:nvSpPr>
        <p:spPr>
          <a:xfrm>
            <a:off x="6215063" y="3697288"/>
            <a:ext cx="571500"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Q3</a:t>
            </a:r>
            <a:endParaRPr/>
          </a:p>
        </p:txBody>
      </p:sp>
      <p:sp>
        <p:nvSpPr>
          <p:cNvPr id="959" name="Shape 959"/>
          <p:cNvSpPr txBox="1"/>
          <p:nvPr/>
        </p:nvSpPr>
        <p:spPr>
          <a:xfrm>
            <a:off x="3802063" y="2605088"/>
            <a:ext cx="482600"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IN</a:t>
            </a:r>
            <a:endParaRPr/>
          </a:p>
        </p:txBody>
      </p:sp>
      <p:sp>
        <p:nvSpPr>
          <p:cNvPr id="960" name="Shape 960"/>
          <p:cNvSpPr txBox="1"/>
          <p:nvPr/>
        </p:nvSpPr>
        <p:spPr>
          <a:xfrm>
            <a:off x="4900613" y="1512888"/>
            <a:ext cx="94297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SRG4</a:t>
            </a:r>
            <a:endParaRPr/>
          </a:p>
        </p:txBody>
      </p:sp>
      <p:sp>
        <p:nvSpPr>
          <p:cNvPr id="961" name="Shape 961"/>
          <p:cNvSpPr txBox="1"/>
          <p:nvPr/>
        </p:nvSpPr>
        <p:spPr>
          <a:xfrm>
            <a:off x="4900613" y="2016125"/>
            <a:ext cx="63182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C1/</a:t>
            </a:r>
            <a:endParaRPr/>
          </a:p>
        </p:txBody>
      </p:sp>
      <p:cxnSp>
        <p:nvCxnSpPr>
          <p:cNvPr id="962" name="Shape 962"/>
          <p:cNvCxnSpPr/>
          <p:nvPr/>
        </p:nvCxnSpPr>
        <p:spPr>
          <a:xfrm>
            <a:off x="5491163" y="2184400"/>
            <a:ext cx="268287" cy="0"/>
          </a:xfrm>
          <a:prstGeom prst="straightConnector1">
            <a:avLst/>
          </a:prstGeom>
          <a:noFill/>
          <a:ln cap="flat" cmpd="sng" w="25400">
            <a:solidFill>
              <a:schemeClr val="dk1"/>
            </a:solidFill>
            <a:prstDash val="solid"/>
            <a:round/>
            <a:headEnd len="med" w="med" type="none"/>
            <a:tailEnd len="med" w="med" type="stealth"/>
          </a:ln>
        </p:spPr>
      </p:cxnSp>
      <p:sp>
        <p:nvSpPr>
          <p:cNvPr id="963" name="Shape 963"/>
          <p:cNvSpPr/>
          <p:nvPr/>
        </p:nvSpPr>
        <p:spPr>
          <a:xfrm>
            <a:off x="2316163" y="5376863"/>
            <a:ext cx="803275" cy="134461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964" name="Shape 964"/>
          <p:cNvSpPr txBox="1"/>
          <p:nvPr/>
        </p:nvSpPr>
        <p:spPr>
          <a:xfrm>
            <a:off x="2673350" y="5461000"/>
            <a:ext cx="4460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965" name="Shape 965"/>
          <p:cNvSpPr txBox="1"/>
          <p:nvPr/>
        </p:nvSpPr>
        <p:spPr>
          <a:xfrm>
            <a:off x="2316163" y="5461000"/>
            <a:ext cx="4460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966" name="Shape 966"/>
          <p:cNvSpPr txBox="1"/>
          <p:nvPr/>
        </p:nvSpPr>
        <p:spPr>
          <a:xfrm>
            <a:off x="2495550" y="6216650"/>
            <a:ext cx="7127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967" name="Shape 967"/>
          <p:cNvCxnSpPr/>
          <p:nvPr/>
        </p:nvCxnSpPr>
        <p:spPr>
          <a:xfrm>
            <a:off x="3119438" y="6384925"/>
            <a:ext cx="355600" cy="0"/>
          </a:xfrm>
          <a:prstGeom prst="straightConnector1">
            <a:avLst/>
          </a:prstGeom>
          <a:noFill/>
          <a:ln cap="flat" cmpd="sng" w="25400">
            <a:solidFill>
              <a:srgbClr val="003366"/>
            </a:solidFill>
            <a:prstDash val="solid"/>
            <a:round/>
            <a:headEnd len="med" w="med" type="none"/>
            <a:tailEnd len="med" w="med" type="none"/>
          </a:ln>
        </p:spPr>
      </p:cxnSp>
      <p:cxnSp>
        <p:nvCxnSpPr>
          <p:cNvPr id="968" name="Shape 968"/>
          <p:cNvCxnSpPr/>
          <p:nvPr/>
        </p:nvCxnSpPr>
        <p:spPr>
          <a:xfrm>
            <a:off x="3119438" y="5629275"/>
            <a:ext cx="355600" cy="0"/>
          </a:xfrm>
          <a:prstGeom prst="straightConnector1">
            <a:avLst/>
          </a:prstGeom>
          <a:noFill/>
          <a:ln cap="flat" cmpd="sng" w="25400">
            <a:solidFill>
              <a:srgbClr val="003366"/>
            </a:solidFill>
            <a:prstDash val="solid"/>
            <a:round/>
            <a:headEnd len="med" w="med" type="none"/>
            <a:tailEnd len="med" w="med" type="none"/>
          </a:ln>
        </p:spPr>
      </p:cxnSp>
      <p:cxnSp>
        <p:nvCxnSpPr>
          <p:cNvPr id="969" name="Shape 969"/>
          <p:cNvCxnSpPr/>
          <p:nvPr/>
        </p:nvCxnSpPr>
        <p:spPr>
          <a:xfrm>
            <a:off x="2316163" y="5881688"/>
            <a:ext cx="268287" cy="166687"/>
          </a:xfrm>
          <a:prstGeom prst="straightConnector1">
            <a:avLst/>
          </a:prstGeom>
          <a:noFill/>
          <a:ln cap="flat" cmpd="sng" w="9525">
            <a:solidFill>
              <a:schemeClr val="dk1"/>
            </a:solidFill>
            <a:prstDash val="solid"/>
            <a:round/>
            <a:headEnd len="med" w="med" type="none"/>
            <a:tailEnd len="med" w="med" type="none"/>
          </a:ln>
        </p:spPr>
      </p:cxnSp>
      <p:cxnSp>
        <p:nvCxnSpPr>
          <p:cNvPr id="970" name="Shape 970"/>
          <p:cNvCxnSpPr/>
          <p:nvPr/>
        </p:nvCxnSpPr>
        <p:spPr>
          <a:xfrm flipH="1">
            <a:off x="2316163" y="6048375"/>
            <a:ext cx="268287" cy="168275"/>
          </a:xfrm>
          <a:prstGeom prst="straightConnector1">
            <a:avLst/>
          </a:prstGeom>
          <a:noFill/>
          <a:ln cap="flat" cmpd="sng" w="9525">
            <a:solidFill>
              <a:schemeClr val="dk1"/>
            </a:solidFill>
            <a:prstDash val="solid"/>
            <a:round/>
            <a:headEnd len="med" w="med" type="none"/>
            <a:tailEnd len="med" w="med" type="none"/>
          </a:ln>
        </p:spPr>
      </p:cxnSp>
      <p:cxnSp>
        <p:nvCxnSpPr>
          <p:cNvPr id="971" name="Shape 971"/>
          <p:cNvCxnSpPr/>
          <p:nvPr/>
        </p:nvCxnSpPr>
        <p:spPr>
          <a:xfrm>
            <a:off x="2049463" y="6048375"/>
            <a:ext cx="266700" cy="0"/>
          </a:xfrm>
          <a:prstGeom prst="straightConnector1">
            <a:avLst/>
          </a:prstGeom>
          <a:noFill/>
          <a:ln cap="flat" cmpd="sng" w="25400">
            <a:solidFill>
              <a:srgbClr val="003366"/>
            </a:solidFill>
            <a:prstDash val="solid"/>
            <a:round/>
            <a:headEnd len="med" w="med" type="none"/>
            <a:tailEnd len="med" w="med" type="none"/>
          </a:ln>
        </p:spPr>
      </p:cxnSp>
      <p:cxnSp>
        <p:nvCxnSpPr>
          <p:cNvPr id="972" name="Shape 972"/>
          <p:cNvCxnSpPr/>
          <p:nvPr/>
        </p:nvCxnSpPr>
        <p:spPr>
          <a:xfrm>
            <a:off x="2049463" y="5629275"/>
            <a:ext cx="266700" cy="0"/>
          </a:xfrm>
          <a:prstGeom prst="straightConnector1">
            <a:avLst/>
          </a:prstGeom>
          <a:noFill/>
          <a:ln cap="flat" cmpd="sng" w="25400">
            <a:solidFill>
              <a:srgbClr val="003366"/>
            </a:solidFill>
            <a:prstDash val="solid"/>
            <a:round/>
            <a:headEnd len="med" w="med" type="none"/>
            <a:tailEnd len="med" w="med" type="none"/>
          </a:ln>
        </p:spPr>
      </p:cxnSp>
      <p:sp>
        <p:nvSpPr>
          <p:cNvPr id="973" name="Shape 973"/>
          <p:cNvSpPr/>
          <p:nvPr/>
        </p:nvSpPr>
        <p:spPr>
          <a:xfrm>
            <a:off x="4098925" y="5376863"/>
            <a:ext cx="801688" cy="134461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974" name="Shape 974"/>
          <p:cNvSpPr txBox="1"/>
          <p:nvPr/>
        </p:nvSpPr>
        <p:spPr>
          <a:xfrm>
            <a:off x="4456113" y="5461000"/>
            <a:ext cx="444500"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975" name="Shape 975"/>
          <p:cNvSpPr txBox="1"/>
          <p:nvPr/>
        </p:nvSpPr>
        <p:spPr>
          <a:xfrm>
            <a:off x="4098925" y="5461000"/>
            <a:ext cx="4460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976" name="Shape 976"/>
          <p:cNvSpPr txBox="1"/>
          <p:nvPr/>
        </p:nvSpPr>
        <p:spPr>
          <a:xfrm>
            <a:off x="4276725" y="6216650"/>
            <a:ext cx="7127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977" name="Shape 977"/>
          <p:cNvCxnSpPr/>
          <p:nvPr/>
        </p:nvCxnSpPr>
        <p:spPr>
          <a:xfrm>
            <a:off x="4900613" y="6384925"/>
            <a:ext cx="357187" cy="0"/>
          </a:xfrm>
          <a:prstGeom prst="straightConnector1">
            <a:avLst/>
          </a:prstGeom>
          <a:noFill/>
          <a:ln cap="flat" cmpd="sng" w="25400">
            <a:solidFill>
              <a:srgbClr val="003366"/>
            </a:solidFill>
            <a:prstDash val="solid"/>
            <a:round/>
            <a:headEnd len="med" w="med" type="none"/>
            <a:tailEnd len="med" w="med" type="none"/>
          </a:ln>
        </p:spPr>
      </p:cxnSp>
      <p:cxnSp>
        <p:nvCxnSpPr>
          <p:cNvPr id="978" name="Shape 978"/>
          <p:cNvCxnSpPr/>
          <p:nvPr/>
        </p:nvCxnSpPr>
        <p:spPr>
          <a:xfrm>
            <a:off x="4900613" y="5629275"/>
            <a:ext cx="357187" cy="0"/>
          </a:xfrm>
          <a:prstGeom prst="straightConnector1">
            <a:avLst/>
          </a:prstGeom>
          <a:noFill/>
          <a:ln cap="flat" cmpd="sng" w="25400">
            <a:solidFill>
              <a:srgbClr val="003366"/>
            </a:solidFill>
            <a:prstDash val="solid"/>
            <a:round/>
            <a:headEnd len="med" w="med" type="none"/>
            <a:tailEnd len="med" w="med" type="none"/>
          </a:ln>
        </p:spPr>
      </p:cxnSp>
      <p:cxnSp>
        <p:nvCxnSpPr>
          <p:cNvPr id="979" name="Shape 979"/>
          <p:cNvCxnSpPr/>
          <p:nvPr/>
        </p:nvCxnSpPr>
        <p:spPr>
          <a:xfrm>
            <a:off x="4098925" y="5881688"/>
            <a:ext cx="268288" cy="166687"/>
          </a:xfrm>
          <a:prstGeom prst="straightConnector1">
            <a:avLst/>
          </a:prstGeom>
          <a:noFill/>
          <a:ln cap="flat" cmpd="sng" w="9525">
            <a:solidFill>
              <a:schemeClr val="dk1"/>
            </a:solidFill>
            <a:prstDash val="solid"/>
            <a:round/>
            <a:headEnd len="med" w="med" type="none"/>
            <a:tailEnd len="med" w="med" type="none"/>
          </a:ln>
        </p:spPr>
      </p:cxnSp>
      <p:cxnSp>
        <p:nvCxnSpPr>
          <p:cNvPr id="980" name="Shape 980"/>
          <p:cNvCxnSpPr/>
          <p:nvPr/>
        </p:nvCxnSpPr>
        <p:spPr>
          <a:xfrm flipH="1">
            <a:off x="4098925" y="6048375"/>
            <a:ext cx="268288" cy="168275"/>
          </a:xfrm>
          <a:prstGeom prst="straightConnector1">
            <a:avLst/>
          </a:prstGeom>
          <a:noFill/>
          <a:ln cap="flat" cmpd="sng" w="9525">
            <a:solidFill>
              <a:schemeClr val="dk1"/>
            </a:solidFill>
            <a:prstDash val="solid"/>
            <a:round/>
            <a:headEnd len="med" w="med" type="none"/>
            <a:tailEnd len="med" w="med" type="none"/>
          </a:ln>
        </p:spPr>
      </p:cxnSp>
      <p:cxnSp>
        <p:nvCxnSpPr>
          <p:cNvPr id="981" name="Shape 981"/>
          <p:cNvCxnSpPr/>
          <p:nvPr/>
        </p:nvCxnSpPr>
        <p:spPr>
          <a:xfrm>
            <a:off x="3832225" y="6048375"/>
            <a:ext cx="266700" cy="0"/>
          </a:xfrm>
          <a:prstGeom prst="straightConnector1">
            <a:avLst/>
          </a:prstGeom>
          <a:noFill/>
          <a:ln cap="flat" cmpd="sng" w="25400">
            <a:solidFill>
              <a:srgbClr val="003366"/>
            </a:solidFill>
            <a:prstDash val="solid"/>
            <a:round/>
            <a:headEnd len="med" w="med" type="none"/>
            <a:tailEnd len="med" w="med" type="none"/>
          </a:ln>
        </p:spPr>
      </p:cxnSp>
      <p:cxnSp>
        <p:nvCxnSpPr>
          <p:cNvPr id="982" name="Shape 982"/>
          <p:cNvCxnSpPr/>
          <p:nvPr/>
        </p:nvCxnSpPr>
        <p:spPr>
          <a:xfrm>
            <a:off x="3832225" y="5629275"/>
            <a:ext cx="266700" cy="0"/>
          </a:xfrm>
          <a:prstGeom prst="straightConnector1">
            <a:avLst/>
          </a:prstGeom>
          <a:noFill/>
          <a:ln cap="flat" cmpd="sng" w="25400">
            <a:solidFill>
              <a:srgbClr val="003366"/>
            </a:solidFill>
            <a:prstDash val="solid"/>
            <a:round/>
            <a:headEnd len="med" w="med" type="none"/>
            <a:tailEnd len="med" w="med" type="none"/>
          </a:ln>
        </p:spPr>
      </p:cxnSp>
      <p:cxnSp>
        <p:nvCxnSpPr>
          <p:cNvPr id="983" name="Shape 983"/>
          <p:cNvCxnSpPr/>
          <p:nvPr/>
        </p:nvCxnSpPr>
        <p:spPr>
          <a:xfrm rot="10800000">
            <a:off x="3119438" y="5629275"/>
            <a:ext cx="979487" cy="0"/>
          </a:xfrm>
          <a:prstGeom prst="straightConnector1">
            <a:avLst/>
          </a:prstGeom>
          <a:noFill/>
          <a:ln cap="flat" cmpd="sng" w="25400">
            <a:solidFill>
              <a:schemeClr val="dk1"/>
            </a:solidFill>
            <a:prstDash val="solid"/>
            <a:round/>
            <a:headEnd len="med" w="med" type="none"/>
            <a:tailEnd len="med" w="med" type="none"/>
          </a:ln>
        </p:spPr>
      </p:cxnSp>
      <p:sp>
        <p:nvSpPr>
          <p:cNvPr id="984" name="Shape 984"/>
          <p:cNvSpPr txBox="1"/>
          <p:nvPr/>
        </p:nvSpPr>
        <p:spPr>
          <a:xfrm>
            <a:off x="3386138" y="5292725"/>
            <a:ext cx="8016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D1</a:t>
            </a:r>
            <a:endParaRPr/>
          </a:p>
        </p:txBody>
      </p:sp>
      <p:sp>
        <p:nvSpPr>
          <p:cNvPr id="985" name="Shape 985"/>
          <p:cNvSpPr txBox="1"/>
          <p:nvPr/>
        </p:nvSpPr>
        <p:spPr>
          <a:xfrm>
            <a:off x="2851150" y="4402920"/>
            <a:ext cx="124777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Q0</a:t>
            </a:r>
            <a:endParaRPr/>
          </a:p>
        </p:txBody>
      </p:sp>
      <p:grpSp>
        <p:nvGrpSpPr>
          <p:cNvPr id="986" name="Shape 986"/>
          <p:cNvGrpSpPr/>
          <p:nvPr/>
        </p:nvGrpSpPr>
        <p:grpSpPr>
          <a:xfrm>
            <a:off x="3832225" y="6048375"/>
            <a:ext cx="266700" cy="1008063"/>
            <a:chOff x="2208" y="2112"/>
            <a:chExt cx="144" cy="576"/>
          </a:xfrm>
        </p:grpSpPr>
        <p:cxnSp>
          <p:nvCxnSpPr>
            <p:cNvPr id="987" name="Shape 987"/>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988" name="Shape 988"/>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sp>
        <p:nvSpPr>
          <p:cNvPr id="989" name="Shape 989"/>
          <p:cNvSpPr/>
          <p:nvPr/>
        </p:nvSpPr>
        <p:spPr>
          <a:xfrm>
            <a:off x="5970588" y="5376863"/>
            <a:ext cx="801687" cy="134461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990" name="Shape 990"/>
          <p:cNvSpPr txBox="1"/>
          <p:nvPr/>
        </p:nvSpPr>
        <p:spPr>
          <a:xfrm>
            <a:off x="6326188" y="5461000"/>
            <a:ext cx="4460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991" name="Shape 991"/>
          <p:cNvSpPr txBox="1"/>
          <p:nvPr/>
        </p:nvSpPr>
        <p:spPr>
          <a:xfrm>
            <a:off x="5970588" y="5461000"/>
            <a:ext cx="4460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992" name="Shape 992"/>
          <p:cNvSpPr txBox="1"/>
          <p:nvPr/>
        </p:nvSpPr>
        <p:spPr>
          <a:xfrm>
            <a:off x="6148388" y="6216650"/>
            <a:ext cx="7127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993" name="Shape 993"/>
          <p:cNvCxnSpPr/>
          <p:nvPr/>
        </p:nvCxnSpPr>
        <p:spPr>
          <a:xfrm>
            <a:off x="6772275" y="6384925"/>
            <a:ext cx="357188" cy="0"/>
          </a:xfrm>
          <a:prstGeom prst="straightConnector1">
            <a:avLst/>
          </a:prstGeom>
          <a:noFill/>
          <a:ln cap="flat" cmpd="sng" w="25400">
            <a:solidFill>
              <a:srgbClr val="003366"/>
            </a:solidFill>
            <a:prstDash val="solid"/>
            <a:round/>
            <a:headEnd len="med" w="med" type="none"/>
            <a:tailEnd len="med" w="med" type="none"/>
          </a:ln>
        </p:spPr>
      </p:cxnSp>
      <p:cxnSp>
        <p:nvCxnSpPr>
          <p:cNvPr id="994" name="Shape 994"/>
          <p:cNvCxnSpPr/>
          <p:nvPr/>
        </p:nvCxnSpPr>
        <p:spPr>
          <a:xfrm>
            <a:off x="6772275" y="5629275"/>
            <a:ext cx="357188" cy="0"/>
          </a:xfrm>
          <a:prstGeom prst="straightConnector1">
            <a:avLst/>
          </a:prstGeom>
          <a:noFill/>
          <a:ln cap="flat" cmpd="sng" w="25400">
            <a:solidFill>
              <a:srgbClr val="003366"/>
            </a:solidFill>
            <a:prstDash val="solid"/>
            <a:round/>
            <a:headEnd len="med" w="med" type="none"/>
            <a:tailEnd len="med" w="med" type="none"/>
          </a:ln>
        </p:spPr>
      </p:cxnSp>
      <p:cxnSp>
        <p:nvCxnSpPr>
          <p:cNvPr id="995" name="Shape 995"/>
          <p:cNvCxnSpPr/>
          <p:nvPr/>
        </p:nvCxnSpPr>
        <p:spPr>
          <a:xfrm>
            <a:off x="5970588" y="5881688"/>
            <a:ext cx="266700" cy="166687"/>
          </a:xfrm>
          <a:prstGeom prst="straightConnector1">
            <a:avLst/>
          </a:prstGeom>
          <a:noFill/>
          <a:ln cap="flat" cmpd="sng" w="9525">
            <a:solidFill>
              <a:schemeClr val="dk1"/>
            </a:solidFill>
            <a:prstDash val="solid"/>
            <a:round/>
            <a:headEnd len="med" w="med" type="none"/>
            <a:tailEnd len="med" w="med" type="none"/>
          </a:ln>
        </p:spPr>
      </p:cxnSp>
      <p:cxnSp>
        <p:nvCxnSpPr>
          <p:cNvPr id="996" name="Shape 996"/>
          <p:cNvCxnSpPr/>
          <p:nvPr/>
        </p:nvCxnSpPr>
        <p:spPr>
          <a:xfrm flipH="1">
            <a:off x="5970588" y="6048375"/>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997" name="Shape 997"/>
          <p:cNvCxnSpPr/>
          <p:nvPr/>
        </p:nvCxnSpPr>
        <p:spPr>
          <a:xfrm>
            <a:off x="5703888" y="6048375"/>
            <a:ext cx="266700" cy="0"/>
          </a:xfrm>
          <a:prstGeom prst="straightConnector1">
            <a:avLst/>
          </a:prstGeom>
          <a:noFill/>
          <a:ln cap="flat" cmpd="sng" w="25400">
            <a:solidFill>
              <a:srgbClr val="003366"/>
            </a:solidFill>
            <a:prstDash val="solid"/>
            <a:round/>
            <a:headEnd len="med" w="med" type="none"/>
            <a:tailEnd len="med" w="med" type="none"/>
          </a:ln>
        </p:spPr>
      </p:cxnSp>
      <p:cxnSp>
        <p:nvCxnSpPr>
          <p:cNvPr id="998" name="Shape 998"/>
          <p:cNvCxnSpPr/>
          <p:nvPr/>
        </p:nvCxnSpPr>
        <p:spPr>
          <a:xfrm>
            <a:off x="5703888" y="5629275"/>
            <a:ext cx="266700" cy="0"/>
          </a:xfrm>
          <a:prstGeom prst="straightConnector1">
            <a:avLst/>
          </a:prstGeom>
          <a:noFill/>
          <a:ln cap="flat" cmpd="sng" w="25400">
            <a:solidFill>
              <a:srgbClr val="003366"/>
            </a:solidFill>
            <a:prstDash val="solid"/>
            <a:round/>
            <a:headEnd len="med" w="med" type="none"/>
            <a:tailEnd len="med" w="med" type="none"/>
          </a:ln>
        </p:spPr>
      </p:cxnSp>
      <p:cxnSp>
        <p:nvCxnSpPr>
          <p:cNvPr id="999" name="Shape 999"/>
          <p:cNvCxnSpPr/>
          <p:nvPr/>
        </p:nvCxnSpPr>
        <p:spPr>
          <a:xfrm rot="10800000">
            <a:off x="1336676" y="7056438"/>
            <a:ext cx="6148388" cy="0"/>
          </a:xfrm>
          <a:prstGeom prst="straightConnector1">
            <a:avLst/>
          </a:prstGeom>
          <a:noFill/>
          <a:ln cap="flat" cmpd="sng" w="25400">
            <a:solidFill>
              <a:schemeClr val="dk1"/>
            </a:solidFill>
            <a:prstDash val="solid"/>
            <a:round/>
            <a:headEnd len="med" w="med" type="none"/>
            <a:tailEnd len="med" w="med" type="none"/>
          </a:ln>
        </p:spPr>
      </p:cxnSp>
      <p:sp>
        <p:nvSpPr>
          <p:cNvPr id="1000" name="Shape 1000"/>
          <p:cNvSpPr txBox="1"/>
          <p:nvPr/>
        </p:nvSpPr>
        <p:spPr>
          <a:xfrm>
            <a:off x="5080000" y="5292725"/>
            <a:ext cx="12461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D2</a:t>
            </a:r>
            <a:endParaRPr/>
          </a:p>
        </p:txBody>
      </p:sp>
      <p:sp>
        <p:nvSpPr>
          <p:cNvPr id="1001" name="Shape 1001"/>
          <p:cNvSpPr txBox="1"/>
          <p:nvPr/>
        </p:nvSpPr>
        <p:spPr>
          <a:xfrm>
            <a:off x="5168900" y="4368800"/>
            <a:ext cx="6238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Q1</a:t>
            </a:r>
            <a:endParaRPr/>
          </a:p>
        </p:txBody>
      </p:sp>
      <p:sp>
        <p:nvSpPr>
          <p:cNvPr id="1002" name="Shape 1002"/>
          <p:cNvSpPr txBox="1"/>
          <p:nvPr/>
        </p:nvSpPr>
        <p:spPr>
          <a:xfrm>
            <a:off x="890588" y="5124450"/>
            <a:ext cx="124777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rgbClr val="FF0000"/>
                </a:solidFill>
                <a:latin typeface="Arial"/>
                <a:ea typeface="Arial"/>
                <a:cs typeface="Arial"/>
                <a:sym typeface="Arial"/>
              </a:rPr>
              <a:t>IN</a:t>
            </a:r>
            <a:endParaRPr/>
          </a:p>
        </p:txBody>
      </p:sp>
      <p:sp>
        <p:nvSpPr>
          <p:cNvPr id="1003" name="Shape 1003"/>
          <p:cNvSpPr txBox="1"/>
          <p:nvPr/>
        </p:nvSpPr>
        <p:spPr>
          <a:xfrm>
            <a:off x="2138363" y="4956175"/>
            <a:ext cx="124777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FF1</a:t>
            </a:r>
            <a:endParaRPr/>
          </a:p>
        </p:txBody>
      </p:sp>
      <p:sp>
        <p:nvSpPr>
          <p:cNvPr id="1004" name="Shape 1004"/>
          <p:cNvSpPr txBox="1"/>
          <p:nvPr/>
        </p:nvSpPr>
        <p:spPr>
          <a:xfrm>
            <a:off x="3832225" y="4956175"/>
            <a:ext cx="124777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FF2</a:t>
            </a:r>
            <a:endParaRPr/>
          </a:p>
        </p:txBody>
      </p:sp>
      <p:sp>
        <p:nvSpPr>
          <p:cNvPr id="1005" name="Shape 1005"/>
          <p:cNvSpPr txBox="1"/>
          <p:nvPr/>
        </p:nvSpPr>
        <p:spPr>
          <a:xfrm>
            <a:off x="5792788" y="4956175"/>
            <a:ext cx="124777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FF3</a:t>
            </a:r>
            <a:endParaRPr/>
          </a:p>
        </p:txBody>
      </p:sp>
      <p:sp>
        <p:nvSpPr>
          <p:cNvPr id="1006" name="Shape 1006"/>
          <p:cNvSpPr txBox="1"/>
          <p:nvPr/>
        </p:nvSpPr>
        <p:spPr>
          <a:xfrm>
            <a:off x="979488" y="6553200"/>
            <a:ext cx="89217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CLK</a:t>
            </a:r>
            <a:endParaRPr/>
          </a:p>
        </p:txBody>
      </p:sp>
      <p:cxnSp>
        <p:nvCxnSpPr>
          <p:cNvPr id="1007" name="Shape 1007"/>
          <p:cNvCxnSpPr/>
          <p:nvPr/>
        </p:nvCxnSpPr>
        <p:spPr>
          <a:xfrm rot="10800000">
            <a:off x="6772275" y="5629275"/>
            <a:ext cx="981075" cy="0"/>
          </a:xfrm>
          <a:prstGeom prst="straightConnector1">
            <a:avLst/>
          </a:prstGeom>
          <a:noFill/>
          <a:ln cap="flat" cmpd="sng" w="25400">
            <a:solidFill>
              <a:schemeClr val="dk1"/>
            </a:solidFill>
            <a:prstDash val="solid"/>
            <a:round/>
            <a:headEnd len="med" w="med" type="none"/>
            <a:tailEnd len="med" w="med" type="none"/>
          </a:ln>
        </p:spPr>
      </p:cxnSp>
      <p:cxnSp>
        <p:nvCxnSpPr>
          <p:cNvPr id="1008" name="Shape 1008"/>
          <p:cNvCxnSpPr/>
          <p:nvPr/>
        </p:nvCxnSpPr>
        <p:spPr>
          <a:xfrm rot="10800000">
            <a:off x="4900613" y="5629275"/>
            <a:ext cx="981075" cy="0"/>
          </a:xfrm>
          <a:prstGeom prst="straightConnector1">
            <a:avLst/>
          </a:prstGeom>
          <a:noFill/>
          <a:ln cap="flat" cmpd="sng" w="25400">
            <a:solidFill>
              <a:schemeClr val="dk1"/>
            </a:solidFill>
            <a:prstDash val="solid"/>
            <a:round/>
            <a:headEnd len="med" w="med" type="none"/>
            <a:tailEnd len="med" w="med" type="none"/>
          </a:ln>
        </p:spPr>
      </p:cxnSp>
      <p:sp>
        <p:nvSpPr>
          <p:cNvPr id="1009" name="Shape 1009"/>
          <p:cNvSpPr/>
          <p:nvPr/>
        </p:nvSpPr>
        <p:spPr>
          <a:xfrm>
            <a:off x="7753350" y="5376863"/>
            <a:ext cx="801688" cy="134461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010" name="Shape 1010"/>
          <p:cNvSpPr txBox="1"/>
          <p:nvPr/>
        </p:nvSpPr>
        <p:spPr>
          <a:xfrm>
            <a:off x="8108950" y="5461000"/>
            <a:ext cx="4460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1011" name="Shape 1011"/>
          <p:cNvSpPr txBox="1"/>
          <p:nvPr/>
        </p:nvSpPr>
        <p:spPr>
          <a:xfrm>
            <a:off x="7753350" y="5461000"/>
            <a:ext cx="444500"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1012" name="Shape 1012"/>
          <p:cNvSpPr txBox="1"/>
          <p:nvPr/>
        </p:nvSpPr>
        <p:spPr>
          <a:xfrm>
            <a:off x="7931150" y="6216650"/>
            <a:ext cx="7127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1013" name="Shape 1013"/>
          <p:cNvCxnSpPr/>
          <p:nvPr/>
        </p:nvCxnSpPr>
        <p:spPr>
          <a:xfrm>
            <a:off x="8555038" y="6384925"/>
            <a:ext cx="355600" cy="0"/>
          </a:xfrm>
          <a:prstGeom prst="straightConnector1">
            <a:avLst/>
          </a:prstGeom>
          <a:noFill/>
          <a:ln cap="flat" cmpd="sng" w="25400">
            <a:solidFill>
              <a:srgbClr val="003366"/>
            </a:solidFill>
            <a:prstDash val="solid"/>
            <a:round/>
            <a:headEnd len="med" w="med" type="none"/>
            <a:tailEnd len="med" w="med" type="none"/>
          </a:ln>
        </p:spPr>
      </p:cxnSp>
      <p:cxnSp>
        <p:nvCxnSpPr>
          <p:cNvPr id="1014" name="Shape 1014"/>
          <p:cNvCxnSpPr/>
          <p:nvPr/>
        </p:nvCxnSpPr>
        <p:spPr>
          <a:xfrm>
            <a:off x="8555038" y="5629275"/>
            <a:ext cx="355600" cy="0"/>
          </a:xfrm>
          <a:prstGeom prst="straightConnector1">
            <a:avLst/>
          </a:prstGeom>
          <a:noFill/>
          <a:ln cap="flat" cmpd="sng" w="25400">
            <a:solidFill>
              <a:srgbClr val="003366"/>
            </a:solidFill>
            <a:prstDash val="solid"/>
            <a:round/>
            <a:headEnd len="med" w="med" type="none"/>
            <a:tailEnd len="med" w="med" type="none"/>
          </a:ln>
        </p:spPr>
      </p:cxnSp>
      <p:cxnSp>
        <p:nvCxnSpPr>
          <p:cNvPr id="1015" name="Shape 1015"/>
          <p:cNvCxnSpPr/>
          <p:nvPr/>
        </p:nvCxnSpPr>
        <p:spPr>
          <a:xfrm>
            <a:off x="7753350" y="5881688"/>
            <a:ext cx="266700" cy="166687"/>
          </a:xfrm>
          <a:prstGeom prst="straightConnector1">
            <a:avLst/>
          </a:prstGeom>
          <a:noFill/>
          <a:ln cap="flat" cmpd="sng" w="9525">
            <a:solidFill>
              <a:schemeClr val="dk1"/>
            </a:solidFill>
            <a:prstDash val="solid"/>
            <a:round/>
            <a:headEnd len="med" w="med" type="none"/>
            <a:tailEnd len="med" w="med" type="none"/>
          </a:ln>
        </p:spPr>
      </p:cxnSp>
      <p:cxnSp>
        <p:nvCxnSpPr>
          <p:cNvPr id="1016" name="Shape 1016"/>
          <p:cNvCxnSpPr/>
          <p:nvPr/>
        </p:nvCxnSpPr>
        <p:spPr>
          <a:xfrm flipH="1">
            <a:off x="7753350" y="6048375"/>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1017" name="Shape 1017"/>
          <p:cNvCxnSpPr/>
          <p:nvPr/>
        </p:nvCxnSpPr>
        <p:spPr>
          <a:xfrm>
            <a:off x="7485063" y="6048375"/>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1018" name="Shape 1018"/>
          <p:cNvCxnSpPr/>
          <p:nvPr/>
        </p:nvCxnSpPr>
        <p:spPr>
          <a:xfrm>
            <a:off x="7485063" y="5629275"/>
            <a:ext cx="268287" cy="0"/>
          </a:xfrm>
          <a:prstGeom prst="straightConnector1">
            <a:avLst/>
          </a:prstGeom>
          <a:noFill/>
          <a:ln cap="flat" cmpd="sng" w="25400">
            <a:solidFill>
              <a:srgbClr val="003366"/>
            </a:solidFill>
            <a:prstDash val="solid"/>
            <a:round/>
            <a:headEnd len="med" w="med" type="none"/>
            <a:tailEnd len="med" w="med" type="none"/>
          </a:ln>
        </p:spPr>
      </p:cxnSp>
      <p:sp>
        <p:nvSpPr>
          <p:cNvPr id="1019" name="Shape 1019"/>
          <p:cNvSpPr txBox="1"/>
          <p:nvPr/>
        </p:nvSpPr>
        <p:spPr>
          <a:xfrm>
            <a:off x="6861175" y="4368800"/>
            <a:ext cx="7127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Q2</a:t>
            </a:r>
            <a:endParaRPr/>
          </a:p>
        </p:txBody>
      </p:sp>
      <p:sp>
        <p:nvSpPr>
          <p:cNvPr id="1020" name="Shape 1020"/>
          <p:cNvSpPr txBox="1"/>
          <p:nvPr/>
        </p:nvSpPr>
        <p:spPr>
          <a:xfrm>
            <a:off x="7573963" y="4956175"/>
            <a:ext cx="124777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FF4</a:t>
            </a:r>
            <a:endParaRPr/>
          </a:p>
        </p:txBody>
      </p:sp>
      <p:grpSp>
        <p:nvGrpSpPr>
          <p:cNvPr id="1021" name="Shape 1021"/>
          <p:cNvGrpSpPr/>
          <p:nvPr/>
        </p:nvGrpSpPr>
        <p:grpSpPr>
          <a:xfrm>
            <a:off x="2049463" y="6048375"/>
            <a:ext cx="266700" cy="1008063"/>
            <a:chOff x="2208" y="2112"/>
            <a:chExt cx="144" cy="576"/>
          </a:xfrm>
        </p:grpSpPr>
        <p:cxnSp>
          <p:nvCxnSpPr>
            <p:cNvPr id="1022" name="Shape 1022"/>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1023" name="Shape 1023"/>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grpSp>
        <p:nvGrpSpPr>
          <p:cNvPr id="1024" name="Shape 1024"/>
          <p:cNvGrpSpPr/>
          <p:nvPr/>
        </p:nvGrpSpPr>
        <p:grpSpPr>
          <a:xfrm>
            <a:off x="5703888" y="6048375"/>
            <a:ext cx="266700" cy="1008063"/>
            <a:chOff x="2208" y="2112"/>
            <a:chExt cx="144" cy="576"/>
          </a:xfrm>
        </p:grpSpPr>
        <p:cxnSp>
          <p:nvCxnSpPr>
            <p:cNvPr id="1025" name="Shape 1025"/>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1026" name="Shape 1026"/>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grpSp>
        <p:nvGrpSpPr>
          <p:cNvPr id="1027" name="Shape 1027"/>
          <p:cNvGrpSpPr/>
          <p:nvPr/>
        </p:nvGrpSpPr>
        <p:grpSpPr>
          <a:xfrm>
            <a:off x="7485063" y="6048375"/>
            <a:ext cx="268287" cy="1008063"/>
            <a:chOff x="2208" y="2112"/>
            <a:chExt cx="144" cy="576"/>
          </a:xfrm>
        </p:grpSpPr>
        <p:cxnSp>
          <p:nvCxnSpPr>
            <p:cNvPr id="1028" name="Shape 1028"/>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1029" name="Shape 1029"/>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sp>
        <p:nvSpPr>
          <p:cNvPr id="1030" name="Shape 1030"/>
          <p:cNvSpPr txBox="1"/>
          <p:nvPr/>
        </p:nvSpPr>
        <p:spPr>
          <a:xfrm>
            <a:off x="7129463" y="5292725"/>
            <a:ext cx="7127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D3</a:t>
            </a:r>
            <a:endParaRPr/>
          </a:p>
        </p:txBody>
      </p:sp>
      <p:sp>
        <p:nvSpPr>
          <p:cNvPr id="1031" name="Shape 1031"/>
          <p:cNvSpPr txBox="1"/>
          <p:nvPr/>
        </p:nvSpPr>
        <p:spPr>
          <a:xfrm>
            <a:off x="8821738" y="4368800"/>
            <a:ext cx="7127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Q3</a:t>
            </a:r>
            <a:endParaRPr/>
          </a:p>
        </p:txBody>
      </p:sp>
      <p:cxnSp>
        <p:nvCxnSpPr>
          <p:cNvPr id="1032" name="Shape 1032"/>
          <p:cNvCxnSpPr/>
          <p:nvPr/>
        </p:nvCxnSpPr>
        <p:spPr>
          <a:xfrm rot="10800000">
            <a:off x="8555038" y="5629275"/>
            <a:ext cx="623887" cy="0"/>
          </a:xfrm>
          <a:prstGeom prst="straightConnector1">
            <a:avLst/>
          </a:prstGeom>
          <a:noFill/>
          <a:ln cap="flat" cmpd="sng" w="25400">
            <a:solidFill>
              <a:schemeClr val="dk1"/>
            </a:solidFill>
            <a:prstDash val="solid"/>
            <a:round/>
            <a:headEnd len="med" w="med" type="none"/>
            <a:tailEnd len="med" w="med" type="none"/>
          </a:ln>
        </p:spPr>
      </p:cxnSp>
      <p:cxnSp>
        <p:nvCxnSpPr>
          <p:cNvPr id="1033" name="Shape 1033"/>
          <p:cNvCxnSpPr/>
          <p:nvPr/>
        </p:nvCxnSpPr>
        <p:spPr>
          <a:xfrm rot="10800000">
            <a:off x="9178925" y="4956175"/>
            <a:ext cx="0" cy="673100"/>
          </a:xfrm>
          <a:prstGeom prst="straightConnector1">
            <a:avLst/>
          </a:prstGeom>
          <a:noFill/>
          <a:ln cap="flat" cmpd="sng" w="25400">
            <a:solidFill>
              <a:schemeClr val="dk1"/>
            </a:solidFill>
            <a:prstDash val="solid"/>
            <a:round/>
            <a:headEnd len="med" w="med" type="none"/>
            <a:tailEnd len="med" w="med" type="none"/>
          </a:ln>
        </p:spPr>
      </p:cxnSp>
      <p:cxnSp>
        <p:nvCxnSpPr>
          <p:cNvPr id="1034" name="Shape 1034"/>
          <p:cNvCxnSpPr/>
          <p:nvPr/>
        </p:nvCxnSpPr>
        <p:spPr>
          <a:xfrm rot="10800000">
            <a:off x="7218363" y="4956175"/>
            <a:ext cx="0" cy="673100"/>
          </a:xfrm>
          <a:prstGeom prst="straightConnector1">
            <a:avLst/>
          </a:prstGeom>
          <a:noFill/>
          <a:ln cap="flat" cmpd="sng" w="25400">
            <a:solidFill>
              <a:schemeClr val="dk1"/>
            </a:solidFill>
            <a:prstDash val="solid"/>
            <a:round/>
            <a:headEnd len="med" w="med" type="oval"/>
            <a:tailEnd len="med" w="med" type="none"/>
          </a:ln>
        </p:spPr>
      </p:cxnSp>
      <p:cxnSp>
        <p:nvCxnSpPr>
          <p:cNvPr id="1035" name="Shape 1035"/>
          <p:cNvCxnSpPr/>
          <p:nvPr/>
        </p:nvCxnSpPr>
        <p:spPr>
          <a:xfrm rot="10800000">
            <a:off x="5435600" y="4956175"/>
            <a:ext cx="0" cy="673100"/>
          </a:xfrm>
          <a:prstGeom prst="straightConnector1">
            <a:avLst/>
          </a:prstGeom>
          <a:noFill/>
          <a:ln cap="flat" cmpd="sng" w="25400">
            <a:solidFill>
              <a:schemeClr val="dk1"/>
            </a:solidFill>
            <a:prstDash val="solid"/>
            <a:round/>
            <a:headEnd len="med" w="med" type="oval"/>
            <a:tailEnd len="med" w="med" type="none"/>
          </a:ln>
        </p:spPr>
      </p:cxnSp>
      <p:cxnSp>
        <p:nvCxnSpPr>
          <p:cNvPr id="1036" name="Shape 1036"/>
          <p:cNvCxnSpPr/>
          <p:nvPr/>
        </p:nvCxnSpPr>
        <p:spPr>
          <a:xfrm rot="10800000">
            <a:off x="3475038" y="4956175"/>
            <a:ext cx="0" cy="673100"/>
          </a:xfrm>
          <a:prstGeom prst="straightConnector1">
            <a:avLst/>
          </a:prstGeom>
          <a:noFill/>
          <a:ln cap="flat" cmpd="sng" w="25400">
            <a:solidFill>
              <a:schemeClr val="dk1"/>
            </a:solidFill>
            <a:prstDash val="solid"/>
            <a:round/>
            <a:headEnd len="med" w="med" type="oval"/>
            <a:tailEnd len="med" w="med" type="none"/>
          </a:ln>
        </p:spPr>
      </p:cxnSp>
      <p:cxnSp>
        <p:nvCxnSpPr>
          <p:cNvPr id="1037" name="Shape 1037"/>
          <p:cNvCxnSpPr/>
          <p:nvPr/>
        </p:nvCxnSpPr>
        <p:spPr>
          <a:xfrm rot="10800000">
            <a:off x="1336675" y="5629275"/>
            <a:ext cx="979488" cy="0"/>
          </a:xfrm>
          <a:prstGeom prst="straightConnector1">
            <a:avLst/>
          </a:prstGeom>
          <a:noFill/>
          <a:ln cap="flat" cmpd="sng" w="25400">
            <a:solidFill>
              <a:schemeClr val="dk1"/>
            </a:solidFill>
            <a:prstDash val="solid"/>
            <a:round/>
            <a:headEnd len="med" w="med" type="none"/>
            <a:tailEnd len="med" w="med" type="none"/>
          </a:ln>
        </p:spPr>
      </p:cxnSp>
      <p:sp>
        <p:nvSpPr>
          <p:cNvPr id="1038" name="Shape 1038"/>
          <p:cNvSpPr/>
          <p:nvPr/>
        </p:nvSpPr>
        <p:spPr>
          <a:xfrm>
            <a:off x="3386138" y="4789488"/>
            <a:ext cx="177800" cy="166687"/>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039" name="Shape 1039"/>
          <p:cNvSpPr/>
          <p:nvPr/>
        </p:nvSpPr>
        <p:spPr>
          <a:xfrm>
            <a:off x="9090025" y="4789488"/>
            <a:ext cx="177800" cy="166687"/>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040" name="Shape 1040"/>
          <p:cNvSpPr/>
          <p:nvPr/>
        </p:nvSpPr>
        <p:spPr>
          <a:xfrm>
            <a:off x="7129463" y="4789488"/>
            <a:ext cx="177800" cy="166687"/>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041" name="Shape 1041"/>
          <p:cNvSpPr/>
          <p:nvPr/>
        </p:nvSpPr>
        <p:spPr>
          <a:xfrm>
            <a:off x="5346700" y="4789488"/>
            <a:ext cx="177800" cy="166687"/>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Shape 1047"/>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048" name="Shape 1048"/>
          <p:cNvSpPr txBox="1"/>
          <p:nvPr>
            <p:ph type="title"/>
          </p:nvPr>
        </p:nvSpPr>
        <p:spPr>
          <a:xfrm>
            <a:off x="528638" y="430213"/>
            <a:ext cx="10164762" cy="9191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de-CH" sz="3200" u="none" cap="none" strike="noStrike">
                <a:solidFill>
                  <a:srgbClr val="0064BA"/>
                </a:solidFill>
                <a:latin typeface="Arial"/>
                <a:ea typeface="Arial"/>
                <a:cs typeface="Arial"/>
                <a:sym typeface="Arial"/>
              </a:rPr>
              <a:t>Parallel to Seriell Conversion</a:t>
            </a:r>
            <a:br>
              <a:rPr b="1" i="0" lang="de-CH" sz="3200" u="none" cap="none" strike="noStrike">
                <a:solidFill>
                  <a:srgbClr val="0064BA"/>
                </a:solidFill>
                <a:latin typeface="Arial"/>
                <a:ea typeface="Arial"/>
                <a:cs typeface="Arial"/>
                <a:sym typeface="Arial"/>
              </a:rPr>
            </a:br>
            <a:r>
              <a:rPr b="0" i="0" lang="de-CH" sz="2400" u="none" cap="none" strike="noStrike">
                <a:solidFill>
                  <a:srgbClr val="0064BA"/>
                </a:solidFill>
                <a:latin typeface="Arial"/>
                <a:ea typeface="Arial"/>
                <a:cs typeface="Arial"/>
                <a:sym typeface="Arial"/>
              </a:rPr>
              <a:t>(and vice versa)</a:t>
            </a:r>
            <a:endParaRPr/>
          </a:p>
        </p:txBody>
      </p:sp>
      <p:graphicFrame>
        <p:nvGraphicFramePr>
          <p:cNvPr id="1049" name="Shape 1049"/>
          <p:cNvGraphicFramePr/>
          <p:nvPr/>
        </p:nvGraphicFramePr>
        <p:xfrm>
          <a:off x="446088" y="1539875"/>
          <a:ext cx="3000000" cy="3000000"/>
        </p:xfrm>
        <a:graphic>
          <a:graphicData uri="http://schemas.openxmlformats.org/drawingml/2006/table">
            <a:tbl>
              <a:tblPr>
                <a:noFill/>
                <a:tableStyleId>{57F1C2E9-14DD-47D6-AA9D-1C71171D5A03}</a:tableStyleId>
              </a:tblPr>
              <a:tblGrid>
                <a:gridCol w="4900600"/>
                <a:gridCol w="4900625"/>
              </a:tblGrid>
              <a:tr h="641300">
                <a:tc>
                  <a:txBody>
                    <a:bodyPr>
                      <a:noAutofit/>
                    </a:bodyPr>
                    <a:lstStyle/>
                    <a:p>
                      <a:pPr indent="0" lvl="0" marL="0" marR="0" rtl="0" algn="ctr">
                        <a:lnSpc>
                          <a:spcPct val="177777"/>
                        </a:lnSpc>
                        <a:spcBef>
                          <a:spcPts val="0"/>
                        </a:spcBef>
                        <a:spcAft>
                          <a:spcPts val="0"/>
                        </a:spcAft>
                        <a:buClr>
                          <a:schemeClr val="dk1"/>
                        </a:buClr>
                        <a:buSzPts val="1800"/>
                        <a:buFont typeface="Arial"/>
                        <a:buNone/>
                      </a:pPr>
                      <a:r>
                        <a:rPr b="0" i="0" lang="de-CH" sz="1800" u="none" cap="none" strike="noStrike">
                          <a:solidFill>
                            <a:schemeClr val="dk1"/>
                          </a:solidFill>
                          <a:latin typeface="Arial"/>
                          <a:ea typeface="Arial"/>
                          <a:cs typeface="Arial"/>
                          <a:sym typeface="Arial"/>
                        </a:rPr>
                        <a:t>Parallel</a:t>
                      </a:r>
                      <a:endParaRPr/>
                    </a:p>
                  </a:txBody>
                  <a:tcPr marT="52150" marB="52150" marR="104300" marL="10430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77777"/>
                        </a:lnSpc>
                        <a:spcBef>
                          <a:spcPts val="0"/>
                        </a:spcBef>
                        <a:spcAft>
                          <a:spcPts val="0"/>
                        </a:spcAft>
                        <a:buClr>
                          <a:schemeClr val="dk1"/>
                        </a:buClr>
                        <a:buSzPts val="1800"/>
                        <a:buFont typeface="Arial"/>
                        <a:buNone/>
                      </a:pPr>
                      <a:r>
                        <a:rPr b="0" i="0" lang="de-CH" sz="1800" u="none" cap="none" strike="noStrike">
                          <a:solidFill>
                            <a:schemeClr val="dk1"/>
                          </a:solidFill>
                          <a:latin typeface="Arial"/>
                          <a:ea typeface="Arial"/>
                          <a:cs typeface="Arial"/>
                          <a:sym typeface="Arial"/>
                        </a:rPr>
                        <a:t>Serial</a:t>
                      </a:r>
                      <a:endParaRPr/>
                    </a:p>
                  </a:txBody>
                  <a:tcPr marT="52150" marB="52150" marR="104300" marL="10430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67325">
                <a:tc>
                  <a:txBody>
                    <a:bodyPr>
                      <a:noAutofit/>
                    </a:bodyPr>
                    <a:lstStyle/>
                    <a:p>
                      <a:pPr indent="0" lvl="0" marL="0" marR="0" rtl="0" algn="l">
                        <a:lnSpc>
                          <a:spcPct val="16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txBody>
                  <a:tcPr marT="52150" marB="52150" marR="104300" marL="10430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l">
                        <a:lnSpc>
                          <a:spcPct val="16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txBody>
                  <a:tcPr marT="52150" marB="52150" marR="104300" marL="10430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cxnSp>
        <p:nvCxnSpPr>
          <p:cNvPr id="1050" name="Shape 1050"/>
          <p:cNvCxnSpPr/>
          <p:nvPr/>
        </p:nvCxnSpPr>
        <p:spPr>
          <a:xfrm>
            <a:off x="1871663" y="3444875"/>
            <a:ext cx="1158875" cy="0"/>
          </a:xfrm>
          <a:prstGeom prst="straightConnector1">
            <a:avLst/>
          </a:prstGeom>
          <a:noFill/>
          <a:ln cap="flat" cmpd="sng" w="25400">
            <a:solidFill>
              <a:schemeClr val="dk1"/>
            </a:solidFill>
            <a:prstDash val="solid"/>
            <a:round/>
            <a:headEnd len="med" w="med" type="none"/>
            <a:tailEnd len="med" w="med" type="none"/>
          </a:ln>
        </p:spPr>
      </p:cxnSp>
      <p:sp>
        <p:nvSpPr>
          <p:cNvPr id="1051" name="Shape 1051"/>
          <p:cNvSpPr txBox="1"/>
          <p:nvPr/>
        </p:nvSpPr>
        <p:spPr>
          <a:xfrm>
            <a:off x="1247775" y="3192463"/>
            <a:ext cx="571500"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Q0</a:t>
            </a:r>
            <a:endParaRPr/>
          </a:p>
        </p:txBody>
      </p:sp>
      <p:cxnSp>
        <p:nvCxnSpPr>
          <p:cNvPr id="1052" name="Shape 1052"/>
          <p:cNvCxnSpPr/>
          <p:nvPr/>
        </p:nvCxnSpPr>
        <p:spPr>
          <a:xfrm>
            <a:off x="1871663" y="3781425"/>
            <a:ext cx="1158875" cy="0"/>
          </a:xfrm>
          <a:prstGeom prst="straightConnector1">
            <a:avLst/>
          </a:prstGeom>
          <a:noFill/>
          <a:ln cap="flat" cmpd="sng" w="25400">
            <a:solidFill>
              <a:schemeClr val="dk1"/>
            </a:solidFill>
            <a:prstDash val="solid"/>
            <a:round/>
            <a:headEnd len="med" w="med" type="none"/>
            <a:tailEnd len="med" w="med" type="none"/>
          </a:ln>
        </p:spPr>
      </p:cxnSp>
      <p:sp>
        <p:nvSpPr>
          <p:cNvPr id="1053" name="Shape 1053"/>
          <p:cNvSpPr txBox="1"/>
          <p:nvPr/>
        </p:nvSpPr>
        <p:spPr>
          <a:xfrm>
            <a:off x="1247775" y="3529013"/>
            <a:ext cx="571500"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Q1</a:t>
            </a:r>
            <a:endParaRPr/>
          </a:p>
        </p:txBody>
      </p:sp>
      <p:cxnSp>
        <p:nvCxnSpPr>
          <p:cNvPr id="1054" name="Shape 1054"/>
          <p:cNvCxnSpPr/>
          <p:nvPr/>
        </p:nvCxnSpPr>
        <p:spPr>
          <a:xfrm>
            <a:off x="1871663" y="4116388"/>
            <a:ext cx="1158875" cy="0"/>
          </a:xfrm>
          <a:prstGeom prst="straightConnector1">
            <a:avLst/>
          </a:prstGeom>
          <a:noFill/>
          <a:ln cap="flat" cmpd="sng" w="25400">
            <a:solidFill>
              <a:schemeClr val="dk1"/>
            </a:solidFill>
            <a:prstDash val="solid"/>
            <a:round/>
            <a:headEnd len="med" w="med" type="none"/>
            <a:tailEnd len="med" w="med" type="none"/>
          </a:ln>
        </p:spPr>
      </p:cxnSp>
      <p:sp>
        <p:nvSpPr>
          <p:cNvPr id="1055" name="Shape 1055"/>
          <p:cNvSpPr txBox="1"/>
          <p:nvPr/>
        </p:nvSpPr>
        <p:spPr>
          <a:xfrm>
            <a:off x="1247775" y="3863975"/>
            <a:ext cx="571500"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Q2</a:t>
            </a:r>
            <a:endParaRPr/>
          </a:p>
        </p:txBody>
      </p:sp>
      <p:cxnSp>
        <p:nvCxnSpPr>
          <p:cNvPr id="1056" name="Shape 1056"/>
          <p:cNvCxnSpPr/>
          <p:nvPr/>
        </p:nvCxnSpPr>
        <p:spPr>
          <a:xfrm>
            <a:off x="1871663" y="4452938"/>
            <a:ext cx="1158875" cy="0"/>
          </a:xfrm>
          <a:prstGeom prst="straightConnector1">
            <a:avLst/>
          </a:prstGeom>
          <a:noFill/>
          <a:ln cap="flat" cmpd="sng" w="25400">
            <a:solidFill>
              <a:schemeClr val="dk1"/>
            </a:solidFill>
            <a:prstDash val="solid"/>
            <a:round/>
            <a:headEnd len="med" w="med" type="none"/>
            <a:tailEnd len="med" w="med" type="none"/>
          </a:ln>
        </p:spPr>
      </p:cxnSp>
      <p:sp>
        <p:nvSpPr>
          <p:cNvPr id="1057" name="Shape 1057"/>
          <p:cNvSpPr txBox="1"/>
          <p:nvPr/>
        </p:nvSpPr>
        <p:spPr>
          <a:xfrm>
            <a:off x="1247775" y="4200525"/>
            <a:ext cx="571500"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Q3</a:t>
            </a:r>
            <a:endParaRPr/>
          </a:p>
        </p:txBody>
      </p:sp>
      <p:sp>
        <p:nvSpPr>
          <p:cNvPr id="1058" name="Shape 1058"/>
          <p:cNvSpPr txBox="1"/>
          <p:nvPr/>
        </p:nvSpPr>
        <p:spPr>
          <a:xfrm>
            <a:off x="3475038" y="3444875"/>
            <a:ext cx="72072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LSB</a:t>
            </a:r>
            <a:endParaRPr/>
          </a:p>
        </p:txBody>
      </p:sp>
      <p:sp>
        <p:nvSpPr>
          <p:cNvPr id="1059" name="Shape 1059"/>
          <p:cNvSpPr txBox="1"/>
          <p:nvPr/>
        </p:nvSpPr>
        <p:spPr>
          <a:xfrm>
            <a:off x="3386138" y="4032250"/>
            <a:ext cx="79533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MSB</a:t>
            </a:r>
            <a:endParaRPr/>
          </a:p>
        </p:txBody>
      </p:sp>
      <p:cxnSp>
        <p:nvCxnSpPr>
          <p:cNvPr id="1060" name="Shape 1060"/>
          <p:cNvCxnSpPr/>
          <p:nvPr/>
        </p:nvCxnSpPr>
        <p:spPr>
          <a:xfrm>
            <a:off x="3119438" y="3444875"/>
            <a:ext cx="266700" cy="252413"/>
          </a:xfrm>
          <a:prstGeom prst="straightConnector1">
            <a:avLst/>
          </a:prstGeom>
          <a:noFill/>
          <a:ln cap="flat" cmpd="sng" w="25400">
            <a:solidFill>
              <a:schemeClr val="dk1"/>
            </a:solidFill>
            <a:prstDash val="solid"/>
            <a:round/>
            <a:headEnd len="med" w="med" type="none"/>
            <a:tailEnd len="med" w="med" type="none"/>
          </a:ln>
        </p:spPr>
      </p:cxnSp>
      <p:cxnSp>
        <p:nvCxnSpPr>
          <p:cNvPr id="1061" name="Shape 1061"/>
          <p:cNvCxnSpPr/>
          <p:nvPr/>
        </p:nvCxnSpPr>
        <p:spPr>
          <a:xfrm flipH="1" rot="10800000">
            <a:off x="3119438" y="4200525"/>
            <a:ext cx="266700" cy="168275"/>
          </a:xfrm>
          <a:prstGeom prst="straightConnector1">
            <a:avLst/>
          </a:prstGeom>
          <a:noFill/>
          <a:ln cap="flat" cmpd="sng" w="25400">
            <a:solidFill>
              <a:schemeClr val="dk1"/>
            </a:solidFill>
            <a:prstDash val="solid"/>
            <a:round/>
            <a:headEnd len="med" w="med" type="none"/>
            <a:tailEnd len="med" w="med" type="none"/>
          </a:ln>
        </p:spPr>
      </p:cxnSp>
      <p:cxnSp>
        <p:nvCxnSpPr>
          <p:cNvPr id="1062" name="Shape 1062"/>
          <p:cNvCxnSpPr/>
          <p:nvPr/>
        </p:nvCxnSpPr>
        <p:spPr>
          <a:xfrm>
            <a:off x="7040563" y="4284663"/>
            <a:ext cx="266700" cy="0"/>
          </a:xfrm>
          <a:prstGeom prst="straightConnector1">
            <a:avLst/>
          </a:prstGeom>
          <a:noFill/>
          <a:ln cap="flat" cmpd="sng" w="25400">
            <a:solidFill>
              <a:schemeClr val="dk1"/>
            </a:solidFill>
            <a:prstDash val="solid"/>
            <a:round/>
            <a:headEnd len="med" w="med" type="none"/>
            <a:tailEnd len="med" w="med" type="none"/>
          </a:ln>
        </p:spPr>
      </p:cxnSp>
      <p:graphicFrame>
        <p:nvGraphicFramePr>
          <p:cNvPr id="1063" name="Shape 1063"/>
          <p:cNvGraphicFramePr/>
          <p:nvPr/>
        </p:nvGraphicFramePr>
        <p:xfrm>
          <a:off x="6950075" y="3360738"/>
          <a:ext cx="3000000" cy="3000000"/>
        </p:xfrm>
        <a:graphic>
          <a:graphicData uri="http://schemas.openxmlformats.org/drawingml/2006/table">
            <a:tbl>
              <a:tblPr>
                <a:noFill/>
                <a:tableStyleId>{57F1C2E9-14DD-47D6-AA9D-1C71171D5A03}</a:tableStyleId>
              </a:tblPr>
              <a:tblGrid>
                <a:gridCol w="557225"/>
                <a:gridCol w="557200"/>
                <a:gridCol w="557225"/>
                <a:gridCol w="557200"/>
              </a:tblGrid>
              <a:tr h="511175">
                <a:tc>
                  <a:txBody>
                    <a:bodyPr>
                      <a:noAutofit/>
                    </a:bodyPr>
                    <a:lstStyle/>
                    <a:p>
                      <a:pPr indent="0" lvl="0" marL="0" marR="0" rtl="0" algn="ctr">
                        <a:lnSpc>
                          <a:spcPct val="200000"/>
                        </a:lnSpc>
                        <a:spcBef>
                          <a:spcPts val="0"/>
                        </a:spcBef>
                        <a:spcAft>
                          <a:spcPts val="0"/>
                        </a:spcAft>
                        <a:buClr>
                          <a:schemeClr val="dk1"/>
                        </a:buClr>
                        <a:buSzPts val="1600"/>
                        <a:buFont typeface="Arial"/>
                        <a:buNone/>
                      </a:pPr>
                      <a:r>
                        <a:rPr b="0" i="0" lang="de-CH" sz="1600" u="none" cap="none" strike="noStrike">
                          <a:solidFill>
                            <a:schemeClr val="dk1"/>
                          </a:solidFill>
                          <a:latin typeface="Arial"/>
                          <a:ea typeface="Arial"/>
                          <a:cs typeface="Arial"/>
                          <a:sym typeface="Arial"/>
                        </a:rPr>
                        <a:t>1</a:t>
                      </a:r>
                      <a:endParaRPr/>
                    </a:p>
                  </a:txBody>
                  <a:tcPr marT="52200" marB="52200" marR="104300" marL="10430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ctr">
                        <a:lnSpc>
                          <a:spcPct val="200000"/>
                        </a:lnSpc>
                        <a:spcBef>
                          <a:spcPts val="0"/>
                        </a:spcBef>
                        <a:spcAft>
                          <a:spcPts val="0"/>
                        </a:spcAft>
                        <a:buClr>
                          <a:schemeClr val="dk1"/>
                        </a:buClr>
                        <a:buSzPts val="1600"/>
                        <a:buFont typeface="Arial"/>
                        <a:buNone/>
                      </a:pPr>
                      <a:r>
                        <a:rPr b="0" i="0" lang="de-CH" sz="1600" u="none" cap="none" strike="noStrike">
                          <a:solidFill>
                            <a:schemeClr val="dk1"/>
                          </a:solidFill>
                          <a:latin typeface="Arial"/>
                          <a:ea typeface="Arial"/>
                          <a:cs typeface="Arial"/>
                          <a:sym typeface="Arial"/>
                        </a:rPr>
                        <a:t>1</a:t>
                      </a:r>
                      <a:endParaRPr/>
                    </a:p>
                  </a:txBody>
                  <a:tcPr marT="52200" marB="52200" marR="104300" marL="1043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ctr">
                        <a:lnSpc>
                          <a:spcPct val="200000"/>
                        </a:lnSpc>
                        <a:spcBef>
                          <a:spcPts val="0"/>
                        </a:spcBef>
                        <a:spcAft>
                          <a:spcPts val="0"/>
                        </a:spcAft>
                        <a:buClr>
                          <a:schemeClr val="dk1"/>
                        </a:buClr>
                        <a:buSzPts val="1600"/>
                        <a:buFont typeface="Arial"/>
                        <a:buNone/>
                      </a:pPr>
                      <a:r>
                        <a:rPr b="0" i="0" lang="de-CH" sz="1600" u="none" cap="none" strike="noStrike">
                          <a:solidFill>
                            <a:schemeClr val="dk1"/>
                          </a:solidFill>
                          <a:latin typeface="Arial"/>
                          <a:ea typeface="Arial"/>
                          <a:cs typeface="Arial"/>
                          <a:sym typeface="Arial"/>
                        </a:rPr>
                        <a:t>0</a:t>
                      </a:r>
                      <a:endParaRPr/>
                    </a:p>
                  </a:txBody>
                  <a:tcPr marT="52200" marB="52200" marR="104300" marL="1043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ctr">
                        <a:lnSpc>
                          <a:spcPct val="200000"/>
                        </a:lnSpc>
                        <a:spcBef>
                          <a:spcPts val="0"/>
                        </a:spcBef>
                        <a:spcAft>
                          <a:spcPts val="0"/>
                        </a:spcAft>
                        <a:buClr>
                          <a:schemeClr val="dk1"/>
                        </a:buClr>
                        <a:buSzPts val="1600"/>
                        <a:buFont typeface="Arial"/>
                        <a:buNone/>
                      </a:pPr>
                      <a:r>
                        <a:rPr b="0" i="0" lang="de-CH" sz="1600" u="none" cap="none" strike="noStrike">
                          <a:solidFill>
                            <a:schemeClr val="dk1"/>
                          </a:solidFill>
                          <a:latin typeface="Arial"/>
                          <a:ea typeface="Arial"/>
                          <a:cs typeface="Arial"/>
                          <a:sym typeface="Arial"/>
                        </a:rPr>
                        <a:t>0</a:t>
                      </a:r>
                      <a:endParaRPr/>
                    </a:p>
                  </a:txBody>
                  <a:tcPr marT="52200" marB="52200" marR="104300" marL="10430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cxnSp>
        <p:nvCxnSpPr>
          <p:cNvPr id="1064" name="Shape 1064"/>
          <p:cNvCxnSpPr/>
          <p:nvPr/>
        </p:nvCxnSpPr>
        <p:spPr>
          <a:xfrm>
            <a:off x="7307263" y="4032250"/>
            <a:ext cx="266700" cy="0"/>
          </a:xfrm>
          <a:prstGeom prst="straightConnector1">
            <a:avLst/>
          </a:prstGeom>
          <a:noFill/>
          <a:ln cap="flat" cmpd="sng" w="25400">
            <a:solidFill>
              <a:schemeClr val="dk1"/>
            </a:solidFill>
            <a:prstDash val="solid"/>
            <a:round/>
            <a:headEnd len="med" w="med" type="none"/>
            <a:tailEnd len="med" w="med" type="none"/>
          </a:ln>
        </p:spPr>
      </p:cxnSp>
      <p:cxnSp>
        <p:nvCxnSpPr>
          <p:cNvPr id="1065" name="Shape 1065"/>
          <p:cNvCxnSpPr/>
          <p:nvPr/>
        </p:nvCxnSpPr>
        <p:spPr>
          <a:xfrm>
            <a:off x="7307263" y="4032250"/>
            <a:ext cx="0" cy="252413"/>
          </a:xfrm>
          <a:prstGeom prst="straightConnector1">
            <a:avLst/>
          </a:prstGeom>
          <a:noFill/>
          <a:ln cap="flat" cmpd="sng" w="25400">
            <a:solidFill>
              <a:schemeClr val="dk1"/>
            </a:solidFill>
            <a:prstDash val="solid"/>
            <a:round/>
            <a:headEnd len="med" w="med" type="none"/>
            <a:tailEnd len="med" w="med" type="none"/>
          </a:ln>
        </p:spPr>
      </p:cxnSp>
      <p:cxnSp>
        <p:nvCxnSpPr>
          <p:cNvPr id="1066" name="Shape 1066"/>
          <p:cNvCxnSpPr/>
          <p:nvPr/>
        </p:nvCxnSpPr>
        <p:spPr>
          <a:xfrm>
            <a:off x="7573963" y="4032250"/>
            <a:ext cx="0" cy="252413"/>
          </a:xfrm>
          <a:prstGeom prst="straightConnector1">
            <a:avLst/>
          </a:prstGeom>
          <a:noFill/>
          <a:ln cap="flat" cmpd="sng" w="25400">
            <a:solidFill>
              <a:schemeClr val="dk1"/>
            </a:solidFill>
            <a:prstDash val="solid"/>
            <a:round/>
            <a:headEnd len="med" w="med" type="none"/>
            <a:tailEnd len="med" w="med" type="none"/>
          </a:ln>
        </p:spPr>
      </p:cxnSp>
      <p:cxnSp>
        <p:nvCxnSpPr>
          <p:cNvPr id="1067" name="Shape 1067"/>
          <p:cNvCxnSpPr/>
          <p:nvPr/>
        </p:nvCxnSpPr>
        <p:spPr>
          <a:xfrm>
            <a:off x="7573963" y="4284663"/>
            <a:ext cx="268287" cy="0"/>
          </a:xfrm>
          <a:prstGeom prst="straightConnector1">
            <a:avLst/>
          </a:prstGeom>
          <a:noFill/>
          <a:ln cap="flat" cmpd="sng" w="25400">
            <a:solidFill>
              <a:schemeClr val="dk1"/>
            </a:solidFill>
            <a:prstDash val="solid"/>
            <a:round/>
            <a:headEnd len="med" w="med" type="none"/>
            <a:tailEnd len="med" w="med" type="none"/>
          </a:ln>
        </p:spPr>
      </p:cxnSp>
      <p:cxnSp>
        <p:nvCxnSpPr>
          <p:cNvPr id="1068" name="Shape 1068"/>
          <p:cNvCxnSpPr/>
          <p:nvPr/>
        </p:nvCxnSpPr>
        <p:spPr>
          <a:xfrm>
            <a:off x="7842250" y="4032250"/>
            <a:ext cx="266700" cy="0"/>
          </a:xfrm>
          <a:prstGeom prst="straightConnector1">
            <a:avLst/>
          </a:prstGeom>
          <a:noFill/>
          <a:ln cap="flat" cmpd="sng" w="25400">
            <a:solidFill>
              <a:schemeClr val="dk1"/>
            </a:solidFill>
            <a:prstDash val="solid"/>
            <a:round/>
            <a:headEnd len="med" w="med" type="none"/>
            <a:tailEnd len="med" w="med" type="none"/>
          </a:ln>
        </p:spPr>
      </p:cxnSp>
      <p:cxnSp>
        <p:nvCxnSpPr>
          <p:cNvPr id="1069" name="Shape 1069"/>
          <p:cNvCxnSpPr/>
          <p:nvPr/>
        </p:nvCxnSpPr>
        <p:spPr>
          <a:xfrm>
            <a:off x="7842250" y="4032250"/>
            <a:ext cx="0" cy="252413"/>
          </a:xfrm>
          <a:prstGeom prst="straightConnector1">
            <a:avLst/>
          </a:prstGeom>
          <a:noFill/>
          <a:ln cap="flat" cmpd="sng" w="25400">
            <a:solidFill>
              <a:schemeClr val="dk1"/>
            </a:solidFill>
            <a:prstDash val="solid"/>
            <a:round/>
            <a:headEnd len="med" w="med" type="none"/>
            <a:tailEnd len="med" w="med" type="none"/>
          </a:ln>
        </p:spPr>
      </p:cxnSp>
      <p:cxnSp>
        <p:nvCxnSpPr>
          <p:cNvPr id="1070" name="Shape 1070"/>
          <p:cNvCxnSpPr/>
          <p:nvPr/>
        </p:nvCxnSpPr>
        <p:spPr>
          <a:xfrm>
            <a:off x="8108950" y="4032250"/>
            <a:ext cx="0" cy="252413"/>
          </a:xfrm>
          <a:prstGeom prst="straightConnector1">
            <a:avLst/>
          </a:prstGeom>
          <a:noFill/>
          <a:ln cap="flat" cmpd="sng" w="25400">
            <a:solidFill>
              <a:schemeClr val="dk1"/>
            </a:solidFill>
            <a:prstDash val="solid"/>
            <a:round/>
            <a:headEnd len="med" w="med" type="none"/>
            <a:tailEnd len="med" w="med" type="none"/>
          </a:ln>
        </p:spPr>
      </p:cxnSp>
      <p:cxnSp>
        <p:nvCxnSpPr>
          <p:cNvPr id="1071" name="Shape 1071"/>
          <p:cNvCxnSpPr/>
          <p:nvPr/>
        </p:nvCxnSpPr>
        <p:spPr>
          <a:xfrm>
            <a:off x="8108950" y="4284663"/>
            <a:ext cx="268288" cy="0"/>
          </a:xfrm>
          <a:prstGeom prst="straightConnector1">
            <a:avLst/>
          </a:prstGeom>
          <a:noFill/>
          <a:ln cap="flat" cmpd="sng" w="25400">
            <a:solidFill>
              <a:schemeClr val="dk1"/>
            </a:solidFill>
            <a:prstDash val="solid"/>
            <a:round/>
            <a:headEnd len="med" w="med" type="none"/>
            <a:tailEnd len="med" w="med" type="none"/>
          </a:ln>
        </p:spPr>
      </p:cxnSp>
      <p:cxnSp>
        <p:nvCxnSpPr>
          <p:cNvPr id="1072" name="Shape 1072"/>
          <p:cNvCxnSpPr/>
          <p:nvPr/>
        </p:nvCxnSpPr>
        <p:spPr>
          <a:xfrm>
            <a:off x="8377238" y="4032250"/>
            <a:ext cx="266700" cy="0"/>
          </a:xfrm>
          <a:prstGeom prst="straightConnector1">
            <a:avLst/>
          </a:prstGeom>
          <a:noFill/>
          <a:ln cap="flat" cmpd="sng" w="25400">
            <a:solidFill>
              <a:schemeClr val="dk1"/>
            </a:solidFill>
            <a:prstDash val="solid"/>
            <a:round/>
            <a:headEnd len="med" w="med" type="none"/>
            <a:tailEnd len="med" w="med" type="none"/>
          </a:ln>
        </p:spPr>
      </p:cxnSp>
      <p:cxnSp>
        <p:nvCxnSpPr>
          <p:cNvPr id="1073" name="Shape 1073"/>
          <p:cNvCxnSpPr/>
          <p:nvPr/>
        </p:nvCxnSpPr>
        <p:spPr>
          <a:xfrm>
            <a:off x="8377238" y="4032250"/>
            <a:ext cx="0" cy="252413"/>
          </a:xfrm>
          <a:prstGeom prst="straightConnector1">
            <a:avLst/>
          </a:prstGeom>
          <a:noFill/>
          <a:ln cap="flat" cmpd="sng" w="25400">
            <a:solidFill>
              <a:schemeClr val="dk1"/>
            </a:solidFill>
            <a:prstDash val="solid"/>
            <a:round/>
            <a:headEnd len="med" w="med" type="none"/>
            <a:tailEnd len="med" w="med" type="none"/>
          </a:ln>
        </p:spPr>
      </p:cxnSp>
      <p:cxnSp>
        <p:nvCxnSpPr>
          <p:cNvPr id="1074" name="Shape 1074"/>
          <p:cNvCxnSpPr/>
          <p:nvPr/>
        </p:nvCxnSpPr>
        <p:spPr>
          <a:xfrm>
            <a:off x="8643938" y="4032250"/>
            <a:ext cx="0" cy="252413"/>
          </a:xfrm>
          <a:prstGeom prst="straightConnector1">
            <a:avLst/>
          </a:prstGeom>
          <a:noFill/>
          <a:ln cap="flat" cmpd="sng" w="25400">
            <a:solidFill>
              <a:schemeClr val="dk1"/>
            </a:solidFill>
            <a:prstDash val="solid"/>
            <a:round/>
            <a:headEnd len="med" w="med" type="none"/>
            <a:tailEnd len="med" w="med" type="none"/>
          </a:ln>
        </p:spPr>
      </p:cxnSp>
      <p:cxnSp>
        <p:nvCxnSpPr>
          <p:cNvPr id="1075" name="Shape 1075"/>
          <p:cNvCxnSpPr/>
          <p:nvPr/>
        </p:nvCxnSpPr>
        <p:spPr>
          <a:xfrm>
            <a:off x="8643938" y="4284663"/>
            <a:ext cx="266700" cy="0"/>
          </a:xfrm>
          <a:prstGeom prst="straightConnector1">
            <a:avLst/>
          </a:prstGeom>
          <a:noFill/>
          <a:ln cap="flat" cmpd="sng" w="25400">
            <a:solidFill>
              <a:schemeClr val="dk1"/>
            </a:solidFill>
            <a:prstDash val="solid"/>
            <a:round/>
            <a:headEnd len="med" w="med" type="none"/>
            <a:tailEnd len="med" w="med" type="none"/>
          </a:ln>
        </p:spPr>
      </p:cxnSp>
      <p:cxnSp>
        <p:nvCxnSpPr>
          <p:cNvPr id="1076" name="Shape 1076"/>
          <p:cNvCxnSpPr/>
          <p:nvPr/>
        </p:nvCxnSpPr>
        <p:spPr>
          <a:xfrm>
            <a:off x="8910638" y="4032250"/>
            <a:ext cx="268287" cy="0"/>
          </a:xfrm>
          <a:prstGeom prst="straightConnector1">
            <a:avLst/>
          </a:prstGeom>
          <a:noFill/>
          <a:ln cap="flat" cmpd="sng" w="25400">
            <a:solidFill>
              <a:schemeClr val="dk1"/>
            </a:solidFill>
            <a:prstDash val="solid"/>
            <a:round/>
            <a:headEnd len="med" w="med" type="none"/>
            <a:tailEnd len="med" w="med" type="none"/>
          </a:ln>
        </p:spPr>
      </p:cxnSp>
      <p:cxnSp>
        <p:nvCxnSpPr>
          <p:cNvPr id="1077" name="Shape 1077"/>
          <p:cNvCxnSpPr/>
          <p:nvPr/>
        </p:nvCxnSpPr>
        <p:spPr>
          <a:xfrm>
            <a:off x="8910638" y="4032250"/>
            <a:ext cx="0" cy="252413"/>
          </a:xfrm>
          <a:prstGeom prst="straightConnector1">
            <a:avLst/>
          </a:prstGeom>
          <a:noFill/>
          <a:ln cap="flat" cmpd="sng" w="25400">
            <a:solidFill>
              <a:schemeClr val="dk1"/>
            </a:solidFill>
            <a:prstDash val="solid"/>
            <a:round/>
            <a:headEnd len="med" w="med" type="none"/>
            <a:tailEnd len="med" w="med" type="none"/>
          </a:ln>
        </p:spPr>
      </p:cxnSp>
      <p:cxnSp>
        <p:nvCxnSpPr>
          <p:cNvPr id="1078" name="Shape 1078"/>
          <p:cNvCxnSpPr/>
          <p:nvPr/>
        </p:nvCxnSpPr>
        <p:spPr>
          <a:xfrm>
            <a:off x="9178925" y="4032250"/>
            <a:ext cx="0" cy="252413"/>
          </a:xfrm>
          <a:prstGeom prst="straightConnector1">
            <a:avLst/>
          </a:prstGeom>
          <a:noFill/>
          <a:ln cap="flat" cmpd="sng" w="25400">
            <a:solidFill>
              <a:schemeClr val="dk1"/>
            </a:solidFill>
            <a:prstDash val="solid"/>
            <a:round/>
            <a:headEnd len="med" w="med" type="none"/>
            <a:tailEnd len="med" w="med" type="none"/>
          </a:ln>
        </p:spPr>
      </p:cxnSp>
      <p:cxnSp>
        <p:nvCxnSpPr>
          <p:cNvPr id="1079" name="Shape 1079"/>
          <p:cNvCxnSpPr/>
          <p:nvPr/>
        </p:nvCxnSpPr>
        <p:spPr>
          <a:xfrm>
            <a:off x="9178925" y="4284663"/>
            <a:ext cx="266700" cy="0"/>
          </a:xfrm>
          <a:prstGeom prst="straightConnector1">
            <a:avLst/>
          </a:prstGeom>
          <a:noFill/>
          <a:ln cap="flat" cmpd="sng" w="25400">
            <a:solidFill>
              <a:schemeClr val="dk1"/>
            </a:solidFill>
            <a:prstDash val="solid"/>
            <a:round/>
            <a:headEnd len="med" w="med" type="none"/>
            <a:tailEnd len="med" w="med" type="none"/>
          </a:ln>
        </p:spPr>
      </p:cxnSp>
      <p:cxnSp>
        <p:nvCxnSpPr>
          <p:cNvPr id="1080" name="Shape 1080"/>
          <p:cNvCxnSpPr/>
          <p:nvPr/>
        </p:nvCxnSpPr>
        <p:spPr>
          <a:xfrm>
            <a:off x="7307263" y="3948113"/>
            <a:ext cx="0" cy="1176337"/>
          </a:xfrm>
          <a:prstGeom prst="straightConnector1">
            <a:avLst/>
          </a:prstGeom>
          <a:noFill/>
          <a:ln cap="flat" cmpd="sng" w="9525">
            <a:solidFill>
              <a:schemeClr val="dk1"/>
            </a:solidFill>
            <a:prstDash val="dash"/>
            <a:round/>
            <a:headEnd len="med" w="med" type="none"/>
            <a:tailEnd len="med" w="med" type="none"/>
          </a:ln>
        </p:spPr>
      </p:cxnSp>
      <p:cxnSp>
        <p:nvCxnSpPr>
          <p:cNvPr id="1081" name="Shape 1081"/>
          <p:cNvCxnSpPr/>
          <p:nvPr/>
        </p:nvCxnSpPr>
        <p:spPr>
          <a:xfrm>
            <a:off x="7842250" y="3948113"/>
            <a:ext cx="0" cy="1176337"/>
          </a:xfrm>
          <a:prstGeom prst="straightConnector1">
            <a:avLst/>
          </a:prstGeom>
          <a:noFill/>
          <a:ln cap="flat" cmpd="sng" w="9525">
            <a:solidFill>
              <a:schemeClr val="dk1"/>
            </a:solidFill>
            <a:prstDash val="dash"/>
            <a:round/>
            <a:headEnd len="med" w="med" type="none"/>
            <a:tailEnd len="med" w="med" type="none"/>
          </a:ln>
        </p:spPr>
      </p:cxnSp>
      <p:cxnSp>
        <p:nvCxnSpPr>
          <p:cNvPr id="1082" name="Shape 1082"/>
          <p:cNvCxnSpPr/>
          <p:nvPr/>
        </p:nvCxnSpPr>
        <p:spPr>
          <a:xfrm>
            <a:off x="8377238" y="3948113"/>
            <a:ext cx="0" cy="1176337"/>
          </a:xfrm>
          <a:prstGeom prst="straightConnector1">
            <a:avLst/>
          </a:prstGeom>
          <a:noFill/>
          <a:ln cap="flat" cmpd="sng" w="9525">
            <a:solidFill>
              <a:schemeClr val="dk1"/>
            </a:solidFill>
            <a:prstDash val="dash"/>
            <a:round/>
            <a:headEnd len="med" w="med" type="none"/>
            <a:tailEnd len="med" w="med" type="none"/>
          </a:ln>
        </p:spPr>
      </p:cxnSp>
      <p:cxnSp>
        <p:nvCxnSpPr>
          <p:cNvPr id="1083" name="Shape 1083"/>
          <p:cNvCxnSpPr/>
          <p:nvPr/>
        </p:nvCxnSpPr>
        <p:spPr>
          <a:xfrm>
            <a:off x="8910638" y="3948113"/>
            <a:ext cx="0" cy="1176337"/>
          </a:xfrm>
          <a:prstGeom prst="straightConnector1">
            <a:avLst/>
          </a:prstGeom>
          <a:noFill/>
          <a:ln cap="flat" cmpd="sng" w="9525">
            <a:solidFill>
              <a:schemeClr val="dk1"/>
            </a:solidFill>
            <a:prstDash val="dash"/>
            <a:round/>
            <a:headEnd len="med" w="med" type="none"/>
            <a:tailEnd len="med" w="med" type="none"/>
          </a:ln>
        </p:spPr>
      </p:cxnSp>
      <p:cxnSp>
        <p:nvCxnSpPr>
          <p:cNvPr id="1084" name="Shape 1084"/>
          <p:cNvCxnSpPr/>
          <p:nvPr/>
        </p:nvCxnSpPr>
        <p:spPr>
          <a:xfrm>
            <a:off x="7040563" y="4705350"/>
            <a:ext cx="1068387" cy="0"/>
          </a:xfrm>
          <a:prstGeom prst="straightConnector1">
            <a:avLst/>
          </a:prstGeom>
          <a:noFill/>
          <a:ln cap="flat" cmpd="sng" w="25400">
            <a:solidFill>
              <a:schemeClr val="dk1"/>
            </a:solidFill>
            <a:prstDash val="solid"/>
            <a:round/>
            <a:headEnd len="med" w="med" type="none"/>
            <a:tailEnd len="med" w="med" type="none"/>
          </a:ln>
        </p:spPr>
      </p:cxnSp>
      <p:cxnSp>
        <p:nvCxnSpPr>
          <p:cNvPr id="1085" name="Shape 1085"/>
          <p:cNvCxnSpPr/>
          <p:nvPr/>
        </p:nvCxnSpPr>
        <p:spPr>
          <a:xfrm>
            <a:off x="8108950" y="4705350"/>
            <a:ext cx="0" cy="250825"/>
          </a:xfrm>
          <a:prstGeom prst="straightConnector1">
            <a:avLst/>
          </a:prstGeom>
          <a:noFill/>
          <a:ln cap="flat" cmpd="sng" w="25400">
            <a:solidFill>
              <a:schemeClr val="dk1"/>
            </a:solidFill>
            <a:prstDash val="solid"/>
            <a:round/>
            <a:headEnd len="med" w="med" type="none"/>
            <a:tailEnd len="med" w="med" type="none"/>
          </a:ln>
        </p:spPr>
      </p:cxnSp>
      <p:cxnSp>
        <p:nvCxnSpPr>
          <p:cNvPr id="1086" name="Shape 1086"/>
          <p:cNvCxnSpPr/>
          <p:nvPr/>
        </p:nvCxnSpPr>
        <p:spPr>
          <a:xfrm>
            <a:off x="8108950" y="4956175"/>
            <a:ext cx="1247775" cy="0"/>
          </a:xfrm>
          <a:prstGeom prst="straightConnector1">
            <a:avLst/>
          </a:prstGeom>
          <a:noFill/>
          <a:ln cap="flat" cmpd="sng" w="25400">
            <a:solidFill>
              <a:schemeClr val="dk1"/>
            </a:solidFill>
            <a:prstDash val="solid"/>
            <a:round/>
            <a:headEnd len="med" w="med" type="none"/>
            <a:tailEnd len="med" w="med" type="none"/>
          </a:ln>
        </p:spPr>
      </p:cxnSp>
      <p:sp>
        <p:nvSpPr>
          <p:cNvPr id="1087" name="Shape 1087"/>
          <p:cNvSpPr txBox="1"/>
          <p:nvPr/>
        </p:nvSpPr>
        <p:spPr>
          <a:xfrm>
            <a:off x="5796927" y="3905250"/>
            <a:ext cx="882308"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Clock</a:t>
            </a:r>
            <a:endParaRPr b="0" sz="2100">
              <a:solidFill>
                <a:schemeClr val="dk1"/>
              </a:solidFill>
              <a:latin typeface="Arial"/>
              <a:ea typeface="Arial"/>
              <a:cs typeface="Arial"/>
              <a:sym typeface="Arial"/>
            </a:endParaRPr>
          </a:p>
        </p:txBody>
      </p:sp>
      <p:sp>
        <p:nvSpPr>
          <p:cNvPr id="1088" name="Shape 1088"/>
          <p:cNvSpPr txBox="1"/>
          <p:nvPr/>
        </p:nvSpPr>
        <p:spPr>
          <a:xfrm>
            <a:off x="5956974" y="4705350"/>
            <a:ext cx="778113"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Data</a:t>
            </a:r>
            <a:endParaRPr b="0" sz="2100">
              <a:solidFill>
                <a:schemeClr val="dk1"/>
              </a:solidFill>
              <a:latin typeface="Arial"/>
              <a:ea typeface="Arial"/>
              <a:cs typeface="Arial"/>
              <a:sym typeface="Arial"/>
            </a:endParaRPr>
          </a:p>
        </p:txBody>
      </p:sp>
      <p:sp>
        <p:nvSpPr>
          <p:cNvPr id="1089" name="Shape 1089"/>
          <p:cNvSpPr txBox="1"/>
          <p:nvPr/>
        </p:nvSpPr>
        <p:spPr>
          <a:xfrm>
            <a:off x="6642100" y="2644775"/>
            <a:ext cx="79533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MSB</a:t>
            </a:r>
            <a:endParaRPr/>
          </a:p>
        </p:txBody>
      </p:sp>
      <p:sp>
        <p:nvSpPr>
          <p:cNvPr id="1090" name="Shape 1090"/>
          <p:cNvSpPr txBox="1"/>
          <p:nvPr/>
        </p:nvSpPr>
        <p:spPr>
          <a:xfrm>
            <a:off x="8818563" y="2644775"/>
            <a:ext cx="72072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LSB</a:t>
            </a:r>
            <a:endParaRPr/>
          </a:p>
        </p:txBody>
      </p:sp>
      <p:cxnSp>
        <p:nvCxnSpPr>
          <p:cNvPr id="1091" name="Shape 1091"/>
          <p:cNvCxnSpPr/>
          <p:nvPr/>
        </p:nvCxnSpPr>
        <p:spPr>
          <a:xfrm>
            <a:off x="7040563" y="3024188"/>
            <a:ext cx="355600" cy="420687"/>
          </a:xfrm>
          <a:prstGeom prst="straightConnector1">
            <a:avLst/>
          </a:prstGeom>
          <a:noFill/>
          <a:ln cap="flat" cmpd="sng" w="25400">
            <a:solidFill>
              <a:schemeClr val="dk1"/>
            </a:solidFill>
            <a:prstDash val="solid"/>
            <a:round/>
            <a:headEnd len="med" w="med" type="none"/>
            <a:tailEnd len="med" w="med" type="none"/>
          </a:ln>
        </p:spPr>
      </p:cxnSp>
      <p:cxnSp>
        <p:nvCxnSpPr>
          <p:cNvPr id="1092" name="Shape 1092"/>
          <p:cNvCxnSpPr/>
          <p:nvPr/>
        </p:nvCxnSpPr>
        <p:spPr>
          <a:xfrm flipH="1">
            <a:off x="8999538" y="3024188"/>
            <a:ext cx="90487" cy="420687"/>
          </a:xfrm>
          <a:prstGeom prst="straightConnector1">
            <a:avLst/>
          </a:prstGeom>
          <a:noFill/>
          <a:ln cap="flat" cmpd="sng" w="25400">
            <a:solidFill>
              <a:schemeClr val="dk1"/>
            </a:solidFill>
            <a:prstDash val="solid"/>
            <a:round/>
            <a:headEnd len="med" w="med" type="none"/>
            <a:tailEnd len="med" w="med" type="none"/>
          </a:ln>
        </p:spPr>
      </p:cxnSp>
      <p:sp>
        <p:nvSpPr>
          <p:cNvPr id="1093" name="Shape 1093"/>
          <p:cNvSpPr txBox="1"/>
          <p:nvPr/>
        </p:nvSpPr>
        <p:spPr>
          <a:xfrm>
            <a:off x="1916495" y="5208588"/>
            <a:ext cx="1331149" cy="75165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Example:</a:t>
            </a:r>
            <a:endParaRPr b="0" sz="2100">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100"/>
              <a:buFont typeface="Arial"/>
              <a:buChar char="•"/>
            </a:pPr>
            <a:r>
              <a:rPr b="0" lang="de-CH" sz="2100">
                <a:solidFill>
                  <a:schemeClr val="dk1"/>
                </a:solidFill>
                <a:latin typeface="Arial"/>
                <a:ea typeface="Arial"/>
                <a:cs typeface="Arial"/>
                <a:sym typeface="Arial"/>
              </a:rPr>
              <a:t>Printer</a:t>
            </a:r>
            <a:endParaRPr b="0" sz="2100">
              <a:solidFill>
                <a:schemeClr val="dk1"/>
              </a:solidFill>
              <a:latin typeface="Arial"/>
              <a:ea typeface="Arial"/>
              <a:cs typeface="Arial"/>
              <a:sym typeface="Arial"/>
            </a:endParaRPr>
          </a:p>
        </p:txBody>
      </p:sp>
      <p:sp>
        <p:nvSpPr>
          <p:cNvPr id="1094" name="Shape 1094"/>
          <p:cNvSpPr txBox="1"/>
          <p:nvPr/>
        </p:nvSpPr>
        <p:spPr>
          <a:xfrm>
            <a:off x="7129463" y="5292725"/>
            <a:ext cx="2168525" cy="1066800"/>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None/>
            </a:pPr>
            <a:r>
              <a:rPr b="0" lang="de-CH" sz="2100">
                <a:solidFill>
                  <a:schemeClr val="dk1"/>
                </a:solidFill>
                <a:latin typeface="Arial"/>
                <a:ea typeface="Arial"/>
                <a:cs typeface="Arial"/>
                <a:sym typeface="Arial"/>
              </a:rPr>
              <a:t>Example:</a:t>
            </a:r>
            <a:endParaRPr b="0" sz="2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Arial"/>
              <a:buChar char="•"/>
            </a:pPr>
            <a:r>
              <a:rPr b="0" lang="de-CH" sz="2100">
                <a:solidFill>
                  <a:schemeClr val="dk1"/>
                </a:solidFill>
                <a:latin typeface="Arial"/>
                <a:ea typeface="Arial"/>
                <a:cs typeface="Arial"/>
                <a:sym typeface="Arial"/>
              </a:rPr>
              <a:t> RS232 (UART)</a:t>
            </a:r>
            <a:endParaRPr/>
          </a:p>
          <a:p>
            <a:pPr indent="0" lvl="0" marL="0" marR="0" rtl="0" algn="l">
              <a:lnSpc>
                <a:spcPct val="100000"/>
              </a:lnSpc>
              <a:spcBef>
                <a:spcPts val="0"/>
              </a:spcBef>
              <a:spcAft>
                <a:spcPts val="0"/>
              </a:spcAft>
              <a:buClr>
                <a:schemeClr val="dk1"/>
              </a:buClr>
              <a:buSzPts val="2100"/>
              <a:buFont typeface="Arial"/>
              <a:buChar char="•"/>
            </a:pPr>
            <a:r>
              <a:rPr b="0" lang="de-CH" sz="2100">
                <a:solidFill>
                  <a:schemeClr val="dk1"/>
                </a:solidFill>
                <a:latin typeface="Arial"/>
                <a:ea typeface="Arial"/>
                <a:cs typeface="Arial"/>
                <a:sym typeface="Arial"/>
              </a:rPr>
              <a:t> USB</a:t>
            </a:r>
            <a:endParaRPr/>
          </a:p>
        </p:txBody>
      </p:sp>
      <p:sp>
        <p:nvSpPr>
          <p:cNvPr id="1095" name="Shape 1095"/>
          <p:cNvSpPr txBox="1"/>
          <p:nvPr/>
        </p:nvSpPr>
        <p:spPr>
          <a:xfrm>
            <a:off x="534988" y="5881688"/>
            <a:ext cx="4811712" cy="913238"/>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Clr>
                <a:schemeClr val="dk1"/>
              </a:buClr>
              <a:buSzPts val="2100"/>
              <a:buFont typeface="Arial"/>
              <a:buChar char="•"/>
            </a:pPr>
            <a:r>
              <a:rPr b="0" lang="de-CH" sz="2100">
                <a:solidFill>
                  <a:schemeClr val="dk1"/>
                </a:solidFill>
                <a:latin typeface="Arial"/>
                <a:ea typeface="Arial"/>
                <a:cs typeface="Arial"/>
                <a:sym typeface="Arial"/>
              </a:rPr>
              <a:t> Microprocessorbus (32/64 bit)</a:t>
            </a:r>
            <a:endParaRPr/>
          </a:p>
          <a:p>
            <a:pPr indent="0" lvl="0" marL="0" marR="0" rtl="0" algn="l">
              <a:lnSpc>
                <a:spcPct val="100000"/>
              </a:lnSpc>
              <a:spcBef>
                <a:spcPts val="1050"/>
              </a:spcBef>
              <a:spcAft>
                <a:spcPts val="0"/>
              </a:spcAft>
              <a:buClr>
                <a:schemeClr val="dk1"/>
              </a:buClr>
              <a:buSzPts val="2100"/>
              <a:buFont typeface="Arial"/>
              <a:buChar char="•"/>
            </a:pPr>
            <a:r>
              <a:rPr b="0" lang="de-CH" sz="2100">
                <a:solidFill>
                  <a:schemeClr val="dk1"/>
                </a:solidFill>
                <a:latin typeface="Arial"/>
                <a:ea typeface="Arial"/>
                <a:cs typeface="Arial"/>
                <a:sym typeface="Arial"/>
              </a:rPr>
              <a:t> Memory IC’s</a:t>
            </a:r>
            <a:endParaRPr b="0" sz="21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Shape 1101"/>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102" name="Shape 1102"/>
          <p:cNvSpPr txBox="1"/>
          <p:nvPr>
            <p:ph type="title"/>
          </p:nvPr>
        </p:nvSpPr>
        <p:spPr>
          <a:xfrm>
            <a:off x="619125" y="433389"/>
            <a:ext cx="5567363" cy="5588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rgbClr val="0070C0"/>
                </a:solidFill>
                <a:latin typeface="Arial"/>
                <a:ea typeface="Arial"/>
                <a:cs typeface="Arial"/>
                <a:sym typeface="Arial"/>
              </a:rPr>
              <a:t>Parallel to Serial Converter</a:t>
            </a:r>
            <a:endParaRPr/>
          </a:p>
        </p:txBody>
      </p:sp>
      <p:grpSp>
        <p:nvGrpSpPr>
          <p:cNvPr id="1103" name="Shape 1103"/>
          <p:cNvGrpSpPr/>
          <p:nvPr/>
        </p:nvGrpSpPr>
        <p:grpSpPr>
          <a:xfrm>
            <a:off x="1960563" y="3781425"/>
            <a:ext cx="1425575" cy="1343025"/>
            <a:chOff x="2160" y="2208"/>
            <a:chExt cx="768" cy="768"/>
          </a:xfrm>
        </p:grpSpPr>
        <p:sp>
          <p:nvSpPr>
            <p:cNvPr id="1104" name="Shape 1104"/>
            <p:cNvSpPr/>
            <p:nvPr/>
          </p:nvSpPr>
          <p:spPr>
            <a:xfrm>
              <a:off x="2304" y="2208"/>
              <a:ext cx="432" cy="76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105" name="Shape 1105"/>
            <p:cNvSpPr txBox="1"/>
            <p:nvPr/>
          </p:nvSpPr>
          <p:spPr>
            <a:xfrm>
              <a:off x="2496"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1106" name="Shape 1106"/>
            <p:cNvSpPr txBox="1"/>
            <p:nvPr/>
          </p:nvSpPr>
          <p:spPr>
            <a:xfrm>
              <a:off x="2304"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1107" name="Shape 1107"/>
            <p:cNvSpPr txBox="1"/>
            <p:nvPr/>
          </p:nvSpPr>
          <p:spPr>
            <a:xfrm>
              <a:off x="2400" y="2688"/>
              <a:ext cx="384"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1108" name="Shape 1108"/>
            <p:cNvCxnSpPr/>
            <p:nvPr/>
          </p:nvCxnSpPr>
          <p:spPr>
            <a:xfrm>
              <a:off x="2736" y="2784"/>
              <a:ext cx="192" cy="0"/>
            </a:xfrm>
            <a:prstGeom prst="straightConnector1">
              <a:avLst/>
            </a:prstGeom>
            <a:noFill/>
            <a:ln cap="flat" cmpd="sng" w="25400">
              <a:solidFill>
                <a:schemeClr val="dk1"/>
              </a:solidFill>
              <a:prstDash val="solid"/>
              <a:round/>
              <a:headEnd len="med" w="med" type="none"/>
              <a:tailEnd len="med" w="med" type="none"/>
            </a:ln>
          </p:spPr>
        </p:cxnSp>
        <p:cxnSp>
          <p:nvCxnSpPr>
            <p:cNvPr id="1109" name="Shape 1109"/>
            <p:cNvCxnSpPr/>
            <p:nvPr/>
          </p:nvCxnSpPr>
          <p:spPr>
            <a:xfrm>
              <a:off x="2736" y="2352"/>
              <a:ext cx="192" cy="0"/>
            </a:xfrm>
            <a:prstGeom prst="straightConnector1">
              <a:avLst/>
            </a:prstGeom>
            <a:noFill/>
            <a:ln cap="flat" cmpd="sng" w="25400">
              <a:solidFill>
                <a:schemeClr val="dk1"/>
              </a:solidFill>
              <a:prstDash val="solid"/>
              <a:round/>
              <a:headEnd len="med" w="med" type="none"/>
              <a:tailEnd len="med" w="med" type="none"/>
            </a:ln>
          </p:spPr>
        </p:cxnSp>
        <p:cxnSp>
          <p:nvCxnSpPr>
            <p:cNvPr id="1110" name="Shape 1110"/>
            <p:cNvCxnSpPr/>
            <p:nvPr/>
          </p:nvCxnSpPr>
          <p:spPr>
            <a:xfrm>
              <a:off x="2304" y="2496"/>
              <a:ext cx="144" cy="96"/>
            </a:xfrm>
            <a:prstGeom prst="straightConnector1">
              <a:avLst/>
            </a:prstGeom>
            <a:noFill/>
            <a:ln cap="flat" cmpd="sng" w="9525">
              <a:solidFill>
                <a:schemeClr val="dk1"/>
              </a:solidFill>
              <a:prstDash val="solid"/>
              <a:round/>
              <a:headEnd len="med" w="med" type="none"/>
              <a:tailEnd len="med" w="med" type="none"/>
            </a:ln>
          </p:spPr>
        </p:cxnSp>
        <p:cxnSp>
          <p:nvCxnSpPr>
            <p:cNvPr id="1111" name="Shape 1111"/>
            <p:cNvCxnSpPr/>
            <p:nvPr/>
          </p:nvCxnSpPr>
          <p:spPr>
            <a:xfrm flipH="1">
              <a:off x="2304" y="2592"/>
              <a:ext cx="144" cy="96"/>
            </a:xfrm>
            <a:prstGeom prst="straightConnector1">
              <a:avLst/>
            </a:prstGeom>
            <a:noFill/>
            <a:ln cap="flat" cmpd="sng" w="9525">
              <a:solidFill>
                <a:schemeClr val="dk1"/>
              </a:solidFill>
              <a:prstDash val="solid"/>
              <a:round/>
              <a:headEnd len="med" w="med" type="none"/>
              <a:tailEnd len="med" w="med" type="none"/>
            </a:ln>
          </p:spPr>
        </p:cxnSp>
        <p:cxnSp>
          <p:nvCxnSpPr>
            <p:cNvPr id="1112" name="Shape 1112"/>
            <p:cNvCxnSpPr/>
            <p:nvPr/>
          </p:nvCxnSpPr>
          <p:spPr>
            <a:xfrm>
              <a:off x="2160" y="2592"/>
              <a:ext cx="144" cy="0"/>
            </a:xfrm>
            <a:prstGeom prst="straightConnector1">
              <a:avLst/>
            </a:prstGeom>
            <a:noFill/>
            <a:ln cap="flat" cmpd="sng" w="25400">
              <a:solidFill>
                <a:schemeClr val="dk1"/>
              </a:solidFill>
              <a:prstDash val="solid"/>
              <a:round/>
              <a:headEnd len="med" w="med" type="none"/>
              <a:tailEnd len="med" w="med" type="none"/>
            </a:ln>
          </p:spPr>
        </p:cxnSp>
        <p:cxnSp>
          <p:nvCxnSpPr>
            <p:cNvPr id="1113" name="Shape 1113"/>
            <p:cNvCxnSpPr/>
            <p:nvPr/>
          </p:nvCxnSpPr>
          <p:spPr>
            <a:xfrm>
              <a:off x="2160" y="2352"/>
              <a:ext cx="144" cy="0"/>
            </a:xfrm>
            <a:prstGeom prst="straightConnector1">
              <a:avLst/>
            </a:prstGeom>
            <a:noFill/>
            <a:ln cap="flat" cmpd="sng" w="25400">
              <a:solidFill>
                <a:schemeClr val="dk1"/>
              </a:solidFill>
              <a:prstDash val="solid"/>
              <a:round/>
              <a:headEnd len="med" w="med" type="none"/>
              <a:tailEnd len="med" w="med" type="none"/>
            </a:ln>
          </p:spPr>
        </p:cxnSp>
      </p:grpSp>
      <p:cxnSp>
        <p:nvCxnSpPr>
          <p:cNvPr id="1114" name="Shape 1114"/>
          <p:cNvCxnSpPr/>
          <p:nvPr/>
        </p:nvCxnSpPr>
        <p:spPr>
          <a:xfrm rot="10800000">
            <a:off x="1247775" y="3781425"/>
            <a:ext cx="266700" cy="0"/>
          </a:xfrm>
          <a:prstGeom prst="straightConnector1">
            <a:avLst/>
          </a:prstGeom>
          <a:noFill/>
          <a:ln cap="flat" cmpd="sng" w="25400">
            <a:solidFill>
              <a:schemeClr val="dk1"/>
            </a:solidFill>
            <a:prstDash val="solid"/>
            <a:round/>
            <a:headEnd len="med" w="med" type="none"/>
            <a:tailEnd len="med" w="med" type="none"/>
          </a:ln>
        </p:spPr>
      </p:cxnSp>
      <p:sp>
        <p:nvSpPr>
          <p:cNvPr id="1115" name="Shape 1115"/>
          <p:cNvSpPr txBox="1"/>
          <p:nvPr/>
        </p:nvSpPr>
        <p:spPr>
          <a:xfrm>
            <a:off x="3119438" y="2436813"/>
            <a:ext cx="801687"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D2</a:t>
            </a:r>
            <a:endParaRPr b="0" sz="2100">
              <a:solidFill>
                <a:schemeClr val="dk1"/>
              </a:solidFill>
              <a:latin typeface="Arial"/>
              <a:ea typeface="Arial"/>
              <a:cs typeface="Arial"/>
              <a:sym typeface="Arial"/>
            </a:endParaRPr>
          </a:p>
        </p:txBody>
      </p:sp>
      <p:sp>
        <p:nvSpPr>
          <p:cNvPr id="1116" name="Shape 1116"/>
          <p:cNvSpPr txBox="1"/>
          <p:nvPr/>
        </p:nvSpPr>
        <p:spPr>
          <a:xfrm>
            <a:off x="2673350" y="3697288"/>
            <a:ext cx="1247775"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Q3</a:t>
            </a:r>
            <a:endParaRPr b="0" sz="2100">
              <a:solidFill>
                <a:schemeClr val="dk1"/>
              </a:solidFill>
              <a:latin typeface="Arial"/>
              <a:ea typeface="Arial"/>
              <a:cs typeface="Arial"/>
              <a:sym typeface="Arial"/>
            </a:endParaRPr>
          </a:p>
        </p:txBody>
      </p:sp>
      <p:cxnSp>
        <p:nvCxnSpPr>
          <p:cNvPr id="1117" name="Shape 1117"/>
          <p:cNvCxnSpPr/>
          <p:nvPr/>
        </p:nvCxnSpPr>
        <p:spPr>
          <a:xfrm rot="10800000">
            <a:off x="357188" y="5461000"/>
            <a:ext cx="8286750" cy="0"/>
          </a:xfrm>
          <a:prstGeom prst="straightConnector1">
            <a:avLst/>
          </a:prstGeom>
          <a:noFill/>
          <a:ln cap="flat" cmpd="sng" w="25400">
            <a:solidFill>
              <a:schemeClr val="dk1"/>
            </a:solidFill>
            <a:prstDash val="solid"/>
            <a:round/>
            <a:headEnd len="med" w="med" type="none"/>
            <a:tailEnd len="med" w="med" type="none"/>
          </a:ln>
        </p:spPr>
      </p:cxnSp>
      <p:sp>
        <p:nvSpPr>
          <p:cNvPr id="1118" name="Shape 1118"/>
          <p:cNvSpPr txBox="1"/>
          <p:nvPr/>
        </p:nvSpPr>
        <p:spPr>
          <a:xfrm>
            <a:off x="5080000" y="2436813"/>
            <a:ext cx="1246188"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D1</a:t>
            </a:r>
            <a:endParaRPr b="0" sz="2100">
              <a:solidFill>
                <a:schemeClr val="dk1"/>
              </a:solidFill>
              <a:latin typeface="Arial"/>
              <a:ea typeface="Arial"/>
              <a:cs typeface="Arial"/>
              <a:sym typeface="Arial"/>
            </a:endParaRPr>
          </a:p>
        </p:txBody>
      </p:sp>
      <p:sp>
        <p:nvSpPr>
          <p:cNvPr id="1119" name="Shape 1119"/>
          <p:cNvSpPr txBox="1"/>
          <p:nvPr/>
        </p:nvSpPr>
        <p:spPr>
          <a:xfrm>
            <a:off x="5257800" y="3697288"/>
            <a:ext cx="623888"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Q2</a:t>
            </a:r>
            <a:endParaRPr b="0" sz="2100">
              <a:solidFill>
                <a:schemeClr val="dk1"/>
              </a:solidFill>
              <a:latin typeface="Arial"/>
              <a:ea typeface="Arial"/>
              <a:cs typeface="Arial"/>
              <a:sym typeface="Arial"/>
            </a:endParaRPr>
          </a:p>
        </p:txBody>
      </p:sp>
      <p:sp>
        <p:nvSpPr>
          <p:cNvPr id="1120" name="Shape 1120"/>
          <p:cNvSpPr txBox="1"/>
          <p:nvPr/>
        </p:nvSpPr>
        <p:spPr>
          <a:xfrm>
            <a:off x="9713913" y="3697288"/>
            <a:ext cx="1246187"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rgbClr val="FF0000"/>
                </a:solidFill>
                <a:latin typeface="Arial"/>
                <a:ea typeface="Arial"/>
                <a:cs typeface="Arial"/>
                <a:sym typeface="Arial"/>
              </a:rPr>
              <a:t>OUT</a:t>
            </a:r>
            <a:endParaRPr/>
          </a:p>
        </p:txBody>
      </p:sp>
      <p:sp>
        <p:nvSpPr>
          <p:cNvPr id="1121" name="Shape 1121"/>
          <p:cNvSpPr txBox="1"/>
          <p:nvPr/>
        </p:nvSpPr>
        <p:spPr>
          <a:xfrm>
            <a:off x="2049463" y="3444875"/>
            <a:ext cx="1247775"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FF3</a:t>
            </a:r>
            <a:endParaRPr b="0" sz="2100">
              <a:solidFill>
                <a:schemeClr val="dk1"/>
              </a:solidFill>
              <a:latin typeface="Arial"/>
              <a:ea typeface="Arial"/>
              <a:cs typeface="Arial"/>
              <a:sym typeface="Arial"/>
            </a:endParaRPr>
          </a:p>
        </p:txBody>
      </p:sp>
      <p:sp>
        <p:nvSpPr>
          <p:cNvPr id="1122" name="Shape 1122"/>
          <p:cNvSpPr txBox="1"/>
          <p:nvPr/>
        </p:nvSpPr>
        <p:spPr>
          <a:xfrm>
            <a:off x="4187825" y="3444875"/>
            <a:ext cx="124777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FF2</a:t>
            </a:r>
            <a:endParaRPr/>
          </a:p>
        </p:txBody>
      </p:sp>
      <p:sp>
        <p:nvSpPr>
          <p:cNvPr id="1123" name="Shape 1123"/>
          <p:cNvSpPr txBox="1"/>
          <p:nvPr/>
        </p:nvSpPr>
        <p:spPr>
          <a:xfrm>
            <a:off x="6416675" y="3444875"/>
            <a:ext cx="1246188"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FF1</a:t>
            </a:r>
            <a:endParaRPr b="0" sz="2100">
              <a:solidFill>
                <a:schemeClr val="dk1"/>
              </a:solidFill>
              <a:latin typeface="Arial"/>
              <a:ea typeface="Arial"/>
              <a:cs typeface="Arial"/>
              <a:sym typeface="Arial"/>
            </a:endParaRPr>
          </a:p>
        </p:txBody>
      </p:sp>
      <p:sp>
        <p:nvSpPr>
          <p:cNvPr id="1124" name="Shape 1124"/>
          <p:cNvSpPr txBox="1"/>
          <p:nvPr/>
        </p:nvSpPr>
        <p:spPr>
          <a:xfrm>
            <a:off x="266700" y="5124450"/>
            <a:ext cx="89217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CLK</a:t>
            </a:r>
            <a:endParaRPr/>
          </a:p>
        </p:txBody>
      </p:sp>
      <p:sp>
        <p:nvSpPr>
          <p:cNvPr id="1125" name="Shape 1125"/>
          <p:cNvSpPr txBox="1"/>
          <p:nvPr/>
        </p:nvSpPr>
        <p:spPr>
          <a:xfrm>
            <a:off x="7396163" y="3697288"/>
            <a:ext cx="712787"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Q1</a:t>
            </a:r>
            <a:endParaRPr b="0" sz="2100">
              <a:solidFill>
                <a:schemeClr val="dk1"/>
              </a:solidFill>
              <a:latin typeface="Arial"/>
              <a:ea typeface="Arial"/>
              <a:cs typeface="Arial"/>
              <a:sym typeface="Arial"/>
            </a:endParaRPr>
          </a:p>
        </p:txBody>
      </p:sp>
      <p:sp>
        <p:nvSpPr>
          <p:cNvPr id="1126" name="Shape 1126"/>
          <p:cNvSpPr txBox="1"/>
          <p:nvPr/>
        </p:nvSpPr>
        <p:spPr>
          <a:xfrm>
            <a:off x="8732838" y="3444875"/>
            <a:ext cx="1247775"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FF0</a:t>
            </a:r>
            <a:endParaRPr b="0" sz="2100">
              <a:solidFill>
                <a:schemeClr val="dk1"/>
              </a:solidFill>
              <a:latin typeface="Arial"/>
              <a:ea typeface="Arial"/>
              <a:cs typeface="Arial"/>
              <a:sym typeface="Arial"/>
            </a:endParaRPr>
          </a:p>
        </p:txBody>
      </p:sp>
      <p:cxnSp>
        <p:nvCxnSpPr>
          <p:cNvPr id="1127" name="Shape 1127"/>
          <p:cNvCxnSpPr/>
          <p:nvPr/>
        </p:nvCxnSpPr>
        <p:spPr>
          <a:xfrm>
            <a:off x="1960563" y="4452938"/>
            <a:ext cx="0" cy="1008062"/>
          </a:xfrm>
          <a:prstGeom prst="straightConnector1">
            <a:avLst/>
          </a:prstGeom>
          <a:noFill/>
          <a:ln cap="flat" cmpd="sng" w="25400">
            <a:solidFill>
              <a:schemeClr val="dk1"/>
            </a:solidFill>
            <a:prstDash val="solid"/>
            <a:round/>
            <a:headEnd len="sm" w="sm" type="none"/>
            <a:tailEnd len="med" w="med" type="oval"/>
          </a:ln>
        </p:spPr>
      </p:cxnSp>
      <p:cxnSp>
        <p:nvCxnSpPr>
          <p:cNvPr id="1128" name="Shape 1128"/>
          <p:cNvCxnSpPr/>
          <p:nvPr/>
        </p:nvCxnSpPr>
        <p:spPr>
          <a:xfrm rot="10800000">
            <a:off x="1960563" y="4452938"/>
            <a:ext cx="266700" cy="0"/>
          </a:xfrm>
          <a:prstGeom prst="straightConnector1">
            <a:avLst/>
          </a:prstGeom>
          <a:noFill/>
          <a:ln cap="flat" cmpd="sng" w="25400">
            <a:solidFill>
              <a:schemeClr val="dk1"/>
            </a:solidFill>
            <a:prstDash val="solid"/>
            <a:round/>
            <a:headEnd len="sm" w="sm" type="none"/>
            <a:tailEnd len="sm" w="sm" type="none"/>
          </a:ln>
        </p:spPr>
      </p:cxnSp>
      <p:sp>
        <p:nvSpPr>
          <p:cNvPr id="1129" name="Shape 1129"/>
          <p:cNvSpPr txBox="1"/>
          <p:nvPr/>
        </p:nvSpPr>
        <p:spPr>
          <a:xfrm>
            <a:off x="7573963" y="2436813"/>
            <a:ext cx="712787"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D0</a:t>
            </a:r>
            <a:endParaRPr b="0" sz="2100">
              <a:solidFill>
                <a:schemeClr val="dk1"/>
              </a:solidFill>
              <a:latin typeface="Arial"/>
              <a:ea typeface="Arial"/>
              <a:cs typeface="Arial"/>
              <a:sym typeface="Arial"/>
            </a:endParaRPr>
          </a:p>
        </p:txBody>
      </p:sp>
      <p:sp>
        <p:nvSpPr>
          <p:cNvPr id="1130" name="Shape 1130"/>
          <p:cNvSpPr txBox="1"/>
          <p:nvPr/>
        </p:nvSpPr>
        <p:spPr>
          <a:xfrm>
            <a:off x="9623425" y="4032250"/>
            <a:ext cx="712788"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Q0</a:t>
            </a:r>
            <a:endParaRPr b="0" sz="2100">
              <a:solidFill>
                <a:schemeClr val="dk1"/>
              </a:solidFill>
              <a:latin typeface="Arial"/>
              <a:ea typeface="Arial"/>
              <a:cs typeface="Arial"/>
              <a:sym typeface="Arial"/>
            </a:endParaRPr>
          </a:p>
        </p:txBody>
      </p:sp>
      <p:cxnSp>
        <p:nvCxnSpPr>
          <p:cNvPr id="1131" name="Shape 1131"/>
          <p:cNvCxnSpPr/>
          <p:nvPr/>
        </p:nvCxnSpPr>
        <p:spPr>
          <a:xfrm rot="10800000">
            <a:off x="1960563" y="4032250"/>
            <a:ext cx="177800" cy="0"/>
          </a:xfrm>
          <a:prstGeom prst="straightConnector1">
            <a:avLst/>
          </a:prstGeom>
          <a:noFill/>
          <a:ln cap="flat" cmpd="sng" w="25400">
            <a:solidFill>
              <a:schemeClr val="dk1"/>
            </a:solidFill>
            <a:prstDash val="solid"/>
            <a:round/>
            <a:headEnd len="med" w="med" type="none"/>
            <a:tailEnd len="med" w="med" type="none"/>
          </a:ln>
        </p:spPr>
      </p:cxnSp>
      <p:grpSp>
        <p:nvGrpSpPr>
          <p:cNvPr id="1132" name="Shape 1132"/>
          <p:cNvGrpSpPr/>
          <p:nvPr/>
        </p:nvGrpSpPr>
        <p:grpSpPr>
          <a:xfrm>
            <a:off x="1158875" y="2771775"/>
            <a:ext cx="177800" cy="1009650"/>
            <a:chOff x="1872" y="1680"/>
            <a:chExt cx="96" cy="576"/>
          </a:xfrm>
        </p:grpSpPr>
        <p:cxnSp>
          <p:nvCxnSpPr>
            <p:cNvPr id="1133" name="Shape 1133"/>
            <p:cNvCxnSpPr/>
            <p:nvPr/>
          </p:nvCxnSpPr>
          <p:spPr>
            <a:xfrm rot="10800000">
              <a:off x="1920" y="1776"/>
              <a:ext cx="0" cy="480"/>
            </a:xfrm>
            <a:prstGeom prst="straightConnector1">
              <a:avLst/>
            </a:prstGeom>
            <a:noFill/>
            <a:ln cap="flat" cmpd="sng" w="25400">
              <a:solidFill>
                <a:schemeClr val="dk1"/>
              </a:solidFill>
              <a:prstDash val="solid"/>
              <a:round/>
              <a:headEnd len="med" w="med" type="none"/>
              <a:tailEnd len="med" w="med" type="none"/>
            </a:ln>
          </p:spPr>
        </p:cxnSp>
        <p:sp>
          <p:nvSpPr>
            <p:cNvPr id="1134" name="Shape 1134"/>
            <p:cNvSpPr/>
            <p:nvPr/>
          </p:nvSpPr>
          <p:spPr>
            <a:xfrm>
              <a:off x="1872" y="1680"/>
              <a:ext cx="96" cy="9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grpSp>
      <p:grpSp>
        <p:nvGrpSpPr>
          <p:cNvPr id="1135" name="Shape 1135"/>
          <p:cNvGrpSpPr/>
          <p:nvPr/>
        </p:nvGrpSpPr>
        <p:grpSpPr>
          <a:xfrm>
            <a:off x="5613400" y="2771775"/>
            <a:ext cx="179388" cy="1009650"/>
            <a:chOff x="4944" y="1680"/>
            <a:chExt cx="96" cy="576"/>
          </a:xfrm>
        </p:grpSpPr>
        <p:cxnSp>
          <p:nvCxnSpPr>
            <p:cNvPr id="1136" name="Shape 1136"/>
            <p:cNvCxnSpPr/>
            <p:nvPr/>
          </p:nvCxnSpPr>
          <p:spPr>
            <a:xfrm rot="10800000">
              <a:off x="4992" y="1776"/>
              <a:ext cx="0" cy="480"/>
            </a:xfrm>
            <a:prstGeom prst="straightConnector1">
              <a:avLst/>
            </a:prstGeom>
            <a:noFill/>
            <a:ln cap="flat" cmpd="sng" w="25400">
              <a:solidFill>
                <a:schemeClr val="dk1"/>
              </a:solidFill>
              <a:prstDash val="solid"/>
              <a:round/>
              <a:headEnd len="med" w="med" type="none"/>
              <a:tailEnd len="med" w="med" type="none"/>
            </a:ln>
          </p:spPr>
        </p:cxnSp>
        <p:sp>
          <p:nvSpPr>
            <p:cNvPr id="1137" name="Shape 1137"/>
            <p:cNvSpPr/>
            <p:nvPr/>
          </p:nvSpPr>
          <p:spPr>
            <a:xfrm>
              <a:off x="4944" y="1680"/>
              <a:ext cx="96" cy="9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grpSp>
      <p:grpSp>
        <p:nvGrpSpPr>
          <p:cNvPr id="1138" name="Shape 1138"/>
          <p:cNvGrpSpPr/>
          <p:nvPr/>
        </p:nvGrpSpPr>
        <p:grpSpPr>
          <a:xfrm>
            <a:off x="3386138" y="2771775"/>
            <a:ext cx="177800" cy="1009650"/>
            <a:chOff x="3888" y="1680"/>
            <a:chExt cx="96" cy="576"/>
          </a:xfrm>
        </p:grpSpPr>
        <p:cxnSp>
          <p:nvCxnSpPr>
            <p:cNvPr id="1139" name="Shape 1139"/>
            <p:cNvCxnSpPr/>
            <p:nvPr/>
          </p:nvCxnSpPr>
          <p:spPr>
            <a:xfrm rot="10800000">
              <a:off x="3936" y="1776"/>
              <a:ext cx="0" cy="480"/>
            </a:xfrm>
            <a:prstGeom prst="straightConnector1">
              <a:avLst/>
            </a:prstGeom>
            <a:noFill/>
            <a:ln cap="flat" cmpd="sng" w="25400">
              <a:solidFill>
                <a:schemeClr val="dk1"/>
              </a:solidFill>
              <a:prstDash val="solid"/>
              <a:round/>
              <a:headEnd len="med" w="med" type="none"/>
              <a:tailEnd len="med" w="med" type="none"/>
            </a:ln>
          </p:spPr>
        </p:cxnSp>
        <p:sp>
          <p:nvSpPr>
            <p:cNvPr id="1140" name="Shape 1140"/>
            <p:cNvSpPr/>
            <p:nvPr/>
          </p:nvSpPr>
          <p:spPr>
            <a:xfrm>
              <a:off x="3888" y="1680"/>
              <a:ext cx="96" cy="9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grpSp>
      <p:grpSp>
        <p:nvGrpSpPr>
          <p:cNvPr id="1141" name="Shape 1141"/>
          <p:cNvGrpSpPr/>
          <p:nvPr/>
        </p:nvGrpSpPr>
        <p:grpSpPr>
          <a:xfrm>
            <a:off x="7842250" y="2771775"/>
            <a:ext cx="177800" cy="1009650"/>
            <a:chOff x="2928" y="1680"/>
            <a:chExt cx="96" cy="576"/>
          </a:xfrm>
        </p:grpSpPr>
        <p:cxnSp>
          <p:nvCxnSpPr>
            <p:cNvPr id="1142" name="Shape 1142"/>
            <p:cNvCxnSpPr/>
            <p:nvPr/>
          </p:nvCxnSpPr>
          <p:spPr>
            <a:xfrm rot="10800000">
              <a:off x="2976" y="1776"/>
              <a:ext cx="0" cy="480"/>
            </a:xfrm>
            <a:prstGeom prst="straightConnector1">
              <a:avLst/>
            </a:prstGeom>
            <a:noFill/>
            <a:ln cap="flat" cmpd="sng" w="25400">
              <a:solidFill>
                <a:schemeClr val="dk1"/>
              </a:solidFill>
              <a:prstDash val="solid"/>
              <a:round/>
              <a:headEnd len="med" w="med" type="none"/>
              <a:tailEnd len="med" w="med" type="none"/>
            </a:ln>
          </p:spPr>
        </p:cxnSp>
        <p:sp>
          <p:nvSpPr>
            <p:cNvPr id="1143" name="Shape 1143"/>
            <p:cNvSpPr/>
            <p:nvPr/>
          </p:nvSpPr>
          <p:spPr>
            <a:xfrm>
              <a:off x="2928" y="1680"/>
              <a:ext cx="96" cy="9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grpSp>
      <p:cxnSp>
        <p:nvCxnSpPr>
          <p:cNvPr id="1144" name="Shape 1144"/>
          <p:cNvCxnSpPr/>
          <p:nvPr/>
        </p:nvCxnSpPr>
        <p:spPr>
          <a:xfrm>
            <a:off x="1514475" y="3613150"/>
            <a:ext cx="0" cy="839788"/>
          </a:xfrm>
          <a:prstGeom prst="straightConnector1">
            <a:avLst/>
          </a:prstGeom>
          <a:noFill/>
          <a:ln cap="flat" cmpd="sng" w="9525">
            <a:solidFill>
              <a:schemeClr val="dk1"/>
            </a:solidFill>
            <a:prstDash val="solid"/>
            <a:round/>
            <a:headEnd len="med" w="med" type="none"/>
            <a:tailEnd len="med" w="med" type="none"/>
          </a:ln>
        </p:spPr>
      </p:cxnSp>
      <p:cxnSp>
        <p:nvCxnSpPr>
          <p:cNvPr id="1145" name="Shape 1145"/>
          <p:cNvCxnSpPr/>
          <p:nvPr/>
        </p:nvCxnSpPr>
        <p:spPr>
          <a:xfrm>
            <a:off x="1960563" y="3781425"/>
            <a:ext cx="0" cy="503238"/>
          </a:xfrm>
          <a:prstGeom prst="straightConnector1">
            <a:avLst/>
          </a:prstGeom>
          <a:noFill/>
          <a:ln cap="flat" cmpd="sng" w="9525">
            <a:solidFill>
              <a:schemeClr val="dk1"/>
            </a:solidFill>
            <a:prstDash val="solid"/>
            <a:round/>
            <a:headEnd len="med" w="med" type="none"/>
            <a:tailEnd len="med" w="med" type="none"/>
          </a:ln>
        </p:spPr>
      </p:cxnSp>
      <p:cxnSp>
        <p:nvCxnSpPr>
          <p:cNvPr id="1146" name="Shape 1146"/>
          <p:cNvCxnSpPr/>
          <p:nvPr/>
        </p:nvCxnSpPr>
        <p:spPr>
          <a:xfrm>
            <a:off x="1514475" y="3613150"/>
            <a:ext cx="446088" cy="168275"/>
          </a:xfrm>
          <a:prstGeom prst="straightConnector1">
            <a:avLst/>
          </a:prstGeom>
          <a:noFill/>
          <a:ln cap="flat" cmpd="sng" w="9525">
            <a:solidFill>
              <a:schemeClr val="dk1"/>
            </a:solidFill>
            <a:prstDash val="solid"/>
            <a:round/>
            <a:headEnd len="med" w="med" type="none"/>
            <a:tailEnd len="med" w="med" type="none"/>
          </a:ln>
        </p:spPr>
      </p:cxnSp>
      <p:cxnSp>
        <p:nvCxnSpPr>
          <p:cNvPr id="1147" name="Shape 1147"/>
          <p:cNvCxnSpPr/>
          <p:nvPr/>
        </p:nvCxnSpPr>
        <p:spPr>
          <a:xfrm flipH="1" rot="10800000">
            <a:off x="1514475" y="4284663"/>
            <a:ext cx="446088" cy="168275"/>
          </a:xfrm>
          <a:prstGeom prst="straightConnector1">
            <a:avLst/>
          </a:prstGeom>
          <a:noFill/>
          <a:ln cap="flat" cmpd="sng" w="9525">
            <a:solidFill>
              <a:schemeClr val="dk1"/>
            </a:solidFill>
            <a:prstDash val="solid"/>
            <a:round/>
            <a:headEnd len="med" w="med" type="none"/>
            <a:tailEnd len="med" w="med" type="none"/>
          </a:ln>
        </p:spPr>
      </p:cxnSp>
      <p:sp>
        <p:nvSpPr>
          <p:cNvPr id="1148" name="Shape 1148"/>
          <p:cNvSpPr txBox="1"/>
          <p:nvPr/>
        </p:nvSpPr>
        <p:spPr>
          <a:xfrm>
            <a:off x="1514475" y="3613150"/>
            <a:ext cx="363538"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a:t>
            </a:r>
            <a:endParaRPr/>
          </a:p>
        </p:txBody>
      </p:sp>
      <p:sp>
        <p:nvSpPr>
          <p:cNvPr id="1149" name="Shape 1149"/>
          <p:cNvSpPr txBox="1"/>
          <p:nvPr/>
        </p:nvSpPr>
        <p:spPr>
          <a:xfrm>
            <a:off x="1514475" y="4032250"/>
            <a:ext cx="36353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0</a:t>
            </a:r>
            <a:endParaRPr/>
          </a:p>
        </p:txBody>
      </p:sp>
      <p:cxnSp>
        <p:nvCxnSpPr>
          <p:cNvPr id="1150" name="Shape 1150"/>
          <p:cNvCxnSpPr/>
          <p:nvPr/>
        </p:nvCxnSpPr>
        <p:spPr>
          <a:xfrm rot="10800000">
            <a:off x="1247775" y="4284663"/>
            <a:ext cx="266700" cy="0"/>
          </a:xfrm>
          <a:prstGeom prst="straightConnector1">
            <a:avLst/>
          </a:prstGeom>
          <a:noFill/>
          <a:ln cap="flat" cmpd="sng" w="25400">
            <a:solidFill>
              <a:schemeClr val="dk1"/>
            </a:solidFill>
            <a:prstDash val="solid"/>
            <a:round/>
            <a:headEnd len="med" w="med" type="none"/>
            <a:tailEnd len="med" w="med" type="none"/>
          </a:ln>
        </p:spPr>
      </p:cxnSp>
      <p:grpSp>
        <p:nvGrpSpPr>
          <p:cNvPr id="1151" name="Shape 1151"/>
          <p:cNvGrpSpPr/>
          <p:nvPr/>
        </p:nvGrpSpPr>
        <p:grpSpPr>
          <a:xfrm>
            <a:off x="3386138" y="3613150"/>
            <a:ext cx="2227262" cy="1847850"/>
            <a:chOff x="1632" y="2016"/>
            <a:chExt cx="1200" cy="1056"/>
          </a:xfrm>
        </p:grpSpPr>
        <p:grpSp>
          <p:nvGrpSpPr>
            <p:cNvPr id="1152" name="Shape 1152"/>
            <p:cNvGrpSpPr/>
            <p:nvPr/>
          </p:nvGrpSpPr>
          <p:grpSpPr>
            <a:xfrm>
              <a:off x="2064" y="2112"/>
              <a:ext cx="768" cy="768"/>
              <a:chOff x="2160" y="2208"/>
              <a:chExt cx="768" cy="768"/>
            </a:xfrm>
          </p:grpSpPr>
          <p:sp>
            <p:nvSpPr>
              <p:cNvPr id="1153" name="Shape 1153"/>
              <p:cNvSpPr/>
              <p:nvPr/>
            </p:nvSpPr>
            <p:spPr>
              <a:xfrm>
                <a:off x="2304" y="2208"/>
                <a:ext cx="432" cy="76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154" name="Shape 1154"/>
              <p:cNvSpPr txBox="1"/>
              <p:nvPr/>
            </p:nvSpPr>
            <p:spPr>
              <a:xfrm>
                <a:off x="2496"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1155" name="Shape 1155"/>
              <p:cNvSpPr txBox="1"/>
              <p:nvPr/>
            </p:nvSpPr>
            <p:spPr>
              <a:xfrm>
                <a:off x="2304"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1156" name="Shape 1156"/>
              <p:cNvSpPr txBox="1"/>
              <p:nvPr/>
            </p:nvSpPr>
            <p:spPr>
              <a:xfrm>
                <a:off x="2400" y="2688"/>
                <a:ext cx="384"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1157" name="Shape 1157"/>
              <p:cNvCxnSpPr/>
              <p:nvPr/>
            </p:nvCxnSpPr>
            <p:spPr>
              <a:xfrm>
                <a:off x="2736" y="2784"/>
                <a:ext cx="192" cy="0"/>
              </a:xfrm>
              <a:prstGeom prst="straightConnector1">
                <a:avLst/>
              </a:prstGeom>
              <a:noFill/>
              <a:ln cap="flat" cmpd="sng" w="25400">
                <a:solidFill>
                  <a:schemeClr val="dk1"/>
                </a:solidFill>
                <a:prstDash val="solid"/>
                <a:round/>
                <a:headEnd len="med" w="med" type="none"/>
                <a:tailEnd len="med" w="med" type="none"/>
              </a:ln>
            </p:spPr>
          </p:cxnSp>
          <p:cxnSp>
            <p:nvCxnSpPr>
              <p:cNvPr id="1158" name="Shape 1158"/>
              <p:cNvCxnSpPr/>
              <p:nvPr/>
            </p:nvCxnSpPr>
            <p:spPr>
              <a:xfrm>
                <a:off x="2736" y="2352"/>
                <a:ext cx="192" cy="0"/>
              </a:xfrm>
              <a:prstGeom prst="straightConnector1">
                <a:avLst/>
              </a:prstGeom>
              <a:noFill/>
              <a:ln cap="flat" cmpd="sng" w="25400">
                <a:solidFill>
                  <a:schemeClr val="dk1"/>
                </a:solidFill>
                <a:prstDash val="solid"/>
                <a:round/>
                <a:headEnd len="med" w="med" type="none"/>
                <a:tailEnd len="med" w="med" type="none"/>
              </a:ln>
            </p:spPr>
          </p:cxnSp>
          <p:cxnSp>
            <p:nvCxnSpPr>
              <p:cNvPr id="1159" name="Shape 1159"/>
              <p:cNvCxnSpPr/>
              <p:nvPr/>
            </p:nvCxnSpPr>
            <p:spPr>
              <a:xfrm>
                <a:off x="2304" y="2496"/>
                <a:ext cx="144" cy="96"/>
              </a:xfrm>
              <a:prstGeom prst="straightConnector1">
                <a:avLst/>
              </a:prstGeom>
              <a:noFill/>
              <a:ln cap="flat" cmpd="sng" w="9525">
                <a:solidFill>
                  <a:schemeClr val="dk1"/>
                </a:solidFill>
                <a:prstDash val="solid"/>
                <a:round/>
                <a:headEnd len="med" w="med" type="none"/>
                <a:tailEnd len="med" w="med" type="none"/>
              </a:ln>
            </p:spPr>
          </p:cxnSp>
          <p:cxnSp>
            <p:nvCxnSpPr>
              <p:cNvPr id="1160" name="Shape 1160"/>
              <p:cNvCxnSpPr/>
              <p:nvPr/>
            </p:nvCxnSpPr>
            <p:spPr>
              <a:xfrm flipH="1">
                <a:off x="2304" y="2592"/>
                <a:ext cx="144" cy="96"/>
              </a:xfrm>
              <a:prstGeom prst="straightConnector1">
                <a:avLst/>
              </a:prstGeom>
              <a:noFill/>
              <a:ln cap="flat" cmpd="sng" w="9525">
                <a:solidFill>
                  <a:schemeClr val="dk1"/>
                </a:solidFill>
                <a:prstDash val="solid"/>
                <a:round/>
                <a:headEnd len="med" w="med" type="none"/>
                <a:tailEnd len="med" w="med" type="none"/>
              </a:ln>
            </p:spPr>
          </p:cxnSp>
          <p:cxnSp>
            <p:nvCxnSpPr>
              <p:cNvPr id="1161" name="Shape 1161"/>
              <p:cNvCxnSpPr/>
              <p:nvPr/>
            </p:nvCxnSpPr>
            <p:spPr>
              <a:xfrm>
                <a:off x="2160" y="2592"/>
                <a:ext cx="144" cy="0"/>
              </a:xfrm>
              <a:prstGeom prst="straightConnector1">
                <a:avLst/>
              </a:prstGeom>
              <a:noFill/>
              <a:ln cap="flat" cmpd="sng" w="25400">
                <a:solidFill>
                  <a:schemeClr val="dk1"/>
                </a:solidFill>
                <a:prstDash val="solid"/>
                <a:round/>
                <a:headEnd len="med" w="med" type="none"/>
                <a:tailEnd len="med" w="med" type="none"/>
              </a:ln>
            </p:spPr>
          </p:cxnSp>
          <p:cxnSp>
            <p:nvCxnSpPr>
              <p:cNvPr id="1162" name="Shape 1162"/>
              <p:cNvCxnSpPr/>
              <p:nvPr/>
            </p:nvCxnSpPr>
            <p:spPr>
              <a:xfrm>
                <a:off x="2160" y="2352"/>
                <a:ext cx="144" cy="0"/>
              </a:xfrm>
              <a:prstGeom prst="straightConnector1">
                <a:avLst/>
              </a:prstGeom>
              <a:noFill/>
              <a:ln cap="flat" cmpd="sng" w="25400">
                <a:solidFill>
                  <a:schemeClr val="dk1"/>
                </a:solidFill>
                <a:prstDash val="solid"/>
                <a:round/>
                <a:headEnd len="med" w="med" type="none"/>
                <a:tailEnd len="med" w="med" type="none"/>
              </a:ln>
            </p:spPr>
          </p:cxnSp>
        </p:grpSp>
        <p:cxnSp>
          <p:nvCxnSpPr>
            <p:cNvPr id="1163" name="Shape 1163"/>
            <p:cNvCxnSpPr/>
            <p:nvPr/>
          </p:nvCxnSpPr>
          <p:spPr>
            <a:xfrm rot="10800000">
              <a:off x="1680" y="2112"/>
              <a:ext cx="144" cy="0"/>
            </a:xfrm>
            <a:prstGeom prst="straightConnector1">
              <a:avLst/>
            </a:prstGeom>
            <a:noFill/>
            <a:ln cap="flat" cmpd="sng" w="25400">
              <a:solidFill>
                <a:schemeClr val="dk1"/>
              </a:solidFill>
              <a:prstDash val="solid"/>
              <a:round/>
              <a:headEnd len="med" w="med" type="none"/>
              <a:tailEnd len="med" w="med" type="none"/>
            </a:ln>
          </p:spPr>
        </p:cxnSp>
        <p:grpSp>
          <p:nvGrpSpPr>
            <p:cNvPr id="1164" name="Shape 1164"/>
            <p:cNvGrpSpPr/>
            <p:nvPr/>
          </p:nvGrpSpPr>
          <p:grpSpPr>
            <a:xfrm>
              <a:off x="2064" y="2496"/>
              <a:ext cx="144" cy="576"/>
              <a:chOff x="2208" y="2112"/>
              <a:chExt cx="144" cy="576"/>
            </a:xfrm>
          </p:grpSpPr>
          <p:cxnSp>
            <p:nvCxnSpPr>
              <p:cNvPr id="1165" name="Shape 1165"/>
              <p:cNvCxnSpPr/>
              <p:nvPr/>
            </p:nvCxnSpPr>
            <p:spPr>
              <a:xfrm>
                <a:off x="2208" y="2112"/>
                <a:ext cx="0" cy="576"/>
              </a:xfrm>
              <a:prstGeom prst="straightConnector1">
                <a:avLst/>
              </a:prstGeom>
              <a:noFill/>
              <a:ln cap="flat" cmpd="sng" w="25400">
                <a:solidFill>
                  <a:schemeClr val="dk1"/>
                </a:solidFill>
                <a:prstDash val="solid"/>
                <a:round/>
                <a:headEnd len="sm" w="sm" type="none"/>
                <a:tailEnd len="med" w="med" type="oval"/>
              </a:ln>
            </p:spPr>
          </p:cxnSp>
          <p:cxnSp>
            <p:nvCxnSpPr>
              <p:cNvPr id="1166" name="Shape 1166"/>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cxnSp>
          <p:nvCxnSpPr>
            <p:cNvPr id="1167" name="Shape 1167"/>
            <p:cNvCxnSpPr/>
            <p:nvPr/>
          </p:nvCxnSpPr>
          <p:spPr>
            <a:xfrm rot="10800000">
              <a:off x="2064" y="2256"/>
              <a:ext cx="96" cy="0"/>
            </a:xfrm>
            <a:prstGeom prst="straightConnector1">
              <a:avLst/>
            </a:prstGeom>
            <a:noFill/>
            <a:ln cap="flat" cmpd="sng" w="25400">
              <a:solidFill>
                <a:schemeClr val="dk1"/>
              </a:solidFill>
              <a:prstDash val="solid"/>
              <a:round/>
              <a:headEnd len="med" w="med" type="none"/>
              <a:tailEnd len="med" w="med" type="none"/>
            </a:ln>
          </p:spPr>
        </p:cxnSp>
        <p:cxnSp>
          <p:nvCxnSpPr>
            <p:cNvPr id="1168" name="Shape 1168"/>
            <p:cNvCxnSpPr/>
            <p:nvPr/>
          </p:nvCxnSpPr>
          <p:spPr>
            <a:xfrm>
              <a:off x="1824" y="2016"/>
              <a:ext cx="0" cy="480"/>
            </a:xfrm>
            <a:prstGeom prst="straightConnector1">
              <a:avLst/>
            </a:prstGeom>
            <a:noFill/>
            <a:ln cap="flat" cmpd="sng" w="9525">
              <a:solidFill>
                <a:schemeClr val="dk1"/>
              </a:solidFill>
              <a:prstDash val="solid"/>
              <a:round/>
              <a:headEnd len="med" w="med" type="none"/>
              <a:tailEnd len="med" w="med" type="none"/>
            </a:ln>
          </p:spPr>
        </p:cxnSp>
        <p:cxnSp>
          <p:nvCxnSpPr>
            <p:cNvPr id="1169" name="Shape 1169"/>
            <p:cNvCxnSpPr/>
            <p:nvPr/>
          </p:nvCxnSpPr>
          <p:spPr>
            <a:xfrm>
              <a:off x="2064" y="2112"/>
              <a:ext cx="0" cy="288"/>
            </a:xfrm>
            <a:prstGeom prst="straightConnector1">
              <a:avLst/>
            </a:prstGeom>
            <a:noFill/>
            <a:ln cap="flat" cmpd="sng" w="9525">
              <a:solidFill>
                <a:schemeClr val="dk1"/>
              </a:solidFill>
              <a:prstDash val="solid"/>
              <a:round/>
              <a:headEnd len="med" w="med" type="none"/>
              <a:tailEnd len="med" w="med" type="none"/>
            </a:ln>
          </p:spPr>
        </p:cxnSp>
        <p:cxnSp>
          <p:nvCxnSpPr>
            <p:cNvPr id="1170" name="Shape 1170"/>
            <p:cNvCxnSpPr/>
            <p:nvPr/>
          </p:nvCxnSpPr>
          <p:spPr>
            <a:xfrm>
              <a:off x="1824" y="2016"/>
              <a:ext cx="240" cy="96"/>
            </a:xfrm>
            <a:prstGeom prst="straightConnector1">
              <a:avLst/>
            </a:prstGeom>
            <a:noFill/>
            <a:ln cap="flat" cmpd="sng" w="9525">
              <a:solidFill>
                <a:schemeClr val="dk1"/>
              </a:solidFill>
              <a:prstDash val="solid"/>
              <a:round/>
              <a:headEnd len="med" w="med" type="none"/>
              <a:tailEnd len="med" w="med" type="none"/>
            </a:ln>
          </p:spPr>
        </p:cxnSp>
        <p:cxnSp>
          <p:nvCxnSpPr>
            <p:cNvPr id="1171" name="Shape 1171"/>
            <p:cNvCxnSpPr/>
            <p:nvPr/>
          </p:nvCxnSpPr>
          <p:spPr>
            <a:xfrm flipH="1" rot="10800000">
              <a:off x="1824" y="2400"/>
              <a:ext cx="240" cy="96"/>
            </a:xfrm>
            <a:prstGeom prst="straightConnector1">
              <a:avLst/>
            </a:prstGeom>
            <a:noFill/>
            <a:ln cap="flat" cmpd="sng" w="9525">
              <a:solidFill>
                <a:schemeClr val="dk1"/>
              </a:solidFill>
              <a:prstDash val="solid"/>
              <a:round/>
              <a:headEnd len="med" w="med" type="none"/>
              <a:tailEnd len="med" w="med" type="none"/>
            </a:ln>
          </p:spPr>
        </p:cxnSp>
        <p:sp>
          <p:nvSpPr>
            <p:cNvPr id="1172" name="Shape 1172"/>
            <p:cNvSpPr txBox="1"/>
            <p:nvPr/>
          </p:nvSpPr>
          <p:spPr>
            <a:xfrm>
              <a:off x="1824" y="2016"/>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a:t>
              </a:r>
              <a:endParaRPr/>
            </a:p>
          </p:txBody>
        </p:sp>
        <p:sp>
          <p:nvSpPr>
            <p:cNvPr id="1173" name="Shape 1173"/>
            <p:cNvSpPr txBox="1"/>
            <p:nvPr/>
          </p:nvSpPr>
          <p:spPr>
            <a:xfrm>
              <a:off x="1824" y="2256"/>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0</a:t>
              </a:r>
              <a:endParaRPr/>
            </a:p>
          </p:txBody>
        </p:sp>
        <p:cxnSp>
          <p:nvCxnSpPr>
            <p:cNvPr id="1174" name="Shape 1174"/>
            <p:cNvCxnSpPr/>
            <p:nvPr/>
          </p:nvCxnSpPr>
          <p:spPr>
            <a:xfrm rot="10800000">
              <a:off x="1632" y="2400"/>
              <a:ext cx="192" cy="0"/>
            </a:xfrm>
            <a:prstGeom prst="straightConnector1">
              <a:avLst/>
            </a:prstGeom>
            <a:noFill/>
            <a:ln cap="flat" cmpd="sng" w="25400">
              <a:solidFill>
                <a:schemeClr val="dk1"/>
              </a:solidFill>
              <a:prstDash val="solid"/>
              <a:round/>
              <a:headEnd len="med" w="med" type="none"/>
              <a:tailEnd len="med" w="med" type="none"/>
            </a:ln>
          </p:spPr>
        </p:cxnSp>
      </p:grpSp>
      <p:cxnSp>
        <p:nvCxnSpPr>
          <p:cNvPr id="1175" name="Shape 1175"/>
          <p:cNvCxnSpPr/>
          <p:nvPr/>
        </p:nvCxnSpPr>
        <p:spPr>
          <a:xfrm>
            <a:off x="3386138" y="4032250"/>
            <a:ext cx="0" cy="252413"/>
          </a:xfrm>
          <a:prstGeom prst="straightConnector1">
            <a:avLst/>
          </a:prstGeom>
          <a:noFill/>
          <a:ln cap="flat" cmpd="sng" w="25400">
            <a:solidFill>
              <a:schemeClr val="dk1"/>
            </a:solidFill>
            <a:prstDash val="solid"/>
            <a:round/>
            <a:headEnd len="med" w="med" type="none"/>
            <a:tailEnd len="med" w="med" type="none"/>
          </a:ln>
        </p:spPr>
      </p:cxnSp>
      <p:grpSp>
        <p:nvGrpSpPr>
          <p:cNvPr id="1176" name="Shape 1176"/>
          <p:cNvGrpSpPr/>
          <p:nvPr/>
        </p:nvGrpSpPr>
        <p:grpSpPr>
          <a:xfrm>
            <a:off x="5613400" y="3613150"/>
            <a:ext cx="2228850" cy="1847850"/>
            <a:chOff x="1632" y="2016"/>
            <a:chExt cx="1200" cy="1056"/>
          </a:xfrm>
        </p:grpSpPr>
        <p:grpSp>
          <p:nvGrpSpPr>
            <p:cNvPr id="1177" name="Shape 1177"/>
            <p:cNvGrpSpPr/>
            <p:nvPr/>
          </p:nvGrpSpPr>
          <p:grpSpPr>
            <a:xfrm>
              <a:off x="2064" y="2112"/>
              <a:ext cx="768" cy="768"/>
              <a:chOff x="2160" y="2208"/>
              <a:chExt cx="768" cy="768"/>
            </a:xfrm>
          </p:grpSpPr>
          <p:sp>
            <p:nvSpPr>
              <p:cNvPr id="1178" name="Shape 1178"/>
              <p:cNvSpPr/>
              <p:nvPr/>
            </p:nvSpPr>
            <p:spPr>
              <a:xfrm>
                <a:off x="2304" y="2208"/>
                <a:ext cx="432" cy="76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179" name="Shape 1179"/>
              <p:cNvSpPr txBox="1"/>
              <p:nvPr/>
            </p:nvSpPr>
            <p:spPr>
              <a:xfrm>
                <a:off x="2496"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1180" name="Shape 1180"/>
              <p:cNvSpPr txBox="1"/>
              <p:nvPr/>
            </p:nvSpPr>
            <p:spPr>
              <a:xfrm>
                <a:off x="2304"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1181" name="Shape 1181"/>
              <p:cNvSpPr txBox="1"/>
              <p:nvPr/>
            </p:nvSpPr>
            <p:spPr>
              <a:xfrm>
                <a:off x="2400" y="2688"/>
                <a:ext cx="384"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1182" name="Shape 1182"/>
              <p:cNvCxnSpPr/>
              <p:nvPr/>
            </p:nvCxnSpPr>
            <p:spPr>
              <a:xfrm>
                <a:off x="2736" y="2784"/>
                <a:ext cx="192" cy="0"/>
              </a:xfrm>
              <a:prstGeom prst="straightConnector1">
                <a:avLst/>
              </a:prstGeom>
              <a:noFill/>
              <a:ln cap="flat" cmpd="sng" w="25400">
                <a:solidFill>
                  <a:schemeClr val="dk1"/>
                </a:solidFill>
                <a:prstDash val="solid"/>
                <a:round/>
                <a:headEnd len="med" w="med" type="none"/>
                <a:tailEnd len="med" w="med" type="none"/>
              </a:ln>
            </p:spPr>
          </p:cxnSp>
          <p:cxnSp>
            <p:nvCxnSpPr>
              <p:cNvPr id="1183" name="Shape 1183"/>
              <p:cNvCxnSpPr/>
              <p:nvPr/>
            </p:nvCxnSpPr>
            <p:spPr>
              <a:xfrm>
                <a:off x="2736" y="2352"/>
                <a:ext cx="192" cy="0"/>
              </a:xfrm>
              <a:prstGeom prst="straightConnector1">
                <a:avLst/>
              </a:prstGeom>
              <a:noFill/>
              <a:ln cap="flat" cmpd="sng" w="25400">
                <a:solidFill>
                  <a:schemeClr val="dk1"/>
                </a:solidFill>
                <a:prstDash val="solid"/>
                <a:round/>
                <a:headEnd len="med" w="med" type="none"/>
                <a:tailEnd len="med" w="med" type="none"/>
              </a:ln>
            </p:spPr>
          </p:cxnSp>
          <p:cxnSp>
            <p:nvCxnSpPr>
              <p:cNvPr id="1184" name="Shape 1184"/>
              <p:cNvCxnSpPr/>
              <p:nvPr/>
            </p:nvCxnSpPr>
            <p:spPr>
              <a:xfrm>
                <a:off x="2304" y="2496"/>
                <a:ext cx="144" cy="96"/>
              </a:xfrm>
              <a:prstGeom prst="straightConnector1">
                <a:avLst/>
              </a:prstGeom>
              <a:noFill/>
              <a:ln cap="flat" cmpd="sng" w="9525">
                <a:solidFill>
                  <a:schemeClr val="dk1"/>
                </a:solidFill>
                <a:prstDash val="solid"/>
                <a:round/>
                <a:headEnd len="med" w="med" type="none"/>
                <a:tailEnd len="med" w="med" type="none"/>
              </a:ln>
            </p:spPr>
          </p:cxnSp>
          <p:cxnSp>
            <p:nvCxnSpPr>
              <p:cNvPr id="1185" name="Shape 1185"/>
              <p:cNvCxnSpPr/>
              <p:nvPr/>
            </p:nvCxnSpPr>
            <p:spPr>
              <a:xfrm flipH="1">
                <a:off x="2304" y="2592"/>
                <a:ext cx="144" cy="96"/>
              </a:xfrm>
              <a:prstGeom prst="straightConnector1">
                <a:avLst/>
              </a:prstGeom>
              <a:noFill/>
              <a:ln cap="flat" cmpd="sng" w="9525">
                <a:solidFill>
                  <a:schemeClr val="dk1"/>
                </a:solidFill>
                <a:prstDash val="solid"/>
                <a:round/>
                <a:headEnd len="med" w="med" type="none"/>
                <a:tailEnd len="med" w="med" type="none"/>
              </a:ln>
            </p:spPr>
          </p:cxnSp>
          <p:cxnSp>
            <p:nvCxnSpPr>
              <p:cNvPr id="1186" name="Shape 1186"/>
              <p:cNvCxnSpPr/>
              <p:nvPr/>
            </p:nvCxnSpPr>
            <p:spPr>
              <a:xfrm>
                <a:off x="2160" y="2592"/>
                <a:ext cx="144" cy="0"/>
              </a:xfrm>
              <a:prstGeom prst="straightConnector1">
                <a:avLst/>
              </a:prstGeom>
              <a:noFill/>
              <a:ln cap="flat" cmpd="sng" w="25400">
                <a:solidFill>
                  <a:schemeClr val="dk1"/>
                </a:solidFill>
                <a:prstDash val="solid"/>
                <a:round/>
                <a:headEnd len="med" w="med" type="none"/>
                <a:tailEnd len="med" w="med" type="none"/>
              </a:ln>
            </p:spPr>
          </p:cxnSp>
          <p:cxnSp>
            <p:nvCxnSpPr>
              <p:cNvPr id="1187" name="Shape 1187"/>
              <p:cNvCxnSpPr/>
              <p:nvPr/>
            </p:nvCxnSpPr>
            <p:spPr>
              <a:xfrm>
                <a:off x="2160" y="2352"/>
                <a:ext cx="144" cy="0"/>
              </a:xfrm>
              <a:prstGeom prst="straightConnector1">
                <a:avLst/>
              </a:prstGeom>
              <a:noFill/>
              <a:ln cap="flat" cmpd="sng" w="25400">
                <a:solidFill>
                  <a:schemeClr val="dk1"/>
                </a:solidFill>
                <a:prstDash val="solid"/>
                <a:round/>
                <a:headEnd len="med" w="med" type="none"/>
                <a:tailEnd len="med" w="med" type="none"/>
              </a:ln>
            </p:spPr>
          </p:cxnSp>
        </p:grpSp>
        <p:cxnSp>
          <p:nvCxnSpPr>
            <p:cNvPr id="1188" name="Shape 1188"/>
            <p:cNvCxnSpPr/>
            <p:nvPr/>
          </p:nvCxnSpPr>
          <p:spPr>
            <a:xfrm rot="10800000">
              <a:off x="1680" y="2112"/>
              <a:ext cx="144" cy="0"/>
            </a:xfrm>
            <a:prstGeom prst="straightConnector1">
              <a:avLst/>
            </a:prstGeom>
            <a:noFill/>
            <a:ln cap="flat" cmpd="sng" w="25400">
              <a:solidFill>
                <a:schemeClr val="dk1"/>
              </a:solidFill>
              <a:prstDash val="solid"/>
              <a:round/>
              <a:headEnd len="med" w="med" type="none"/>
              <a:tailEnd len="med" w="med" type="none"/>
            </a:ln>
          </p:spPr>
        </p:cxnSp>
        <p:grpSp>
          <p:nvGrpSpPr>
            <p:cNvPr id="1189" name="Shape 1189"/>
            <p:cNvGrpSpPr/>
            <p:nvPr/>
          </p:nvGrpSpPr>
          <p:grpSpPr>
            <a:xfrm>
              <a:off x="2064" y="2496"/>
              <a:ext cx="144" cy="576"/>
              <a:chOff x="2208" y="2112"/>
              <a:chExt cx="144" cy="576"/>
            </a:xfrm>
          </p:grpSpPr>
          <p:cxnSp>
            <p:nvCxnSpPr>
              <p:cNvPr id="1190" name="Shape 1190"/>
              <p:cNvCxnSpPr/>
              <p:nvPr/>
            </p:nvCxnSpPr>
            <p:spPr>
              <a:xfrm>
                <a:off x="2208" y="2112"/>
                <a:ext cx="0" cy="576"/>
              </a:xfrm>
              <a:prstGeom prst="straightConnector1">
                <a:avLst/>
              </a:prstGeom>
              <a:noFill/>
              <a:ln cap="flat" cmpd="sng" w="25400">
                <a:solidFill>
                  <a:schemeClr val="dk1"/>
                </a:solidFill>
                <a:prstDash val="solid"/>
                <a:round/>
                <a:headEnd len="sm" w="sm" type="none"/>
                <a:tailEnd len="med" w="med" type="oval"/>
              </a:ln>
            </p:spPr>
          </p:cxnSp>
          <p:cxnSp>
            <p:nvCxnSpPr>
              <p:cNvPr id="1191" name="Shape 1191"/>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cxnSp>
          <p:nvCxnSpPr>
            <p:cNvPr id="1192" name="Shape 1192"/>
            <p:cNvCxnSpPr/>
            <p:nvPr/>
          </p:nvCxnSpPr>
          <p:spPr>
            <a:xfrm rot="10800000">
              <a:off x="2064" y="2256"/>
              <a:ext cx="96" cy="0"/>
            </a:xfrm>
            <a:prstGeom prst="straightConnector1">
              <a:avLst/>
            </a:prstGeom>
            <a:noFill/>
            <a:ln cap="flat" cmpd="sng" w="25400">
              <a:solidFill>
                <a:schemeClr val="dk1"/>
              </a:solidFill>
              <a:prstDash val="solid"/>
              <a:round/>
              <a:headEnd len="med" w="med" type="none"/>
              <a:tailEnd len="med" w="med" type="none"/>
            </a:ln>
          </p:spPr>
        </p:cxnSp>
        <p:cxnSp>
          <p:nvCxnSpPr>
            <p:cNvPr id="1193" name="Shape 1193"/>
            <p:cNvCxnSpPr/>
            <p:nvPr/>
          </p:nvCxnSpPr>
          <p:spPr>
            <a:xfrm>
              <a:off x="1824" y="2016"/>
              <a:ext cx="0" cy="480"/>
            </a:xfrm>
            <a:prstGeom prst="straightConnector1">
              <a:avLst/>
            </a:prstGeom>
            <a:noFill/>
            <a:ln cap="flat" cmpd="sng" w="9525">
              <a:solidFill>
                <a:schemeClr val="dk1"/>
              </a:solidFill>
              <a:prstDash val="solid"/>
              <a:round/>
              <a:headEnd len="med" w="med" type="none"/>
              <a:tailEnd len="med" w="med" type="none"/>
            </a:ln>
          </p:spPr>
        </p:cxnSp>
        <p:cxnSp>
          <p:nvCxnSpPr>
            <p:cNvPr id="1194" name="Shape 1194"/>
            <p:cNvCxnSpPr/>
            <p:nvPr/>
          </p:nvCxnSpPr>
          <p:spPr>
            <a:xfrm>
              <a:off x="2064" y="2112"/>
              <a:ext cx="0" cy="288"/>
            </a:xfrm>
            <a:prstGeom prst="straightConnector1">
              <a:avLst/>
            </a:prstGeom>
            <a:noFill/>
            <a:ln cap="flat" cmpd="sng" w="9525">
              <a:solidFill>
                <a:schemeClr val="dk1"/>
              </a:solidFill>
              <a:prstDash val="solid"/>
              <a:round/>
              <a:headEnd len="med" w="med" type="none"/>
              <a:tailEnd len="med" w="med" type="none"/>
            </a:ln>
          </p:spPr>
        </p:cxnSp>
        <p:cxnSp>
          <p:nvCxnSpPr>
            <p:cNvPr id="1195" name="Shape 1195"/>
            <p:cNvCxnSpPr/>
            <p:nvPr/>
          </p:nvCxnSpPr>
          <p:spPr>
            <a:xfrm>
              <a:off x="1824" y="2016"/>
              <a:ext cx="240" cy="96"/>
            </a:xfrm>
            <a:prstGeom prst="straightConnector1">
              <a:avLst/>
            </a:prstGeom>
            <a:noFill/>
            <a:ln cap="flat" cmpd="sng" w="9525">
              <a:solidFill>
                <a:schemeClr val="dk1"/>
              </a:solidFill>
              <a:prstDash val="solid"/>
              <a:round/>
              <a:headEnd len="med" w="med" type="none"/>
              <a:tailEnd len="med" w="med" type="none"/>
            </a:ln>
          </p:spPr>
        </p:cxnSp>
        <p:cxnSp>
          <p:nvCxnSpPr>
            <p:cNvPr id="1196" name="Shape 1196"/>
            <p:cNvCxnSpPr/>
            <p:nvPr/>
          </p:nvCxnSpPr>
          <p:spPr>
            <a:xfrm flipH="1" rot="10800000">
              <a:off x="1824" y="2400"/>
              <a:ext cx="240" cy="96"/>
            </a:xfrm>
            <a:prstGeom prst="straightConnector1">
              <a:avLst/>
            </a:prstGeom>
            <a:noFill/>
            <a:ln cap="flat" cmpd="sng" w="9525">
              <a:solidFill>
                <a:schemeClr val="dk1"/>
              </a:solidFill>
              <a:prstDash val="solid"/>
              <a:round/>
              <a:headEnd len="med" w="med" type="none"/>
              <a:tailEnd len="med" w="med" type="none"/>
            </a:ln>
          </p:spPr>
        </p:cxnSp>
        <p:sp>
          <p:nvSpPr>
            <p:cNvPr id="1197" name="Shape 1197"/>
            <p:cNvSpPr txBox="1"/>
            <p:nvPr/>
          </p:nvSpPr>
          <p:spPr>
            <a:xfrm>
              <a:off x="1824" y="2016"/>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a:t>
              </a:r>
              <a:endParaRPr/>
            </a:p>
          </p:txBody>
        </p:sp>
        <p:sp>
          <p:nvSpPr>
            <p:cNvPr id="1198" name="Shape 1198"/>
            <p:cNvSpPr txBox="1"/>
            <p:nvPr/>
          </p:nvSpPr>
          <p:spPr>
            <a:xfrm>
              <a:off x="1824" y="2256"/>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0</a:t>
              </a:r>
              <a:endParaRPr/>
            </a:p>
          </p:txBody>
        </p:sp>
        <p:cxnSp>
          <p:nvCxnSpPr>
            <p:cNvPr id="1199" name="Shape 1199"/>
            <p:cNvCxnSpPr/>
            <p:nvPr/>
          </p:nvCxnSpPr>
          <p:spPr>
            <a:xfrm rot="10800000">
              <a:off x="1632" y="2400"/>
              <a:ext cx="192" cy="0"/>
            </a:xfrm>
            <a:prstGeom prst="straightConnector1">
              <a:avLst/>
            </a:prstGeom>
            <a:noFill/>
            <a:ln cap="flat" cmpd="sng" w="25400">
              <a:solidFill>
                <a:schemeClr val="dk1"/>
              </a:solidFill>
              <a:prstDash val="solid"/>
              <a:round/>
              <a:headEnd len="med" w="med" type="none"/>
              <a:tailEnd len="med" w="med" type="none"/>
            </a:ln>
          </p:spPr>
        </p:cxnSp>
      </p:grpSp>
      <p:cxnSp>
        <p:nvCxnSpPr>
          <p:cNvPr id="1200" name="Shape 1200"/>
          <p:cNvCxnSpPr/>
          <p:nvPr/>
        </p:nvCxnSpPr>
        <p:spPr>
          <a:xfrm>
            <a:off x="5613400" y="4032250"/>
            <a:ext cx="0" cy="252413"/>
          </a:xfrm>
          <a:prstGeom prst="straightConnector1">
            <a:avLst/>
          </a:prstGeom>
          <a:noFill/>
          <a:ln cap="flat" cmpd="sng" w="25400">
            <a:solidFill>
              <a:schemeClr val="dk1"/>
            </a:solidFill>
            <a:prstDash val="solid"/>
            <a:round/>
            <a:headEnd len="med" w="med" type="none"/>
            <a:tailEnd len="med" w="med" type="none"/>
          </a:ln>
        </p:spPr>
      </p:cxnSp>
      <p:grpSp>
        <p:nvGrpSpPr>
          <p:cNvPr id="1201" name="Shape 1201"/>
          <p:cNvGrpSpPr/>
          <p:nvPr/>
        </p:nvGrpSpPr>
        <p:grpSpPr>
          <a:xfrm>
            <a:off x="7842250" y="3613150"/>
            <a:ext cx="2227263" cy="1847850"/>
            <a:chOff x="1632" y="2016"/>
            <a:chExt cx="1200" cy="1056"/>
          </a:xfrm>
        </p:grpSpPr>
        <p:grpSp>
          <p:nvGrpSpPr>
            <p:cNvPr id="1202" name="Shape 1202"/>
            <p:cNvGrpSpPr/>
            <p:nvPr/>
          </p:nvGrpSpPr>
          <p:grpSpPr>
            <a:xfrm>
              <a:off x="2064" y="2112"/>
              <a:ext cx="768" cy="768"/>
              <a:chOff x="2160" y="2208"/>
              <a:chExt cx="768" cy="768"/>
            </a:xfrm>
          </p:grpSpPr>
          <p:sp>
            <p:nvSpPr>
              <p:cNvPr id="1203" name="Shape 1203"/>
              <p:cNvSpPr/>
              <p:nvPr/>
            </p:nvSpPr>
            <p:spPr>
              <a:xfrm>
                <a:off x="2304" y="2208"/>
                <a:ext cx="432" cy="76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204" name="Shape 1204"/>
              <p:cNvSpPr txBox="1"/>
              <p:nvPr/>
            </p:nvSpPr>
            <p:spPr>
              <a:xfrm>
                <a:off x="2496"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1205" name="Shape 1205"/>
              <p:cNvSpPr txBox="1"/>
              <p:nvPr/>
            </p:nvSpPr>
            <p:spPr>
              <a:xfrm>
                <a:off x="2304"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1206" name="Shape 1206"/>
              <p:cNvSpPr txBox="1"/>
              <p:nvPr/>
            </p:nvSpPr>
            <p:spPr>
              <a:xfrm>
                <a:off x="2400" y="2688"/>
                <a:ext cx="384"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1207" name="Shape 1207"/>
              <p:cNvCxnSpPr/>
              <p:nvPr/>
            </p:nvCxnSpPr>
            <p:spPr>
              <a:xfrm>
                <a:off x="2736" y="2784"/>
                <a:ext cx="192" cy="0"/>
              </a:xfrm>
              <a:prstGeom prst="straightConnector1">
                <a:avLst/>
              </a:prstGeom>
              <a:noFill/>
              <a:ln cap="flat" cmpd="sng" w="25400">
                <a:solidFill>
                  <a:schemeClr val="dk1"/>
                </a:solidFill>
                <a:prstDash val="solid"/>
                <a:round/>
                <a:headEnd len="med" w="med" type="none"/>
                <a:tailEnd len="med" w="med" type="none"/>
              </a:ln>
            </p:spPr>
          </p:cxnSp>
          <p:cxnSp>
            <p:nvCxnSpPr>
              <p:cNvPr id="1208" name="Shape 1208"/>
              <p:cNvCxnSpPr/>
              <p:nvPr/>
            </p:nvCxnSpPr>
            <p:spPr>
              <a:xfrm>
                <a:off x="2736" y="2352"/>
                <a:ext cx="192" cy="0"/>
              </a:xfrm>
              <a:prstGeom prst="straightConnector1">
                <a:avLst/>
              </a:prstGeom>
              <a:noFill/>
              <a:ln cap="flat" cmpd="sng" w="25400">
                <a:solidFill>
                  <a:schemeClr val="dk1"/>
                </a:solidFill>
                <a:prstDash val="solid"/>
                <a:round/>
                <a:headEnd len="med" w="med" type="none"/>
                <a:tailEnd len="med" w="med" type="none"/>
              </a:ln>
            </p:spPr>
          </p:cxnSp>
          <p:cxnSp>
            <p:nvCxnSpPr>
              <p:cNvPr id="1209" name="Shape 1209"/>
              <p:cNvCxnSpPr/>
              <p:nvPr/>
            </p:nvCxnSpPr>
            <p:spPr>
              <a:xfrm>
                <a:off x="2304" y="2496"/>
                <a:ext cx="144" cy="96"/>
              </a:xfrm>
              <a:prstGeom prst="straightConnector1">
                <a:avLst/>
              </a:prstGeom>
              <a:noFill/>
              <a:ln cap="flat" cmpd="sng" w="9525">
                <a:solidFill>
                  <a:schemeClr val="dk1"/>
                </a:solidFill>
                <a:prstDash val="solid"/>
                <a:round/>
                <a:headEnd len="med" w="med" type="none"/>
                <a:tailEnd len="med" w="med" type="none"/>
              </a:ln>
            </p:spPr>
          </p:cxnSp>
          <p:cxnSp>
            <p:nvCxnSpPr>
              <p:cNvPr id="1210" name="Shape 1210"/>
              <p:cNvCxnSpPr/>
              <p:nvPr/>
            </p:nvCxnSpPr>
            <p:spPr>
              <a:xfrm flipH="1">
                <a:off x="2304" y="2592"/>
                <a:ext cx="144" cy="96"/>
              </a:xfrm>
              <a:prstGeom prst="straightConnector1">
                <a:avLst/>
              </a:prstGeom>
              <a:noFill/>
              <a:ln cap="flat" cmpd="sng" w="9525">
                <a:solidFill>
                  <a:schemeClr val="dk1"/>
                </a:solidFill>
                <a:prstDash val="solid"/>
                <a:round/>
                <a:headEnd len="med" w="med" type="none"/>
                <a:tailEnd len="med" w="med" type="none"/>
              </a:ln>
            </p:spPr>
          </p:cxnSp>
          <p:cxnSp>
            <p:nvCxnSpPr>
              <p:cNvPr id="1211" name="Shape 1211"/>
              <p:cNvCxnSpPr/>
              <p:nvPr/>
            </p:nvCxnSpPr>
            <p:spPr>
              <a:xfrm>
                <a:off x="2160" y="2592"/>
                <a:ext cx="144" cy="0"/>
              </a:xfrm>
              <a:prstGeom prst="straightConnector1">
                <a:avLst/>
              </a:prstGeom>
              <a:noFill/>
              <a:ln cap="flat" cmpd="sng" w="25400">
                <a:solidFill>
                  <a:schemeClr val="dk1"/>
                </a:solidFill>
                <a:prstDash val="solid"/>
                <a:round/>
                <a:headEnd len="med" w="med" type="none"/>
                <a:tailEnd len="med" w="med" type="none"/>
              </a:ln>
            </p:spPr>
          </p:cxnSp>
          <p:cxnSp>
            <p:nvCxnSpPr>
              <p:cNvPr id="1212" name="Shape 1212"/>
              <p:cNvCxnSpPr/>
              <p:nvPr/>
            </p:nvCxnSpPr>
            <p:spPr>
              <a:xfrm>
                <a:off x="2160" y="2352"/>
                <a:ext cx="144" cy="0"/>
              </a:xfrm>
              <a:prstGeom prst="straightConnector1">
                <a:avLst/>
              </a:prstGeom>
              <a:noFill/>
              <a:ln cap="flat" cmpd="sng" w="25400">
                <a:solidFill>
                  <a:schemeClr val="dk1"/>
                </a:solidFill>
                <a:prstDash val="solid"/>
                <a:round/>
                <a:headEnd len="med" w="med" type="none"/>
                <a:tailEnd len="med" w="med" type="none"/>
              </a:ln>
            </p:spPr>
          </p:cxnSp>
        </p:grpSp>
        <p:cxnSp>
          <p:nvCxnSpPr>
            <p:cNvPr id="1213" name="Shape 1213"/>
            <p:cNvCxnSpPr/>
            <p:nvPr/>
          </p:nvCxnSpPr>
          <p:spPr>
            <a:xfrm rot="10800000">
              <a:off x="1680" y="2112"/>
              <a:ext cx="144" cy="0"/>
            </a:xfrm>
            <a:prstGeom prst="straightConnector1">
              <a:avLst/>
            </a:prstGeom>
            <a:noFill/>
            <a:ln cap="flat" cmpd="sng" w="25400">
              <a:solidFill>
                <a:schemeClr val="dk1"/>
              </a:solidFill>
              <a:prstDash val="solid"/>
              <a:round/>
              <a:headEnd len="med" w="med" type="none"/>
              <a:tailEnd len="med" w="med" type="none"/>
            </a:ln>
          </p:spPr>
        </p:cxnSp>
        <p:grpSp>
          <p:nvGrpSpPr>
            <p:cNvPr id="1214" name="Shape 1214"/>
            <p:cNvGrpSpPr/>
            <p:nvPr/>
          </p:nvGrpSpPr>
          <p:grpSpPr>
            <a:xfrm>
              <a:off x="2064" y="2496"/>
              <a:ext cx="144" cy="576"/>
              <a:chOff x="2208" y="2112"/>
              <a:chExt cx="144" cy="576"/>
            </a:xfrm>
          </p:grpSpPr>
          <p:cxnSp>
            <p:nvCxnSpPr>
              <p:cNvPr id="1215" name="Shape 1215"/>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1216" name="Shape 1216"/>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cxnSp>
          <p:nvCxnSpPr>
            <p:cNvPr id="1217" name="Shape 1217"/>
            <p:cNvCxnSpPr/>
            <p:nvPr/>
          </p:nvCxnSpPr>
          <p:spPr>
            <a:xfrm rot="10800000">
              <a:off x="2064" y="2256"/>
              <a:ext cx="96" cy="0"/>
            </a:xfrm>
            <a:prstGeom prst="straightConnector1">
              <a:avLst/>
            </a:prstGeom>
            <a:noFill/>
            <a:ln cap="flat" cmpd="sng" w="25400">
              <a:solidFill>
                <a:schemeClr val="dk1"/>
              </a:solidFill>
              <a:prstDash val="solid"/>
              <a:round/>
              <a:headEnd len="med" w="med" type="none"/>
              <a:tailEnd len="med" w="med" type="none"/>
            </a:ln>
          </p:spPr>
        </p:cxnSp>
        <p:cxnSp>
          <p:nvCxnSpPr>
            <p:cNvPr id="1218" name="Shape 1218"/>
            <p:cNvCxnSpPr/>
            <p:nvPr/>
          </p:nvCxnSpPr>
          <p:spPr>
            <a:xfrm>
              <a:off x="1824" y="2016"/>
              <a:ext cx="0" cy="480"/>
            </a:xfrm>
            <a:prstGeom prst="straightConnector1">
              <a:avLst/>
            </a:prstGeom>
            <a:noFill/>
            <a:ln cap="flat" cmpd="sng" w="9525">
              <a:solidFill>
                <a:schemeClr val="dk1"/>
              </a:solidFill>
              <a:prstDash val="solid"/>
              <a:round/>
              <a:headEnd len="med" w="med" type="none"/>
              <a:tailEnd len="med" w="med" type="none"/>
            </a:ln>
          </p:spPr>
        </p:cxnSp>
        <p:cxnSp>
          <p:nvCxnSpPr>
            <p:cNvPr id="1219" name="Shape 1219"/>
            <p:cNvCxnSpPr/>
            <p:nvPr/>
          </p:nvCxnSpPr>
          <p:spPr>
            <a:xfrm>
              <a:off x="2064" y="2112"/>
              <a:ext cx="0" cy="288"/>
            </a:xfrm>
            <a:prstGeom prst="straightConnector1">
              <a:avLst/>
            </a:prstGeom>
            <a:noFill/>
            <a:ln cap="flat" cmpd="sng" w="9525">
              <a:solidFill>
                <a:schemeClr val="dk1"/>
              </a:solidFill>
              <a:prstDash val="solid"/>
              <a:round/>
              <a:headEnd len="med" w="med" type="none"/>
              <a:tailEnd len="med" w="med" type="none"/>
            </a:ln>
          </p:spPr>
        </p:cxnSp>
        <p:cxnSp>
          <p:nvCxnSpPr>
            <p:cNvPr id="1220" name="Shape 1220"/>
            <p:cNvCxnSpPr/>
            <p:nvPr/>
          </p:nvCxnSpPr>
          <p:spPr>
            <a:xfrm>
              <a:off x="1824" y="2016"/>
              <a:ext cx="240" cy="96"/>
            </a:xfrm>
            <a:prstGeom prst="straightConnector1">
              <a:avLst/>
            </a:prstGeom>
            <a:noFill/>
            <a:ln cap="flat" cmpd="sng" w="9525">
              <a:solidFill>
                <a:schemeClr val="dk1"/>
              </a:solidFill>
              <a:prstDash val="solid"/>
              <a:round/>
              <a:headEnd len="med" w="med" type="none"/>
              <a:tailEnd len="med" w="med" type="none"/>
            </a:ln>
          </p:spPr>
        </p:cxnSp>
        <p:cxnSp>
          <p:nvCxnSpPr>
            <p:cNvPr id="1221" name="Shape 1221"/>
            <p:cNvCxnSpPr/>
            <p:nvPr/>
          </p:nvCxnSpPr>
          <p:spPr>
            <a:xfrm flipH="1" rot="10800000">
              <a:off x="1824" y="2400"/>
              <a:ext cx="240" cy="96"/>
            </a:xfrm>
            <a:prstGeom prst="straightConnector1">
              <a:avLst/>
            </a:prstGeom>
            <a:noFill/>
            <a:ln cap="flat" cmpd="sng" w="9525">
              <a:solidFill>
                <a:schemeClr val="dk1"/>
              </a:solidFill>
              <a:prstDash val="solid"/>
              <a:round/>
              <a:headEnd len="med" w="med" type="none"/>
              <a:tailEnd len="med" w="med" type="none"/>
            </a:ln>
          </p:spPr>
        </p:cxnSp>
        <p:sp>
          <p:nvSpPr>
            <p:cNvPr id="1222" name="Shape 1222"/>
            <p:cNvSpPr txBox="1"/>
            <p:nvPr/>
          </p:nvSpPr>
          <p:spPr>
            <a:xfrm>
              <a:off x="1824" y="2016"/>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a:t>
              </a:r>
              <a:endParaRPr/>
            </a:p>
          </p:txBody>
        </p:sp>
        <p:sp>
          <p:nvSpPr>
            <p:cNvPr id="1223" name="Shape 1223"/>
            <p:cNvSpPr txBox="1"/>
            <p:nvPr/>
          </p:nvSpPr>
          <p:spPr>
            <a:xfrm>
              <a:off x="1824" y="2256"/>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0</a:t>
              </a:r>
              <a:endParaRPr/>
            </a:p>
          </p:txBody>
        </p:sp>
        <p:cxnSp>
          <p:nvCxnSpPr>
            <p:cNvPr id="1224" name="Shape 1224"/>
            <p:cNvCxnSpPr/>
            <p:nvPr/>
          </p:nvCxnSpPr>
          <p:spPr>
            <a:xfrm rot="10800000">
              <a:off x="1632" y="2400"/>
              <a:ext cx="192" cy="0"/>
            </a:xfrm>
            <a:prstGeom prst="straightConnector1">
              <a:avLst/>
            </a:prstGeom>
            <a:noFill/>
            <a:ln cap="flat" cmpd="sng" w="25400">
              <a:solidFill>
                <a:schemeClr val="dk1"/>
              </a:solidFill>
              <a:prstDash val="solid"/>
              <a:round/>
              <a:headEnd len="med" w="med" type="none"/>
              <a:tailEnd len="med" w="med" type="none"/>
            </a:ln>
          </p:spPr>
        </p:cxnSp>
      </p:grpSp>
      <p:cxnSp>
        <p:nvCxnSpPr>
          <p:cNvPr id="1225" name="Shape 1225"/>
          <p:cNvCxnSpPr/>
          <p:nvPr/>
        </p:nvCxnSpPr>
        <p:spPr>
          <a:xfrm>
            <a:off x="7842250" y="4032250"/>
            <a:ext cx="0" cy="252413"/>
          </a:xfrm>
          <a:prstGeom prst="straightConnector1">
            <a:avLst/>
          </a:prstGeom>
          <a:noFill/>
          <a:ln cap="flat" cmpd="sng" w="25400">
            <a:solidFill>
              <a:schemeClr val="dk1"/>
            </a:solidFill>
            <a:prstDash val="solid"/>
            <a:round/>
            <a:headEnd len="med" w="med" type="none"/>
            <a:tailEnd len="med" w="med" type="none"/>
          </a:ln>
        </p:spPr>
      </p:cxnSp>
      <p:cxnSp>
        <p:nvCxnSpPr>
          <p:cNvPr id="1226" name="Shape 1226"/>
          <p:cNvCxnSpPr/>
          <p:nvPr/>
        </p:nvCxnSpPr>
        <p:spPr>
          <a:xfrm>
            <a:off x="1782763" y="3192463"/>
            <a:ext cx="0" cy="504825"/>
          </a:xfrm>
          <a:prstGeom prst="straightConnector1">
            <a:avLst/>
          </a:prstGeom>
          <a:noFill/>
          <a:ln cap="flat" cmpd="sng" w="25400">
            <a:solidFill>
              <a:schemeClr val="dk1"/>
            </a:solidFill>
            <a:prstDash val="solid"/>
            <a:round/>
            <a:headEnd len="med" w="med" type="none"/>
            <a:tailEnd len="med" w="med" type="none"/>
          </a:ln>
        </p:spPr>
      </p:cxnSp>
      <p:cxnSp>
        <p:nvCxnSpPr>
          <p:cNvPr id="1227" name="Shape 1227"/>
          <p:cNvCxnSpPr/>
          <p:nvPr/>
        </p:nvCxnSpPr>
        <p:spPr>
          <a:xfrm>
            <a:off x="8466138" y="3192463"/>
            <a:ext cx="0" cy="504825"/>
          </a:xfrm>
          <a:prstGeom prst="straightConnector1">
            <a:avLst/>
          </a:prstGeom>
          <a:noFill/>
          <a:ln cap="flat" cmpd="sng" w="25400">
            <a:solidFill>
              <a:schemeClr val="dk1"/>
            </a:solidFill>
            <a:prstDash val="solid"/>
            <a:round/>
            <a:headEnd len="med" w="med" type="none"/>
            <a:tailEnd len="med" w="med" type="none"/>
          </a:ln>
        </p:spPr>
      </p:cxnSp>
      <p:cxnSp>
        <p:nvCxnSpPr>
          <p:cNvPr id="1228" name="Shape 1228"/>
          <p:cNvCxnSpPr/>
          <p:nvPr/>
        </p:nvCxnSpPr>
        <p:spPr>
          <a:xfrm>
            <a:off x="6237288" y="3192463"/>
            <a:ext cx="0" cy="504825"/>
          </a:xfrm>
          <a:prstGeom prst="straightConnector1">
            <a:avLst/>
          </a:prstGeom>
          <a:noFill/>
          <a:ln cap="flat" cmpd="sng" w="25400">
            <a:solidFill>
              <a:schemeClr val="dk1"/>
            </a:solidFill>
            <a:prstDash val="solid"/>
            <a:round/>
            <a:headEnd len="med" w="med" type="none"/>
            <a:tailEnd len="med" w="med" type="none"/>
          </a:ln>
        </p:spPr>
      </p:cxnSp>
      <p:cxnSp>
        <p:nvCxnSpPr>
          <p:cNvPr id="1229" name="Shape 1229"/>
          <p:cNvCxnSpPr/>
          <p:nvPr/>
        </p:nvCxnSpPr>
        <p:spPr>
          <a:xfrm>
            <a:off x="4010025" y="3192463"/>
            <a:ext cx="0" cy="504825"/>
          </a:xfrm>
          <a:prstGeom prst="straightConnector1">
            <a:avLst/>
          </a:prstGeom>
          <a:noFill/>
          <a:ln cap="flat" cmpd="sng" w="25400">
            <a:solidFill>
              <a:schemeClr val="dk1"/>
            </a:solidFill>
            <a:prstDash val="solid"/>
            <a:round/>
            <a:headEnd len="med" w="med" type="none"/>
            <a:tailEnd len="med" w="med" type="none"/>
          </a:ln>
        </p:spPr>
      </p:cxnSp>
      <p:cxnSp>
        <p:nvCxnSpPr>
          <p:cNvPr id="1230" name="Shape 1230"/>
          <p:cNvCxnSpPr/>
          <p:nvPr/>
        </p:nvCxnSpPr>
        <p:spPr>
          <a:xfrm rot="10800000">
            <a:off x="357188" y="3192463"/>
            <a:ext cx="8108950" cy="0"/>
          </a:xfrm>
          <a:prstGeom prst="straightConnector1">
            <a:avLst/>
          </a:prstGeom>
          <a:noFill/>
          <a:ln cap="flat" cmpd="sng" w="25400">
            <a:solidFill>
              <a:schemeClr val="dk1"/>
            </a:solidFill>
            <a:prstDash val="solid"/>
            <a:round/>
            <a:headEnd len="med" w="med" type="none"/>
            <a:tailEnd len="med" w="med" type="none"/>
          </a:ln>
        </p:spPr>
      </p:cxnSp>
      <p:sp>
        <p:nvSpPr>
          <p:cNvPr id="1231" name="Shape 1231"/>
          <p:cNvSpPr txBox="1"/>
          <p:nvPr/>
        </p:nvSpPr>
        <p:spPr>
          <a:xfrm>
            <a:off x="890588" y="2436813"/>
            <a:ext cx="803275"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D3</a:t>
            </a:r>
            <a:endParaRPr b="0" sz="2100">
              <a:solidFill>
                <a:schemeClr val="dk1"/>
              </a:solidFill>
              <a:latin typeface="Arial"/>
              <a:ea typeface="Arial"/>
              <a:cs typeface="Arial"/>
              <a:sym typeface="Arial"/>
            </a:endParaRPr>
          </a:p>
        </p:txBody>
      </p:sp>
      <p:cxnSp>
        <p:nvCxnSpPr>
          <p:cNvPr id="1232" name="Shape 1232"/>
          <p:cNvCxnSpPr/>
          <p:nvPr/>
        </p:nvCxnSpPr>
        <p:spPr>
          <a:xfrm>
            <a:off x="1247775" y="4284663"/>
            <a:ext cx="0" cy="420687"/>
          </a:xfrm>
          <a:prstGeom prst="straightConnector1">
            <a:avLst/>
          </a:prstGeom>
          <a:noFill/>
          <a:ln cap="flat" cmpd="sng" w="25400">
            <a:solidFill>
              <a:schemeClr val="dk1"/>
            </a:solidFill>
            <a:prstDash val="solid"/>
            <a:round/>
            <a:headEnd len="med" w="med" type="none"/>
            <a:tailEnd len="med" w="med" type="none"/>
          </a:ln>
        </p:spPr>
      </p:cxnSp>
      <p:cxnSp>
        <p:nvCxnSpPr>
          <p:cNvPr id="1233" name="Shape 1233"/>
          <p:cNvCxnSpPr/>
          <p:nvPr/>
        </p:nvCxnSpPr>
        <p:spPr>
          <a:xfrm>
            <a:off x="979488" y="4705350"/>
            <a:ext cx="534987" cy="0"/>
          </a:xfrm>
          <a:prstGeom prst="straightConnector1">
            <a:avLst/>
          </a:prstGeom>
          <a:noFill/>
          <a:ln cap="flat" cmpd="sng" w="25400">
            <a:solidFill>
              <a:schemeClr val="dk1"/>
            </a:solidFill>
            <a:prstDash val="solid"/>
            <a:round/>
            <a:headEnd len="med" w="med" type="none"/>
            <a:tailEnd len="med" w="med" type="none"/>
          </a:ln>
        </p:spPr>
      </p:cxnSp>
      <p:cxnSp>
        <p:nvCxnSpPr>
          <p:cNvPr id="1234" name="Shape 1234"/>
          <p:cNvCxnSpPr/>
          <p:nvPr/>
        </p:nvCxnSpPr>
        <p:spPr>
          <a:xfrm>
            <a:off x="1069975" y="4789488"/>
            <a:ext cx="355600" cy="0"/>
          </a:xfrm>
          <a:prstGeom prst="straightConnector1">
            <a:avLst/>
          </a:prstGeom>
          <a:noFill/>
          <a:ln cap="flat" cmpd="sng" w="25400">
            <a:solidFill>
              <a:schemeClr val="dk1"/>
            </a:solidFill>
            <a:prstDash val="solid"/>
            <a:round/>
            <a:headEnd len="med" w="med" type="none"/>
            <a:tailEnd len="med" w="med" type="none"/>
          </a:ln>
        </p:spPr>
      </p:cxnSp>
      <p:cxnSp>
        <p:nvCxnSpPr>
          <p:cNvPr id="1235" name="Shape 1235"/>
          <p:cNvCxnSpPr/>
          <p:nvPr/>
        </p:nvCxnSpPr>
        <p:spPr>
          <a:xfrm>
            <a:off x="1158875" y="4872038"/>
            <a:ext cx="177800" cy="0"/>
          </a:xfrm>
          <a:prstGeom prst="straightConnector1">
            <a:avLst/>
          </a:prstGeom>
          <a:noFill/>
          <a:ln cap="flat" cmpd="sng" w="25400">
            <a:solidFill>
              <a:schemeClr val="dk1"/>
            </a:solidFill>
            <a:prstDash val="solid"/>
            <a:round/>
            <a:headEnd len="med" w="med" type="none"/>
            <a:tailEnd len="med" w="med" type="none"/>
          </a:ln>
        </p:spPr>
      </p:cxnSp>
      <p:sp>
        <p:nvSpPr>
          <p:cNvPr id="1236" name="Shape 1236"/>
          <p:cNvSpPr txBox="1"/>
          <p:nvPr/>
        </p:nvSpPr>
        <p:spPr>
          <a:xfrm>
            <a:off x="266700" y="2855913"/>
            <a:ext cx="892175"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Load</a:t>
            </a:r>
            <a:endParaRPr/>
          </a:p>
        </p:txBody>
      </p:sp>
      <p:cxnSp>
        <p:nvCxnSpPr>
          <p:cNvPr id="1237" name="Shape 1237"/>
          <p:cNvCxnSpPr/>
          <p:nvPr/>
        </p:nvCxnSpPr>
        <p:spPr>
          <a:xfrm>
            <a:off x="9713913" y="4032250"/>
            <a:ext cx="979487" cy="0"/>
          </a:xfrm>
          <a:prstGeom prst="straightConnector1">
            <a:avLst/>
          </a:prstGeom>
          <a:noFill/>
          <a:ln cap="flat" cmpd="sng" w="25400">
            <a:solidFill>
              <a:schemeClr val="dk1"/>
            </a:solidFill>
            <a:prstDash val="solid"/>
            <a:round/>
            <a:headEnd len="med" w="med" type="none"/>
            <a:tailEnd len="med" w="med" type="none"/>
          </a:ln>
        </p:spPr>
      </p:cxnSp>
      <p:sp>
        <p:nvSpPr>
          <p:cNvPr id="1238" name="Shape 1238"/>
          <p:cNvSpPr txBox="1"/>
          <p:nvPr/>
        </p:nvSpPr>
        <p:spPr>
          <a:xfrm>
            <a:off x="2006529" y="2326162"/>
            <a:ext cx="982961" cy="502702"/>
          </a:xfrm>
          <a:prstGeom prst="rect">
            <a:avLst/>
          </a:prstGeom>
          <a:noFill/>
          <a:ln>
            <a:noFill/>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MSB</a:t>
            </a:r>
            <a:endParaRPr b="1" sz="2800">
              <a:solidFill>
                <a:schemeClr val="dk2"/>
              </a:solidFill>
              <a:latin typeface="Arial"/>
              <a:ea typeface="Arial"/>
              <a:cs typeface="Arial"/>
              <a:sym typeface="Arial"/>
            </a:endParaRPr>
          </a:p>
        </p:txBody>
      </p:sp>
      <p:sp>
        <p:nvSpPr>
          <p:cNvPr id="1239" name="Shape 1239"/>
          <p:cNvSpPr txBox="1"/>
          <p:nvPr/>
        </p:nvSpPr>
        <p:spPr>
          <a:xfrm>
            <a:off x="8692361" y="2341825"/>
            <a:ext cx="902811" cy="502702"/>
          </a:xfrm>
          <a:prstGeom prst="rect">
            <a:avLst/>
          </a:prstGeom>
          <a:noFill/>
          <a:ln>
            <a:noFill/>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LSB</a:t>
            </a:r>
            <a:endParaRPr b="1" sz="2800">
              <a:solidFill>
                <a:schemeClr val="dk2"/>
              </a:solidFill>
              <a:latin typeface="Arial"/>
              <a:ea typeface="Arial"/>
              <a:cs typeface="Arial"/>
              <a:sym typeface="Arial"/>
            </a:endParaRPr>
          </a:p>
        </p:txBody>
      </p:sp>
      <p:sp>
        <p:nvSpPr>
          <p:cNvPr id="1240" name="Shape 1240"/>
          <p:cNvSpPr txBox="1"/>
          <p:nvPr/>
        </p:nvSpPr>
        <p:spPr>
          <a:xfrm>
            <a:off x="579381" y="847971"/>
            <a:ext cx="4307589" cy="470129"/>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None/>
            </a:pPr>
            <a:r>
              <a:rPr b="0" lang="de-CH" sz="2400">
                <a:solidFill>
                  <a:srgbClr val="0070C0"/>
                </a:solidFill>
                <a:latin typeface="Arial"/>
                <a:ea typeface="Arial"/>
                <a:cs typeface="Arial"/>
                <a:sym typeface="Arial"/>
              </a:rPr>
              <a:t>Example for shift towards LSB</a:t>
            </a:r>
            <a:endParaRPr b="0" sz="2400">
              <a:solidFill>
                <a:srgbClr val="0070C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Shape 1245"/>
          <p:cNvSpPr txBox="1"/>
          <p:nvPr>
            <p:ph idx="12" type="sldNum"/>
          </p:nvPr>
        </p:nvSpPr>
        <p:spPr>
          <a:xfrm>
            <a:off x="8463747" y="7215921"/>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246" name="Shape 1246"/>
          <p:cNvSpPr txBox="1"/>
          <p:nvPr>
            <p:ph type="title"/>
          </p:nvPr>
        </p:nvSpPr>
        <p:spPr>
          <a:xfrm>
            <a:off x="760413" y="401638"/>
            <a:ext cx="9090025" cy="1260475"/>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Universal Shiftregister 74F194</a:t>
            </a:r>
            <a:br>
              <a:rPr b="1" i="0" lang="de-CH" sz="2800" u="none" cap="none" strike="noStrike">
                <a:solidFill>
                  <a:schemeClr val="dk2"/>
                </a:solidFill>
                <a:latin typeface="Arial"/>
                <a:ea typeface="Arial"/>
                <a:cs typeface="Arial"/>
                <a:sym typeface="Arial"/>
              </a:rPr>
            </a:br>
            <a:r>
              <a:rPr b="1" i="0" lang="de-CH" sz="2000" u="none" cap="none" strike="noStrike">
                <a:solidFill>
                  <a:schemeClr val="dk2"/>
                </a:solidFill>
                <a:latin typeface="Arial"/>
                <a:ea typeface="Arial"/>
                <a:cs typeface="Arial"/>
                <a:sym typeface="Arial"/>
              </a:rPr>
              <a:t>(only representing 3 bits)</a:t>
            </a:r>
            <a:endParaRPr/>
          </a:p>
        </p:txBody>
      </p:sp>
      <p:sp>
        <p:nvSpPr>
          <p:cNvPr id="1247" name="Shape 1247"/>
          <p:cNvSpPr txBox="1"/>
          <p:nvPr/>
        </p:nvSpPr>
        <p:spPr>
          <a:xfrm>
            <a:off x="3242493" y="3043972"/>
            <a:ext cx="801687"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D1</a:t>
            </a:r>
            <a:endParaRPr/>
          </a:p>
        </p:txBody>
      </p:sp>
      <p:cxnSp>
        <p:nvCxnSpPr>
          <p:cNvPr id="1248" name="Shape 1248"/>
          <p:cNvCxnSpPr/>
          <p:nvPr/>
        </p:nvCxnSpPr>
        <p:spPr>
          <a:xfrm rot="10800000">
            <a:off x="746943" y="6739672"/>
            <a:ext cx="8108950" cy="0"/>
          </a:xfrm>
          <a:prstGeom prst="straightConnector1">
            <a:avLst/>
          </a:prstGeom>
          <a:noFill/>
          <a:ln cap="flat" cmpd="sng" w="25400">
            <a:solidFill>
              <a:schemeClr val="dk1"/>
            </a:solidFill>
            <a:prstDash val="solid"/>
            <a:round/>
            <a:headEnd len="med" w="med" type="none"/>
            <a:tailEnd len="med" w="med" type="none"/>
          </a:ln>
        </p:spPr>
      </p:cxnSp>
      <p:sp>
        <p:nvSpPr>
          <p:cNvPr id="1249" name="Shape 1249"/>
          <p:cNvSpPr txBox="1"/>
          <p:nvPr/>
        </p:nvSpPr>
        <p:spPr>
          <a:xfrm>
            <a:off x="6360343" y="3043972"/>
            <a:ext cx="1247775"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D2</a:t>
            </a:r>
            <a:endParaRPr/>
          </a:p>
        </p:txBody>
      </p:sp>
      <p:sp>
        <p:nvSpPr>
          <p:cNvPr id="1250" name="Shape 1250"/>
          <p:cNvSpPr txBox="1"/>
          <p:nvPr/>
        </p:nvSpPr>
        <p:spPr>
          <a:xfrm>
            <a:off x="2350318" y="4304447"/>
            <a:ext cx="124777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FF1</a:t>
            </a:r>
            <a:endParaRPr/>
          </a:p>
        </p:txBody>
      </p:sp>
      <p:sp>
        <p:nvSpPr>
          <p:cNvPr id="1251" name="Shape 1251"/>
          <p:cNvSpPr txBox="1"/>
          <p:nvPr/>
        </p:nvSpPr>
        <p:spPr>
          <a:xfrm>
            <a:off x="5469755" y="4052034"/>
            <a:ext cx="124777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FF2</a:t>
            </a:r>
            <a:endParaRPr/>
          </a:p>
        </p:txBody>
      </p:sp>
      <p:sp>
        <p:nvSpPr>
          <p:cNvPr id="1252" name="Shape 1252"/>
          <p:cNvSpPr txBox="1"/>
          <p:nvPr/>
        </p:nvSpPr>
        <p:spPr>
          <a:xfrm>
            <a:off x="123055" y="6236434"/>
            <a:ext cx="8905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CP</a:t>
            </a:r>
            <a:endParaRPr/>
          </a:p>
        </p:txBody>
      </p:sp>
      <p:sp>
        <p:nvSpPr>
          <p:cNvPr id="1253" name="Shape 1253"/>
          <p:cNvSpPr/>
          <p:nvPr/>
        </p:nvSpPr>
        <p:spPr>
          <a:xfrm>
            <a:off x="3866380" y="3212247"/>
            <a:ext cx="177800"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grpSp>
        <p:nvGrpSpPr>
          <p:cNvPr id="1254" name="Shape 1254"/>
          <p:cNvGrpSpPr/>
          <p:nvPr/>
        </p:nvGrpSpPr>
        <p:grpSpPr>
          <a:xfrm>
            <a:off x="5469755" y="4723547"/>
            <a:ext cx="1425575" cy="1344612"/>
            <a:chOff x="2160" y="2208"/>
            <a:chExt cx="768" cy="768"/>
          </a:xfrm>
        </p:grpSpPr>
        <p:sp>
          <p:nvSpPr>
            <p:cNvPr id="1255" name="Shape 1255"/>
            <p:cNvSpPr/>
            <p:nvPr/>
          </p:nvSpPr>
          <p:spPr>
            <a:xfrm>
              <a:off x="2304" y="2208"/>
              <a:ext cx="432" cy="76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256" name="Shape 1256"/>
            <p:cNvSpPr txBox="1"/>
            <p:nvPr/>
          </p:nvSpPr>
          <p:spPr>
            <a:xfrm>
              <a:off x="2496"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1257" name="Shape 1257"/>
            <p:cNvSpPr txBox="1"/>
            <p:nvPr/>
          </p:nvSpPr>
          <p:spPr>
            <a:xfrm>
              <a:off x="2304"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1258" name="Shape 1258"/>
            <p:cNvSpPr txBox="1"/>
            <p:nvPr/>
          </p:nvSpPr>
          <p:spPr>
            <a:xfrm>
              <a:off x="2400" y="2688"/>
              <a:ext cx="384"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1259" name="Shape 1259"/>
            <p:cNvCxnSpPr/>
            <p:nvPr/>
          </p:nvCxnSpPr>
          <p:spPr>
            <a:xfrm>
              <a:off x="2736" y="2784"/>
              <a:ext cx="192" cy="0"/>
            </a:xfrm>
            <a:prstGeom prst="straightConnector1">
              <a:avLst/>
            </a:prstGeom>
            <a:noFill/>
            <a:ln cap="flat" cmpd="sng" w="25400">
              <a:solidFill>
                <a:schemeClr val="dk1"/>
              </a:solidFill>
              <a:prstDash val="solid"/>
              <a:round/>
              <a:headEnd len="med" w="med" type="none"/>
              <a:tailEnd len="med" w="med" type="none"/>
            </a:ln>
          </p:spPr>
        </p:cxnSp>
        <p:cxnSp>
          <p:nvCxnSpPr>
            <p:cNvPr id="1260" name="Shape 1260"/>
            <p:cNvCxnSpPr/>
            <p:nvPr/>
          </p:nvCxnSpPr>
          <p:spPr>
            <a:xfrm>
              <a:off x="2736" y="2352"/>
              <a:ext cx="192" cy="0"/>
            </a:xfrm>
            <a:prstGeom prst="straightConnector1">
              <a:avLst/>
            </a:prstGeom>
            <a:noFill/>
            <a:ln cap="flat" cmpd="sng" w="25400">
              <a:solidFill>
                <a:schemeClr val="dk1"/>
              </a:solidFill>
              <a:prstDash val="solid"/>
              <a:round/>
              <a:headEnd len="med" w="med" type="none"/>
              <a:tailEnd len="med" w="med" type="none"/>
            </a:ln>
          </p:spPr>
        </p:cxnSp>
        <p:cxnSp>
          <p:nvCxnSpPr>
            <p:cNvPr id="1261" name="Shape 1261"/>
            <p:cNvCxnSpPr/>
            <p:nvPr/>
          </p:nvCxnSpPr>
          <p:spPr>
            <a:xfrm>
              <a:off x="2304" y="2496"/>
              <a:ext cx="144" cy="96"/>
            </a:xfrm>
            <a:prstGeom prst="straightConnector1">
              <a:avLst/>
            </a:prstGeom>
            <a:noFill/>
            <a:ln cap="flat" cmpd="sng" w="9525">
              <a:solidFill>
                <a:schemeClr val="dk1"/>
              </a:solidFill>
              <a:prstDash val="solid"/>
              <a:round/>
              <a:headEnd len="med" w="med" type="none"/>
              <a:tailEnd len="med" w="med" type="none"/>
            </a:ln>
          </p:spPr>
        </p:cxnSp>
        <p:cxnSp>
          <p:nvCxnSpPr>
            <p:cNvPr id="1262" name="Shape 1262"/>
            <p:cNvCxnSpPr/>
            <p:nvPr/>
          </p:nvCxnSpPr>
          <p:spPr>
            <a:xfrm flipH="1">
              <a:off x="2304" y="2592"/>
              <a:ext cx="144" cy="96"/>
            </a:xfrm>
            <a:prstGeom prst="straightConnector1">
              <a:avLst/>
            </a:prstGeom>
            <a:noFill/>
            <a:ln cap="flat" cmpd="sng" w="9525">
              <a:solidFill>
                <a:schemeClr val="dk1"/>
              </a:solidFill>
              <a:prstDash val="solid"/>
              <a:round/>
              <a:headEnd len="med" w="med" type="none"/>
              <a:tailEnd len="med" w="med" type="none"/>
            </a:ln>
          </p:spPr>
        </p:cxnSp>
        <p:cxnSp>
          <p:nvCxnSpPr>
            <p:cNvPr id="1263" name="Shape 1263"/>
            <p:cNvCxnSpPr/>
            <p:nvPr/>
          </p:nvCxnSpPr>
          <p:spPr>
            <a:xfrm>
              <a:off x="2160" y="2592"/>
              <a:ext cx="144" cy="0"/>
            </a:xfrm>
            <a:prstGeom prst="straightConnector1">
              <a:avLst/>
            </a:prstGeom>
            <a:noFill/>
            <a:ln cap="flat" cmpd="sng" w="25400">
              <a:solidFill>
                <a:schemeClr val="dk1"/>
              </a:solidFill>
              <a:prstDash val="solid"/>
              <a:round/>
              <a:headEnd len="med" w="med" type="none"/>
              <a:tailEnd len="med" w="med" type="none"/>
            </a:ln>
          </p:spPr>
        </p:cxnSp>
        <p:cxnSp>
          <p:nvCxnSpPr>
            <p:cNvPr id="1264" name="Shape 1264"/>
            <p:cNvCxnSpPr/>
            <p:nvPr/>
          </p:nvCxnSpPr>
          <p:spPr>
            <a:xfrm>
              <a:off x="2160" y="2352"/>
              <a:ext cx="144" cy="0"/>
            </a:xfrm>
            <a:prstGeom prst="straightConnector1">
              <a:avLst/>
            </a:prstGeom>
            <a:noFill/>
            <a:ln cap="flat" cmpd="sng" w="25400">
              <a:solidFill>
                <a:schemeClr val="dk1"/>
              </a:solidFill>
              <a:prstDash val="solid"/>
              <a:round/>
              <a:headEnd len="med" w="med" type="none"/>
              <a:tailEnd len="med" w="med" type="none"/>
            </a:ln>
          </p:spPr>
        </p:cxnSp>
      </p:grpSp>
      <p:grpSp>
        <p:nvGrpSpPr>
          <p:cNvPr id="1265" name="Shape 1265"/>
          <p:cNvGrpSpPr/>
          <p:nvPr/>
        </p:nvGrpSpPr>
        <p:grpSpPr>
          <a:xfrm>
            <a:off x="5469755" y="5396647"/>
            <a:ext cx="266700" cy="1343025"/>
            <a:chOff x="2208" y="2112"/>
            <a:chExt cx="144" cy="576"/>
          </a:xfrm>
        </p:grpSpPr>
        <p:cxnSp>
          <p:nvCxnSpPr>
            <p:cNvPr id="1266" name="Shape 1266"/>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1267" name="Shape 1267"/>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cxnSp>
        <p:nvCxnSpPr>
          <p:cNvPr id="1268" name="Shape 1268"/>
          <p:cNvCxnSpPr/>
          <p:nvPr/>
        </p:nvCxnSpPr>
        <p:spPr>
          <a:xfrm>
            <a:off x="4579168" y="4220309"/>
            <a:ext cx="0" cy="1595438"/>
          </a:xfrm>
          <a:prstGeom prst="straightConnector1">
            <a:avLst/>
          </a:prstGeom>
          <a:noFill/>
          <a:ln cap="flat" cmpd="sng" w="9525">
            <a:solidFill>
              <a:schemeClr val="dk1"/>
            </a:solidFill>
            <a:prstDash val="solid"/>
            <a:round/>
            <a:headEnd len="med" w="med" type="none"/>
            <a:tailEnd len="med" w="med" type="none"/>
          </a:ln>
        </p:spPr>
      </p:cxnSp>
      <p:cxnSp>
        <p:nvCxnSpPr>
          <p:cNvPr id="1269" name="Shape 1269"/>
          <p:cNvCxnSpPr/>
          <p:nvPr/>
        </p:nvCxnSpPr>
        <p:spPr>
          <a:xfrm>
            <a:off x="5112568" y="4388584"/>
            <a:ext cx="0" cy="1258888"/>
          </a:xfrm>
          <a:prstGeom prst="straightConnector1">
            <a:avLst/>
          </a:prstGeom>
          <a:noFill/>
          <a:ln cap="flat" cmpd="sng" w="9525">
            <a:solidFill>
              <a:schemeClr val="dk1"/>
            </a:solidFill>
            <a:prstDash val="solid"/>
            <a:round/>
            <a:headEnd len="med" w="med" type="none"/>
            <a:tailEnd len="med" w="med" type="none"/>
          </a:ln>
        </p:spPr>
      </p:cxnSp>
      <p:cxnSp>
        <p:nvCxnSpPr>
          <p:cNvPr id="1270" name="Shape 1270"/>
          <p:cNvCxnSpPr/>
          <p:nvPr/>
        </p:nvCxnSpPr>
        <p:spPr>
          <a:xfrm>
            <a:off x="4579168" y="4220309"/>
            <a:ext cx="533400" cy="168275"/>
          </a:xfrm>
          <a:prstGeom prst="straightConnector1">
            <a:avLst/>
          </a:prstGeom>
          <a:noFill/>
          <a:ln cap="flat" cmpd="sng" w="9525">
            <a:solidFill>
              <a:schemeClr val="dk1"/>
            </a:solidFill>
            <a:prstDash val="solid"/>
            <a:round/>
            <a:headEnd len="med" w="med" type="none"/>
            <a:tailEnd len="med" w="med" type="none"/>
          </a:ln>
        </p:spPr>
      </p:cxnSp>
      <p:cxnSp>
        <p:nvCxnSpPr>
          <p:cNvPr id="1271" name="Shape 1271"/>
          <p:cNvCxnSpPr/>
          <p:nvPr/>
        </p:nvCxnSpPr>
        <p:spPr>
          <a:xfrm flipH="1" rot="10800000">
            <a:off x="4579168" y="5647472"/>
            <a:ext cx="533400" cy="168275"/>
          </a:xfrm>
          <a:prstGeom prst="straightConnector1">
            <a:avLst/>
          </a:prstGeom>
          <a:noFill/>
          <a:ln cap="flat" cmpd="sng" w="9525">
            <a:solidFill>
              <a:schemeClr val="dk1"/>
            </a:solidFill>
            <a:prstDash val="solid"/>
            <a:round/>
            <a:headEnd len="med" w="med" type="none"/>
            <a:tailEnd len="med" w="med" type="none"/>
          </a:ln>
        </p:spPr>
      </p:cxnSp>
      <p:sp>
        <p:nvSpPr>
          <p:cNvPr id="1272" name="Shape 1272"/>
          <p:cNvSpPr txBox="1"/>
          <p:nvPr/>
        </p:nvSpPr>
        <p:spPr>
          <a:xfrm>
            <a:off x="4595043" y="4329847"/>
            <a:ext cx="479425"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00</a:t>
            </a:r>
            <a:endParaRPr/>
          </a:p>
        </p:txBody>
      </p:sp>
      <p:sp>
        <p:nvSpPr>
          <p:cNvPr id="1273" name="Shape 1273"/>
          <p:cNvSpPr txBox="1"/>
          <p:nvPr/>
        </p:nvSpPr>
        <p:spPr>
          <a:xfrm>
            <a:off x="2974205" y="6907947"/>
            <a:ext cx="571500"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Q0</a:t>
            </a:r>
            <a:endParaRPr/>
          </a:p>
        </p:txBody>
      </p:sp>
      <p:cxnSp>
        <p:nvCxnSpPr>
          <p:cNvPr id="1274" name="Shape 1274"/>
          <p:cNvCxnSpPr/>
          <p:nvPr/>
        </p:nvCxnSpPr>
        <p:spPr>
          <a:xfrm>
            <a:off x="4756968" y="3799622"/>
            <a:ext cx="0" cy="504825"/>
          </a:xfrm>
          <a:prstGeom prst="straightConnector1">
            <a:avLst/>
          </a:prstGeom>
          <a:noFill/>
          <a:ln cap="flat" cmpd="sng" w="9525">
            <a:solidFill>
              <a:schemeClr val="dk1"/>
            </a:solidFill>
            <a:prstDash val="solid"/>
            <a:round/>
            <a:headEnd len="med" w="med" type="oval"/>
            <a:tailEnd len="med" w="med" type="none"/>
          </a:ln>
        </p:spPr>
      </p:cxnSp>
      <p:cxnSp>
        <p:nvCxnSpPr>
          <p:cNvPr id="1275" name="Shape 1275"/>
          <p:cNvCxnSpPr/>
          <p:nvPr/>
        </p:nvCxnSpPr>
        <p:spPr>
          <a:xfrm rot="10800000">
            <a:off x="1102543" y="3799622"/>
            <a:ext cx="7040562" cy="0"/>
          </a:xfrm>
          <a:prstGeom prst="straightConnector1">
            <a:avLst/>
          </a:prstGeom>
          <a:noFill/>
          <a:ln cap="flat" cmpd="sng" w="9525">
            <a:solidFill>
              <a:schemeClr val="dk1"/>
            </a:solidFill>
            <a:prstDash val="solid"/>
            <a:round/>
            <a:headEnd len="med" w="med" type="none"/>
            <a:tailEnd len="med" w="med" type="none"/>
          </a:ln>
        </p:spPr>
      </p:cxnSp>
      <p:grpSp>
        <p:nvGrpSpPr>
          <p:cNvPr id="1276" name="Shape 1276"/>
          <p:cNvGrpSpPr/>
          <p:nvPr/>
        </p:nvGrpSpPr>
        <p:grpSpPr>
          <a:xfrm>
            <a:off x="4221980" y="5564922"/>
            <a:ext cx="6148388" cy="671512"/>
            <a:chOff x="2208" y="2304"/>
            <a:chExt cx="3312" cy="384"/>
          </a:xfrm>
        </p:grpSpPr>
        <p:cxnSp>
          <p:nvCxnSpPr>
            <p:cNvPr id="1277" name="Shape 1277"/>
            <p:cNvCxnSpPr/>
            <p:nvPr/>
          </p:nvCxnSpPr>
          <p:spPr>
            <a:xfrm>
              <a:off x="2208" y="2304"/>
              <a:ext cx="192" cy="0"/>
            </a:xfrm>
            <a:prstGeom prst="straightConnector1">
              <a:avLst/>
            </a:prstGeom>
            <a:noFill/>
            <a:ln cap="flat" cmpd="sng" w="25400">
              <a:solidFill>
                <a:schemeClr val="dk1"/>
              </a:solidFill>
              <a:prstDash val="solid"/>
              <a:round/>
              <a:headEnd len="med" w="med" type="none"/>
              <a:tailEnd len="med" w="med" type="none"/>
            </a:ln>
          </p:spPr>
        </p:cxnSp>
        <p:cxnSp>
          <p:nvCxnSpPr>
            <p:cNvPr id="1278" name="Shape 1278"/>
            <p:cNvCxnSpPr/>
            <p:nvPr/>
          </p:nvCxnSpPr>
          <p:spPr>
            <a:xfrm>
              <a:off x="2208" y="2304"/>
              <a:ext cx="0" cy="384"/>
            </a:xfrm>
            <a:prstGeom prst="straightConnector1">
              <a:avLst/>
            </a:prstGeom>
            <a:noFill/>
            <a:ln cap="flat" cmpd="sng" w="25400">
              <a:solidFill>
                <a:schemeClr val="dk1"/>
              </a:solidFill>
              <a:prstDash val="solid"/>
              <a:round/>
              <a:headEnd len="med" w="med" type="none"/>
              <a:tailEnd len="med" w="med" type="none"/>
            </a:ln>
          </p:spPr>
        </p:cxnSp>
        <p:cxnSp>
          <p:nvCxnSpPr>
            <p:cNvPr id="1279" name="Shape 1279"/>
            <p:cNvCxnSpPr/>
            <p:nvPr/>
          </p:nvCxnSpPr>
          <p:spPr>
            <a:xfrm>
              <a:off x="2208" y="2688"/>
              <a:ext cx="3312" cy="0"/>
            </a:xfrm>
            <a:prstGeom prst="straightConnector1">
              <a:avLst/>
            </a:prstGeom>
            <a:noFill/>
            <a:ln cap="flat" cmpd="sng" w="25400">
              <a:solidFill>
                <a:schemeClr val="dk1"/>
              </a:solidFill>
              <a:prstDash val="solid"/>
              <a:round/>
              <a:headEnd len="med" w="med" type="none"/>
              <a:tailEnd len="med" w="med" type="oval"/>
            </a:ln>
          </p:spPr>
        </p:cxnSp>
      </p:grpSp>
      <p:sp>
        <p:nvSpPr>
          <p:cNvPr id="1280" name="Shape 1280"/>
          <p:cNvSpPr/>
          <p:nvPr/>
        </p:nvSpPr>
        <p:spPr>
          <a:xfrm>
            <a:off x="2529705" y="4723547"/>
            <a:ext cx="801688" cy="134461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281" name="Shape 1281"/>
          <p:cNvSpPr txBox="1"/>
          <p:nvPr/>
        </p:nvSpPr>
        <p:spPr>
          <a:xfrm>
            <a:off x="2885305" y="4807684"/>
            <a:ext cx="4460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1282" name="Shape 1282"/>
          <p:cNvSpPr txBox="1"/>
          <p:nvPr/>
        </p:nvSpPr>
        <p:spPr>
          <a:xfrm>
            <a:off x="2529705" y="4807684"/>
            <a:ext cx="444500"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1283" name="Shape 1283"/>
          <p:cNvSpPr txBox="1"/>
          <p:nvPr/>
        </p:nvSpPr>
        <p:spPr>
          <a:xfrm>
            <a:off x="2707505" y="5564922"/>
            <a:ext cx="712788"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1284" name="Shape 1284"/>
          <p:cNvCxnSpPr/>
          <p:nvPr/>
        </p:nvCxnSpPr>
        <p:spPr>
          <a:xfrm>
            <a:off x="3331393" y="5731609"/>
            <a:ext cx="177800" cy="0"/>
          </a:xfrm>
          <a:prstGeom prst="straightConnector1">
            <a:avLst/>
          </a:prstGeom>
          <a:noFill/>
          <a:ln cap="flat" cmpd="sng" w="25400">
            <a:solidFill>
              <a:schemeClr val="dk1"/>
            </a:solidFill>
            <a:prstDash val="solid"/>
            <a:round/>
            <a:headEnd len="med" w="med" type="none"/>
            <a:tailEnd len="med" w="med" type="none"/>
          </a:ln>
        </p:spPr>
      </p:cxnSp>
      <p:cxnSp>
        <p:nvCxnSpPr>
          <p:cNvPr id="1285" name="Shape 1285"/>
          <p:cNvCxnSpPr/>
          <p:nvPr/>
        </p:nvCxnSpPr>
        <p:spPr>
          <a:xfrm>
            <a:off x="2529705" y="5228372"/>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1286" name="Shape 1286"/>
          <p:cNvCxnSpPr/>
          <p:nvPr/>
        </p:nvCxnSpPr>
        <p:spPr>
          <a:xfrm flipH="1">
            <a:off x="2529705" y="5396647"/>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1287" name="Shape 1287"/>
          <p:cNvCxnSpPr/>
          <p:nvPr/>
        </p:nvCxnSpPr>
        <p:spPr>
          <a:xfrm>
            <a:off x="2261418" y="5396647"/>
            <a:ext cx="268287" cy="0"/>
          </a:xfrm>
          <a:prstGeom prst="straightConnector1">
            <a:avLst/>
          </a:prstGeom>
          <a:noFill/>
          <a:ln cap="flat" cmpd="sng" w="25400">
            <a:solidFill>
              <a:schemeClr val="dk1"/>
            </a:solidFill>
            <a:prstDash val="solid"/>
            <a:round/>
            <a:headEnd len="med" w="med" type="none"/>
            <a:tailEnd len="med" w="med" type="none"/>
          </a:ln>
        </p:spPr>
      </p:cxnSp>
      <p:cxnSp>
        <p:nvCxnSpPr>
          <p:cNvPr id="1288" name="Shape 1288"/>
          <p:cNvCxnSpPr/>
          <p:nvPr/>
        </p:nvCxnSpPr>
        <p:spPr>
          <a:xfrm>
            <a:off x="2261418" y="4975959"/>
            <a:ext cx="268287" cy="0"/>
          </a:xfrm>
          <a:prstGeom prst="straightConnector1">
            <a:avLst/>
          </a:prstGeom>
          <a:noFill/>
          <a:ln cap="flat" cmpd="sng" w="25400">
            <a:solidFill>
              <a:schemeClr val="dk1"/>
            </a:solidFill>
            <a:prstDash val="solid"/>
            <a:round/>
            <a:headEnd len="med" w="med" type="none"/>
            <a:tailEnd len="med" w="med" type="none"/>
          </a:ln>
        </p:spPr>
      </p:cxnSp>
      <p:sp>
        <p:nvSpPr>
          <p:cNvPr id="1289" name="Shape 1289"/>
          <p:cNvSpPr txBox="1"/>
          <p:nvPr/>
        </p:nvSpPr>
        <p:spPr>
          <a:xfrm>
            <a:off x="4579168" y="4639409"/>
            <a:ext cx="477837"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11</a:t>
            </a:r>
            <a:endParaRPr/>
          </a:p>
        </p:txBody>
      </p:sp>
      <p:sp>
        <p:nvSpPr>
          <p:cNvPr id="1290" name="Shape 1290"/>
          <p:cNvSpPr txBox="1"/>
          <p:nvPr/>
        </p:nvSpPr>
        <p:spPr>
          <a:xfrm>
            <a:off x="4579168" y="4975959"/>
            <a:ext cx="477837"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01</a:t>
            </a:r>
            <a:endParaRPr/>
          </a:p>
        </p:txBody>
      </p:sp>
      <p:sp>
        <p:nvSpPr>
          <p:cNvPr id="1291" name="Shape 1291"/>
          <p:cNvSpPr txBox="1"/>
          <p:nvPr/>
        </p:nvSpPr>
        <p:spPr>
          <a:xfrm>
            <a:off x="4579168" y="5312509"/>
            <a:ext cx="477837"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10</a:t>
            </a:r>
            <a:endParaRPr/>
          </a:p>
        </p:txBody>
      </p:sp>
      <p:cxnSp>
        <p:nvCxnSpPr>
          <p:cNvPr id="1292" name="Shape 1292"/>
          <p:cNvCxnSpPr/>
          <p:nvPr/>
        </p:nvCxnSpPr>
        <p:spPr>
          <a:xfrm>
            <a:off x="3686993" y="4975959"/>
            <a:ext cx="0" cy="2016125"/>
          </a:xfrm>
          <a:prstGeom prst="straightConnector1">
            <a:avLst/>
          </a:prstGeom>
          <a:noFill/>
          <a:ln cap="flat" cmpd="sng" w="25400">
            <a:solidFill>
              <a:schemeClr val="dk1"/>
            </a:solidFill>
            <a:prstDash val="solid"/>
            <a:round/>
            <a:headEnd len="med" w="med" type="none"/>
            <a:tailEnd len="med" w="med" type="none"/>
          </a:ln>
        </p:spPr>
      </p:cxnSp>
      <p:sp>
        <p:nvSpPr>
          <p:cNvPr id="1293" name="Shape 1293"/>
          <p:cNvSpPr/>
          <p:nvPr/>
        </p:nvSpPr>
        <p:spPr>
          <a:xfrm>
            <a:off x="658043" y="3212247"/>
            <a:ext cx="177800"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1294" name="Shape 1294"/>
          <p:cNvCxnSpPr/>
          <p:nvPr/>
        </p:nvCxnSpPr>
        <p:spPr>
          <a:xfrm>
            <a:off x="1548630" y="3799622"/>
            <a:ext cx="0" cy="504825"/>
          </a:xfrm>
          <a:prstGeom prst="straightConnector1">
            <a:avLst/>
          </a:prstGeom>
          <a:noFill/>
          <a:ln cap="flat" cmpd="sng" w="9525">
            <a:solidFill>
              <a:schemeClr val="dk1"/>
            </a:solidFill>
            <a:prstDash val="solid"/>
            <a:round/>
            <a:headEnd len="med" w="med" type="oval"/>
            <a:tailEnd len="med" w="med" type="none"/>
          </a:ln>
        </p:spPr>
      </p:cxnSp>
      <p:cxnSp>
        <p:nvCxnSpPr>
          <p:cNvPr id="1295" name="Shape 1295"/>
          <p:cNvCxnSpPr/>
          <p:nvPr/>
        </p:nvCxnSpPr>
        <p:spPr>
          <a:xfrm>
            <a:off x="1370830" y="4220309"/>
            <a:ext cx="0" cy="1595438"/>
          </a:xfrm>
          <a:prstGeom prst="straightConnector1">
            <a:avLst/>
          </a:prstGeom>
          <a:noFill/>
          <a:ln cap="flat" cmpd="sng" w="9525">
            <a:solidFill>
              <a:schemeClr val="dk1"/>
            </a:solidFill>
            <a:prstDash val="solid"/>
            <a:round/>
            <a:headEnd len="med" w="med" type="none"/>
            <a:tailEnd len="med" w="med" type="none"/>
          </a:ln>
        </p:spPr>
      </p:cxnSp>
      <p:cxnSp>
        <p:nvCxnSpPr>
          <p:cNvPr id="1296" name="Shape 1296"/>
          <p:cNvCxnSpPr/>
          <p:nvPr/>
        </p:nvCxnSpPr>
        <p:spPr>
          <a:xfrm>
            <a:off x="1905818" y="4388584"/>
            <a:ext cx="0" cy="1258888"/>
          </a:xfrm>
          <a:prstGeom prst="straightConnector1">
            <a:avLst/>
          </a:prstGeom>
          <a:noFill/>
          <a:ln cap="flat" cmpd="sng" w="9525">
            <a:solidFill>
              <a:schemeClr val="dk1"/>
            </a:solidFill>
            <a:prstDash val="solid"/>
            <a:round/>
            <a:headEnd len="med" w="med" type="none"/>
            <a:tailEnd len="med" w="med" type="none"/>
          </a:ln>
        </p:spPr>
      </p:cxnSp>
      <p:cxnSp>
        <p:nvCxnSpPr>
          <p:cNvPr id="1297" name="Shape 1297"/>
          <p:cNvCxnSpPr/>
          <p:nvPr/>
        </p:nvCxnSpPr>
        <p:spPr>
          <a:xfrm>
            <a:off x="1370830" y="4220309"/>
            <a:ext cx="534988" cy="168275"/>
          </a:xfrm>
          <a:prstGeom prst="straightConnector1">
            <a:avLst/>
          </a:prstGeom>
          <a:noFill/>
          <a:ln cap="flat" cmpd="sng" w="9525">
            <a:solidFill>
              <a:schemeClr val="dk1"/>
            </a:solidFill>
            <a:prstDash val="solid"/>
            <a:round/>
            <a:headEnd len="med" w="med" type="none"/>
            <a:tailEnd len="med" w="med" type="none"/>
          </a:ln>
        </p:spPr>
      </p:cxnSp>
      <p:cxnSp>
        <p:nvCxnSpPr>
          <p:cNvPr id="1298" name="Shape 1298"/>
          <p:cNvCxnSpPr/>
          <p:nvPr/>
        </p:nvCxnSpPr>
        <p:spPr>
          <a:xfrm flipH="1" rot="10800000">
            <a:off x="1370830" y="5647472"/>
            <a:ext cx="534988" cy="168275"/>
          </a:xfrm>
          <a:prstGeom prst="straightConnector1">
            <a:avLst/>
          </a:prstGeom>
          <a:noFill/>
          <a:ln cap="flat" cmpd="sng" w="9525">
            <a:solidFill>
              <a:schemeClr val="dk1"/>
            </a:solidFill>
            <a:prstDash val="solid"/>
            <a:round/>
            <a:headEnd len="med" w="med" type="none"/>
            <a:tailEnd len="med" w="med" type="none"/>
          </a:ln>
        </p:spPr>
      </p:cxnSp>
      <p:sp>
        <p:nvSpPr>
          <p:cNvPr id="1299" name="Shape 1299"/>
          <p:cNvSpPr txBox="1"/>
          <p:nvPr/>
        </p:nvSpPr>
        <p:spPr>
          <a:xfrm>
            <a:off x="1386705" y="4329847"/>
            <a:ext cx="479425"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00</a:t>
            </a:r>
            <a:endParaRPr/>
          </a:p>
        </p:txBody>
      </p:sp>
      <p:sp>
        <p:nvSpPr>
          <p:cNvPr id="1300" name="Shape 1300"/>
          <p:cNvSpPr txBox="1"/>
          <p:nvPr/>
        </p:nvSpPr>
        <p:spPr>
          <a:xfrm>
            <a:off x="1370830" y="4639409"/>
            <a:ext cx="479425"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11</a:t>
            </a:r>
            <a:endParaRPr/>
          </a:p>
        </p:txBody>
      </p:sp>
      <p:sp>
        <p:nvSpPr>
          <p:cNvPr id="1301" name="Shape 1301"/>
          <p:cNvSpPr txBox="1"/>
          <p:nvPr/>
        </p:nvSpPr>
        <p:spPr>
          <a:xfrm>
            <a:off x="1370830" y="4975959"/>
            <a:ext cx="479425"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01</a:t>
            </a:r>
            <a:endParaRPr/>
          </a:p>
        </p:txBody>
      </p:sp>
      <p:sp>
        <p:nvSpPr>
          <p:cNvPr id="1302" name="Shape 1302"/>
          <p:cNvSpPr txBox="1"/>
          <p:nvPr/>
        </p:nvSpPr>
        <p:spPr>
          <a:xfrm>
            <a:off x="1370830" y="5312509"/>
            <a:ext cx="479425"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10</a:t>
            </a:r>
            <a:endParaRPr/>
          </a:p>
        </p:txBody>
      </p:sp>
      <p:cxnSp>
        <p:nvCxnSpPr>
          <p:cNvPr id="1303" name="Shape 1303"/>
          <p:cNvCxnSpPr/>
          <p:nvPr/>
        </p:nvCxnSpPr>
        <p:spPr>
          <a:xfrm>
            <a:off x="7073130" y="4975959"/>
            <a:ext cx="0" cy="2016125"/>
          </a:xfrm>
          <a:prstGeom prst="straightConnector1">
            <a:avLst/>
          </a:prstGeom>
          <a:noFill/>
          <a:ln cap="flat" cmpd="sng" w="25400">
            <a:solidFill>
              <a:schemeClr val="dk1"/>
            </a:solidFill>
            <a:prstDash val="solid"/>
            <a:round/>
            <a:headEnd len="med" w="med" type="none"/>
            <a:tailEnd len="med" w="med" type="none"/>
          </a:ln>
        </p:spPr>
      </p:cxnSp>
      <p:grpSp>
        <p:nvGrpSpPr>
          <p:cNvPr id="1304" name="Shape 1304"/>
          <p:cNvGrpSpPr/>
          <p:nvPr/>
        </p:nvGrpSpPr>
        <p:grpSpPr>
          <a:xfrm>
            <a:off x="1013643" y="5564922"/>
            <a:ext cx="6059487" cy="923925"/>
            <a:chOff x="480" y="2304"/>
            <a:chExt cx="3264" cy="528"/>
          </a:xfrm>
        </p:grpSpPr>
        <p:cxnSp>
          <p:nvCxnSpPr>
            <p:cNvPr id="1305" name="Shape 1305"/>
            <p:cNvCxnSpPr/>
            <p:nvPr/>
          </p:nvCxnSpPr>
          <p:spPr>
            <a:xfrm>
              <a:off x="480" y="2304"/>
              <a:ext cx="192" cy="0"/>
            </a:xfrm>
            <a:prstGeom prst="straightConnector1">
              <a:avLst/>
            </a:prstGeom>
            <a:noFill/>
            <a:ln cap="flat" cmpd="sng" w="25400">
              <a:solidFill>
                <a:schemeClr val="dk1"/>
              </a:solidFill>
              <a:prstDash val="solid"/>
              <a:round/>
              <a:headEnd len="med" w="med" type="none"/>
              <a:tailEnd len="med" w="med" type="none"/>
            </a:ln>
          </p:spPr>
        </p:cxnSp>
        <p:cxnSp>
          <p:nvCxnSpPr>
            <p:cNvPr id="1306" name="Shape 1306"/>
            <p:cNvCxnSpPr/>
            <p:nvPr/>
          </p:nvCxnSpPr>
          <p:spPr>
            <a:xfrm>
              <a:off x="480" y="2304"/>
              <a:ext cx="0" cy="528"/>
            </a:xfrm>
            <a:prstGeom prst="straightConnector1">
              <a:avLst/>
            </a:prstGeom>
            <a:noFill/>
            <a:ln cap="flat" cmpd="sng" w="25400">
              <a:solidFill>
                <a:schemeClr val="dk1"/>
              </a:solidFill>
              <a:prstDash val="solid"/>
              <a:round/>
              <a:headEnd len="med" w="med" type="none"/>
              <a:tailEnd len="med" w="med" type="none"/>
            </a:ln>
          </p:spPr>
        </p:cxnSp>
        <p:cxnSp>
          <p:nvCxnSpPr>
            <p:cNvPr id="1307" name="Shape 1307"/>
            <p:cNvCxnSpPr/>
            <p:nvPr/>
          </p:nvCxnSpPr>
          <p:spPr>
            <a:xfrm rot="10800000">
              <a:off x="480" y="2832"/>
              <a:ext cx="3264" cy="0"/>
            </a:xfrm>
            <a:prstGeom prst="straightConnector1">
              <a:avLst/>
            </a:prstGeom>
            <a:noFill/>
            <a:ln cap="flat" cmpd="sng" w="25400">
              <a:solidFill>
                <a:schemeClr val="dk1"/>
              </a:solidFill>
              <a:prstDash val="solid"/>
              <a:round/>
              <a:headEnd len="med" w="med" type="oval"/>
              <a:tailEnd len="med" w="med" type="none"/>
            </a:ln>
          </p:spPr>
        </p:cxnSp>
      </p:grpSp>
      <p:sp>
        <p:nvSpPr>
          <p:cNvPr id="1308" name="Shape 1308"/>
          <p:cNvSpPr txBox="1"/>
          <p:nvPr/>
        </p:nvSpPr>
        <p:spPr>
          <a:xfrm>
            <a:off x="123055" y="5228372"/>
            <a:ext cx="779463"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DSR</a:t>
            </a:r>
            <a:endParaRPr/>
          </a:p>
        </p:txBody>
      </p:sp>
      <p:sp>
        <p:nvSpPr>
          <p:cNvPr id="1309" name="Shape 1309"/>
          <p:cNvSpPr txBox="1"/>
          <p:nvPr/>
        </p:nvSpPr>
        <p:spPr>
          <a:xfrm>
            <a:off x="8855893" y="4052034"/>
            <a:ext cx="1247775"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FF2</a:t>
            </a:r>
            <a:endParaRPr/>
          </a:p>
        </p:txBody>
      </p:sp>
      <p:sp>
        <p:nvSpPr>
          <p:cNvPr id="1310" name="Shape 1310"/>
          <p:cNvSpPr/>
          <p:nvPr/>
        </p:nvSpPr>
        <p:spPr>
          <a:xfrm>
            <a:off x="7252518" y="3212247"/>
            <a:ext cx="177800"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grpSp>
        <p:nvGrpSpPr>
          <p:cNvPr id="1311" name="Shape 1311"/>
          <p:cNvGrpSpPr/>
          <p:nvPr/>
        </p:nvGrpSpPr>
        <p:grpSpPr>
          <a:xfrm>
            <a:off x="8855893" y="4723547"/>
            <a:ext cx="1425575" cy="1344612"/>
            <a:chOff x="2160" y="2208"/>
            <a:chExt cx="768" cy="768"/>
          </a:xfrm>
        </p:grpSpPr>
        <p:sp>
          <p:nvSpPr>
            <p:cNvPr id="1312" name="Shape 1312"/>
            <p:cNvSpPr/>
            <p:nvPr/>
          </p:nvSpPr>
          <p:spPr>
            <a:xfrm>
              <a:off x="2304" y="2208"/>
              <a:ext cx="432" cy="76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313" name="Shape 1313"/>
            <p:cNvSpPr txBox="1"/>
            <p:nvPr/>
          </p:nvSpPr>
          <p:spPr>
            <a:xfrm>
              <a:off x="2496"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1314" name="Shape 1314"/>
            <p:cNvSpPr txBox="1"/>
            <p:nvPr/>
          </p:nvSpPr>
          <p:spPr>
            <a:xfrm>
              <a:off x="2304" y="2256"/>
              <a:ext cx="240"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a:t>
              </a:r>
              <a:endParaRPr/>
            </a:p>
          </p:txBody>
        </p:sp>
        <p:sp>
          <p:nvSpPr>
            <p:cNvPr id="1315" name="Shape 1315"/>
            <p:cNvSpPr txBox="1"/>
            <p:nvPr/>
          </p:nvSpPr>
          <p:spPr>
            <a:xfrm>
              <a:off x="2400" y="2688"/>
              <a:ext cx="384"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1316" name="Shape 1316"/>
            <p:cNvCxnSpPr/>
            <p:nvPr/>
          </p:nvCxnSpPr>
          <p:spPr>
            <a:xfrm>
              <a:off x="2736" y="2784"/>
              <a:ext cx="192" cy="0"/>
            </a:xfrm>
            <a:prstGeom prst="straightConnector1">
              <a:avLst/>
            </a:prstGeom>
            <a:noFill/>
            <a:ln cap="flat" cmpd="sng" w="25400">
              <a:solidFill>
                <a:schemeClr val="dk1"/>
              </a:solidFill>
              <a:prstDash val="solid"/>
              <a:round/>
              <a:headEnd len="med" w="med" type="none"/>
              <a:tailEnd len="med" w="med" type="none"/>
            </a:ln>
          </p:spPr>
        </p:cxnSp>
        <p:cxnSp>
          <p:nvCxnSpPr>
            <p:cNvPr id="1317" name="Shape 1317"/>
            <p:cNvCxnSpPr/>
            <p:nvPr/>
          </p:nvCxnSpPr>
          <p:spPr>
            <a:xfrm>
              <a:off x="2736" y="2352"/>
              <a:ext cx="192" cy="0"/>
            </a:xfrm>
            <a:prstGeom prst="straightConnector1">
              <a:avLst/>
            </a:prstGeom>
            <a:noFill/>
            <a:ln cap="flat" cmpd="sng" w="25400">
              <a:solidFill>
                <a:schemeClr val="dk1"/>
              </a:solidFill>
              <a:prstDash val="solid"/>
              <a:round/>
              <a:headEnd len="med" w="med" type="none"/>
              <a:tailEnd len="med" w="med" type="none"/>
            </a:ln>
          </p:spPr>
        </p:cxnSp>
        <p:cxnSp>
          <p:nvCxnSpPr>
            <p:cNvPr id="1318" name="Shape 1318"/>
            <p:cNvCxnSpPr/>
            <p:nvPr/>
          </p:nvCxnSpPr>
          <p:spPr>
            <a:xfrm>
              <a:off x="2304" y="2496"/>
              <a:ext cx="144" cy="96"/>
            </a:xfrm>
            <a:prstGeom prst="straightConnector1">
              <a:avLst/>
            </a:prstGeom>
            <a:noFill/>
            <a:ln cap="flat" cmpd="sng" w="9525">
              <a:solidFill>
                <a:schemeClr val="dk1"/>
              </a:solidFill>
              <a:prstDash val="solid"/>
              <a:round/>
              <a:headEnd len="med" w="med" type="none"/>
              <a:tailEnd len="med" w="med" type="none"/>
            </a:ln>
          </p:spPr>
        </p:cxnSp>
        <p:cxnSp>
          <p:nvCxnSpPr>
            <p:cNvPr id="1319" name="Shape 1319"/>
            <p:cNvCxnSpPr/>
            <p:nvPr/>
          </p:nvCxnSpPr>
          <p:spPr>
            <a:xfrm flipH="1">
              <a:off x="2304" y="2592"/>
              <a:ext cx="144" cy="96"/>
            </a:xfrm>
            <a:prstGeom prst="straightConnector1">
              <a:avLst/>
            </a:prstGeom>
            <a:noFill/>
            <a:ln cap="flat" cmpd="sng" w="9525">
              <a:solidFill>
                <a:schemeClr val="dk1"/>
              </a:solidFill>
              <a:prstDash val="solid"/>
              <a:round/>
              <a:headEnd len="med" w="med" type="none"/>
              <a:tailEnd len="med" w="med" type="none"/>
            </a:ln>
          </p:spPr>
        </p:cxnSp>
        <p:cxnSp>
          <p:nvCxnSpPr>
            <p:cNvPr id="1320" name="Shape 1320"/>
            <p:cNvCxnSpPr/>
            <p:nvPr/>
          </p:nvCxnSpPr>
          <p:spPr>
            <a:xfrm>
              <a:off x="2160" y="2592"/>
              <a:ext cx="144" cy="0"/>
            </a:xfrm>
            <a:prstGeom prst="straightConnector1">
              <a:avLst/>
            </a:prstGeom>
            <a:noFill/>
            <a:ln cap="flat" cmpd="sng" w="25400">
              <a:solidFill>
                <a:schemeClr val="dk1"/>
              </a:solidFill>
              <a:prstDash val="solid"/>
              <a:round/>
              <a:headEnd len="med" w="med" type="none"/>
              <a:tailEnd len="med" w="med" type="none"/>
            </a:ln>
          </p:spPr>
        </p:cxnSp>
        <p:cxnSp>
          <p:nvCxnSpPr>
            <p:cNvPr id="1321" name="Shape 1321"/>
            <p:cNvCxnSpPr/>
            <p:nvPr/>
          </p:nvCxnSpPr>
          <p:spPr>
            <a:xfrm>
              <a:off x="2160" y="2352"/>
              <a:ext cx="144" cy="0"/>
            </a:xfrm>
            <a:prstGeom prst="straightConnector1">
              <a:avLst/>
            </a:prstGeom>
            <a:noFill/>
            <a:ln cap="flat" cmpd="sng" w="25400">
              <a:solidFill>
                <a:schemeClr val="dk1"/>
              </a:solidFill>
              <a:prstDash val="solid"/>
              <a:round/>
              <a:headEnd len="med" w="med" type="none"/>
              <a:tailEnd len="med" w="med" type="none"/>
            </a:ln>
          </p:spPr>
        </p:cxnSp>
      </p:grpSp>
      <p:grpSp>
        <p:nvGrpSpPr>
          <p:cNvPr id="1322" name="Shape 1322"/>
          <p:cNvGrpSpPr/>
          <p:nvPr/>
        </p:nvGrpSpPr>
        <p:grpSpPr>
          <a:xfrm>
            <a:off x="746943" y="3380522"/>
            <a:ext cx="7218362" cy="1427162"/>
            <a:chOff x="336" y="1056"/>
            <a:chExt cx="3888" cy="816"/>
          </a:xfrm>
        </p:grpSpPr>
        <p:cxnSp>
          <p:nvCxnSpPr>
            <p:cNvPr id="1323" name="Shape 1323"/>
            <p:cNvCxnSpPr/>
            <p:nvPr/>
          </p:nvCxnSpPr>
          <p:spPr>
            <a:xfrm rot="10800000">
              <a:off x="2064" y="1056"/>
              <a:ext cx="0" cy="816"/>
            </a:xfrm>
            <a:prstGeom prst="straightConnector1">
              <a:avLst/>
            </a:prstGeom>
            <a:noFill/>
            <a:ln cap="flat" cmpd="sng" w="25400">
              <a:solidFill>
                <a:schemeClr val="dk1"/>
              </a:solidFill>
              <a:prstDash val="solid"/>
              <a:round/>
              <a:headEnd len="med" w="med" type="none"/>
              <a:tailEnd len="med" w="med" type="none"/>
            </a:ln>
          </p:spPr>
        </p:cxnSp>
        <p:cxnSp>
          <p:nvCxnSpPr>
            <p:cNvPr id="1324" name="Shape 1324"/>
            <p:cNvCxnSpPr/>
            <p:nvPr/>
          </p:nvCxnSpPr>
          <p:spPr>
            <a:xfrm rot="10800000">
              <a:off x="2064" y="1872"/>
              <a:ext cx="336" cy="0"/>
            </a:xfrm>
            <a:prstGeom prst="straightConnector1">
              <a:avLst/>
            </a:prstGeom>
            <a:noFill/>
            <a:ln cap="flat" cmpd="sng" w="25400">
              <a:solidFill>
                <a:schemeClr val="dk1"/>
              </a:solidFill>
              <a:prstDash val="solid"/>
              <a:round/>
              <a:headEnd len="med" w="med" type="none"/>
              <a:tailEnd len="med" w="med" type="none"/>
            </a:ln>
          </p:spPr>
        </p:cxnSp>
        <p:cxnSp>
          <p:nvCxnSpPr>
            <p:cNvPr id="1325" name="Shape 1325"/>
            <p:cNvCxnSpPr/>
            <p:nvPr/>
          </p:nvCxnSpPr>
          <p:spPr>
            <a:xfrm rot="10800000">
              <a:off x="336" y="1056"/>
              <a:ext cx="0" cy="816"/>
            </a:xfrm>
            <a:prstGeom prst="straightConnector1">
              <a:avLst/>
            </a:prstGeom>
            <a:noFill/>
            <a:ln cap="flat" cmpd="sng" w="25400">
              <a:solidFill>
                <a:schemeClr val="dk1"/>
              </a:solidFill>
              <a:prstDash val="solid"/>
              <a:round/>
              <a:headEnd len="med" w="med" type="none"/>
              <a:tailEnd len="med" w="med" type="none"/>
            </a:ln>
          </p:spPr>
        </p:cxnSp>
        <p:cxnSp>
          <p:nvCxnSpPr>
            <p:cNvPr id="1326" name="Shape 1326"/>
            <p:cNvCxnSpPr/>
            <p:nvPr/>
          </p:nvCxnSpPr>
          <p:spPr>
            <a:xfrm rot="10800000">
              <a:off x="336" y="1872"/>
              <a:ext cx="336" cy="0"/>
            </a:xfrm>
            <a:prstGeom prst="straightConnector1">
              <a:avLst/>
            </a:prstGeom>
            <a:noFill/>
            <a:ln cap="flat" cmpd="sng" w="25400">
              <a:solidFill>
                <a:schemeClr val="dk1"/>
              </a:solidFill>
              <a:prstDash val="solid"/>
              <a:round/>
              <a:headEnd len="med" w="med" type="none"/>
              <a:tailEnd len="med" w="med" type="none"/>
            </a:ln>
          </p:spPr>
        </p:cxnSp>
        <p:cxnSp>
          <p:nvCxnSpPr>
            <p:cNvPr id="1327" name="Shape 1327"/>
            <p:cNvCxnSpPr/>
            <p:nvPr/>
          </p:nvCxnSpPr>
          <p:spPr>
            <a:xfrm rot="10800000">
              <a:off x="3888" y="1056"/>
              <a:ext cx="0" cy="816"/>
            </a:xfrm>
            <a:prstGeom prst="straightConnector1">
              <a:avLst/>
            </a:prstGeom>
            <a:noFill/>
            <a:ln cap="flat" cmpd="sng" w="25400">
              <a:solidFill>
                <a:schemeClr val="dk1"/>
              </a:solidFill>
              <a:prstDash val="solid"/>
              <a:round/>
              <a:headEnd len="med" w="med" type="none"/>
              <a:tailEnd len="med" w="med" type="none"/>
            </a:ln>
          </p:spPr>
        </p:cxnSp>
        <p:cxnSp>
          <p:nvCxnSpPr>
            <p:cNvPr id="1328" name="Shape 1328"/>
            <p:cNvCxnSpPr/>
            <p:nvPr/>
          </p:nvCxnSpPr>
          <p:spPr>
            <a:xfrm rot="10800000">
              <a:off x="3888" y="1872"/>
              <a:ext cx="336" cy="0"/>
            </a:xfrm>
            <a:prstGeom prst="straightConnector1">
              <a:avLst/>
            </a:prstGeom>
            <a:noFill/>
            <a:ln cap="flat" cmpd="sng" w="25400">
              <a:solidFill>
                <a:schemeClr val="dk1"/>
              </a:solidFill>
              <a:prstDash val="solid"/>
              <a:round/>
              <a:headEnd len="med" w="med" type="none"/>
              <a:tailEnd len="med" w="med" type="none"/>
            </a:ln>
          </p:spPr>
        </p:cxnSp>
      </p:grpSp>
      <p:cxnSp>
        <p:nvCxnSpPr>
          <p:cNvPr id="1329" name="Shape 1329"/>
          <p:cNvCxnSpPr/>
          <p:nvPr/>
        </p:nvCxnSpPr>
        <p:spPr>
          <a:xfrm>
            <a:off x="7965305" y="4220309"/>
            <a:ext cx="0" cy="1595438"/>
          </a:xfrm>
          <a:prstGeom prst="straightConnector1">
            <a:avLst/>
          </a:prstGeom>
          <a:noFill/>
          <a:ln cap="flat" cmpd="sng" w="9525">
            <a:solidFill>
              <a:schemeClr val="dk1"/>
            </a:solidFill>
            <a:prstDash val="solid"/>
            <a:round/>
            <a:headEnd len="med" w="med" type="none"/>
            <a:tailEnd len="med" w="med" type="none"/>
          </a:ln>
        </p:spPr>
      </p:cxnSp>
      <p:cxnSp>
        <p:nvCxnSpPr>
          <p:cNvPr id="1330" name="Shape 1330"/>
          <p:cNvCxnSpPr/>
          <p:nvPr/>
        </p:nvCxnSpPr>
        <p:spPr>
          <a:xfrm>
            <a:off x="8500293" y="4388584"/>
            <a:ext cx="0" cy="1258888"/>
          </a:xfrm>
          <a:prstGeom prst="straightConnector1">
            <a:avLst/>
          </a:prstGeom>
          <a:noFill/>
          <a:ln cap="flat" cmpd="sng" w="9525">
            <a:solidFill>
              <a:schemeClr val="dk1"/>
            </a:solidFill>
            <a:prstDash val="solid"/>
            <a:round/>
            <a:headEnd len="med" w="med" type="none"/>
            <a:tailEnd len="med" w="med" type="none"/>
          </a:ln>
        </p:spPr>
      </p:cxnSp>
      <p:cxnSp>
        <p:nvCxnSpPr>
          <p:cNvPr id="1331" name="Shape 1331"/>
          <p:cNvCxnSpPr/>
          <p:nvPr/>
        </p:nvCxnSpPr>
        <p:spPr>
          <a:xfrm>
            <a:off x="7965305" y="4220309"/>
            <a:ext cx="534988" cy="168275"/>
          </a:xfrm>
          <a:prstGeom prst="straightConnector1">
            <a:avLst/>
          </a:prstGeom>
          <a:noFill/>
          <a:ln cap="flat" cmpd="sng" w="9525">
            <a:solidFill>
              <a:schemeClr val="dk1"/>
            </a:solidFill>
            <a:prstDash val="solid"/>
            <a:round/>
            <a:headEnd len="med" w="med" type="none"/>
            <a:tailEnd len="med" w="med" type="none"/>
          </a:ln>
        </p:spPr>
      </p:cxnSp>
      <p:cxnSp>
        <p:nvCxnSpPr>
          <p:cNvPr id="1332" name="Shape 1332"/>
          <p:cNvCxnSpPr/>
          <p:nvPr/>
        </p:nvCxnSpPr>
        <p:spPr>
          <a:xfrm flipH="1" rot="10800000">
            <a:off x="7965305" y="5647472"/>
            <a:ext cx="534988" cy="168275"/>
          </a:xfrm>
          <a:prstGeom prst="straightConnector1">
            <a:avLst/>
          </a:prstGeom>
          <a:noFill/>
          <a:ln cap="flat" cmpd="sng" w="9525">
            <a:solidFill>
              <a:schemeClr val="dk1"/>
            </a:solidFill>
            <a:prstDash val="solid"/>
            <a:round/>
            <a:headEnd len="med" w="med" type="none"/>
            <a:tailEnd len="med" w="med" type="none"/>
          </a:ln>
        </p:spPr>
      </p:cxnSp>
      <p:sp>
        <p:nvSpPr>
          <p:cNvPr id="1333" name="Shape 1333"/>
          <p:cNvSpPr txBox="1"/>
          <p:nvPr/>
        </p:nvSpPr>
        <p:spPr>
          <a:xfrm>
            <a:off x="7981180" y="4329847"/>
            <a:ext cx="479425"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00</a:t>
            </a:r>
            <a:endParaRPr/>
          </a:p>
        </p:txBody>
      </p:sp>
      <p:cxnSp>
        <p:nvCxnSpPr>
          <p:cNvPr id="1334" name="Shape 1334"/>
          <p:cNvCxnSpPr/>
          <p:nvPr/>
        </p:nvCxnSpPr>
        <p:spPr>
          <a:xfrm>
            <a:off x="8143105" y="3799622"/>
            <a:ext cx="0" cy="504825"/>
          </a:xfrm>
          <a:prstGeom prst="straightConnector1">
            <a:avLst/>
          </a:prstGeom>
          <a:noFill/>
          <a:ln cap="flat" cmpd="sng" w="9525">
            <a:solidFill>
              <a:schemeClr val="dk1"/>
            </a:solidFill>
            <a:prstDash val="solid"/>
            <a:round/>
            <a:headEnd len="med" w="med" type="none"/>
            <a:tailEnd len="med" w="med" type="none"/>
          </a:ln>
        </p:spPr>
      </p:cxnSp>
      <p:grpSp>
        <p:nvGrpSpPr>
          <p:cNvPr id="1335" name="Shape 1335"/>
          <p:cNvGrpSpPr/>
          <p:nvPr/>
        </p:nvGrpSpPr>
        <p:grpSpPr>
          <a:xfrm>
            <a:off x="1013643" y="3967897"/>
            <a:ext cx="9356725" cy="1008062"/>
            <a:chOff x="480" y="1392"/>
            <a:chExt cx="5040" cy="576"/>
          </a:xfrm>
        </p:grpSpPr>
        <p:cxnSp>
          <p:nvCxnSpPr>
            <p:cNvPr id="1336" name="Shape 1336"/>
            <p:cNvCxnSpPr/>
            <p:nvPr/>
          </p:nvCxnSpPr>
          <p:spPr>
            <a:xfrm>
              <a:off x="2208" y="1392"/>
              <a:ext cx="1536" cy="0"/>
            </a:xfrm>
            <a:prstGeom prst="straightConnector1">
              <a:avLst/>
            </a:prstGeom>
            <a:noFill/>
            <a:ln cap="flat" cmpd="sng" w="25400">
              <a:solidFill>
                <a:schemeClr val="dk1"/>
              </a:solidFill>
              <a:prstDash val="solid"/>
              <a:round/>
              <a:headEnd len="med" w="med" type="none"/>
              <a:tailEnd len="med" w="med" type="none"/>
            </a:ln>
          </p:spPr>
        </p:cxnSp>
        <p:cxnSp>
          <p:nvCxnSpPr>
            <p:cNvPr id="1337" name="Shape 1337"/>
            <p:cNvCxnSpPr/>
            <p:nvPr/>
          </p:nvCxnSpPr>
          <p:spPr>
            <a:xfrm>
              <a:off x="3744" y="1392"/>
              <a:ext cx="0" cy="576"/>
            </a:xfrm>
            <a:prstGeom prst="straightConnector1">
              <a:avLst/>
            </a:prstGeom>
            <a:noFill/>
            <a:ln cap="flat" cmpd="sng" w="25400">
              <a:solidFill>
                <a:schemeClr val="dk1"/>
              </a:solidFill>
              <a:prstDash val="solid"/>
              <a:round/>
              <a:headEnd len="med" w="med" type="none"/>
              <a:tailEnd len="med" w="med" type="none"/>
            </a:ln>
          </p:spPr>
        </p:cxnSp>
        <p:cxnSp>
          <p:nvCxnSpPr>
            <p:cNvPr id="1338" name="Shape 1338"/>
            <p:cNvCxnSpPr/>
            <p:nvPr/>
          </p:nvCxnSpPr>
          <p:spPr>
            <a:xfrm rot="10800000">
              <a:off x="2208" y="1680"/>
              <a:ext cx="192" cy="0"/>
            </a:xfrm>
            <a:prstGeom prst="straightConnector1">
              <a:avLst/>
            </a:prstGeom>
            <a:noFill/>
            <a:ln cap="flat" cmpd="sng" w="25400">
              <a:solidFill>
                <a:schemeClr val="dk1"/>
              </a:solidFill>
              <a:prstDash val="solid"/>
              <a:round/>
              <a:headEnd len="med" w="med" type="none"/>
              <a:tailEnd len="med" w="med" type="none"/>
            </a:ln>
          </p:spPr>
        </p:cxnSp>
        <p:cxnSp>
          <p:nvCxnSpPr>
            <p:cNvPr id="1339" name="Shape 1339"/>
            <p:cNvCxnSpPr/>
            <p:nvPr/>
          </p:nvCxnSpPr>
          <p:spPr>
            <a:xfrm>
              <a:off x="2208" y="1392"/>
              <a:ext cx="0" cy="288"/>
            </a:xfrm>
            <a:prstGeom prst="straightConnector1">
              <a:avLst/>
            </a:prstGeom>
            <a:noFill/>
            <a:ln cap="flat" cmpd="sng" w="25400">
              <a:solidFill>
                <a:schemeClr val="dk1"/>
              </a:solidFill>
              <a:prstDash val="solid"/>
              <a:round/>
              <a:headEnd len="med" w="med" type="none"/>
              <a:tailEnd len="med" w="med" type="none"/>
            </a:ln>
          </p:spPr>
        </p:cxnSp>
        <p:cxnSp>
          <p:nvCxnSpPr>
            <p:cNvPr id="1340" name="Shape 1340"/>
            <p:cNvCxnSpPr/>
            <p:nvPr/>
          </p:nvCxnSpPr>
          <p:spPr>
            <a:xfrm>
              <a:off x="480" y="1392"/>
              <a:ext cx="1440" cy="0"/>
            </a:xfrm>
            <a:prstGeom prst="straightConnector1">
              <a:avLst/>
            </a:prstGeom>
            <a:noFill/>
            <a:ln cap="flat" cmpd="sng" w="25400">
              <a:solidFill>
                <a:schemeClr val="dk1"/>
              </a:solidFill>
              <a:prstDash val="solid"/>
              <a:round/>
              <a:headEnd len="med" w="med" type="none"/>
              <a:tailEnd len="med" w="med" type="none"/>
            </a:ln>
          </p:spPr>
        </p:cxnSp>
        <p:cxnSp>
          <p:nvCxnSpPr>
            <p:cNvPr id="1341" name="Shape 1341"/>
            <p:cNvCxnSpPr/>
            <p:nvPr/>
          </p:nvCxnSpPr>
          <p:spPr>
            <a:xfrm rot="10800000">
              <a:off x="480" y="1680"/>
              <a:ext cx="192" cy="0"/>
            </a:xfrm>
            <a:prstGeom prst="straightConnector1">
              <a:avLst/>
            </a:prstGeom>
            <a:noFill/>
            <a:ln cap="flat" cmpd="sng" w="25400">
              <a:solidFill>
                <a:schemeClr val="dk1"/>
              </a:solidFill>
              <a:prstDash val="solid"/>
              <a:round/>
              <a:headEnd len="med" w="med" type="none"/>
              <a:tailEnd len="med" w="med" type="none"/>
            </a:ln>
          </p:spPr>
        </p:cxnSp>
        <p:cxnSp>
          <p:nvCxnSpPr>
            <p:cNvPr id="1342" name="Shape 1342"/>
            <p:cNvCxnSpPr/>
            <p:nvPr/>
          </p:nvCxnSpPr>
          <p:spPr>
            <a:xfrm>
              <a:off x="480" y="1392"/>
              <a:ext cx="0" cy="288"/>
            </a:xfrm>
            <a:prstGeom prst="straightConnector1">
              <a:avLst/>
            </a:prstGeom>
            <a:noFill/>
            <a:ln cap="flat" cmpd="sng" w="25400">
              <a:solidFill>
                <a:schemeClr val="dk1"/>
              </a:solidFill>
              <a:prstDash val="solid"/>
              <a:round/>
              <a:headEnd len="med" w="med" type="none"/>
              <a:tailEnd len="med" w="med" type="none"/>
            </a:ln>
          </p:spPr>
        </p:cxnSp>
        <p:cxnSp>
          <p:nvCxnSpPr>
            <p:cNvPr id="1343" name="Shape 1343"/>
            <p:cNvCxnSpPr/>
            <p:nvPr/>
          </p:nvCxnSpPr>
          <p:spPr>
            <a:xfrm rot="10800000">
              <a:off x="1920" y="1392"/>
              <a:ext cx="0" cy="576"/>
            </a:xfrm>
            <a:prstGeom prst="straightConnector1">
              <a:avLst/>
            </a:prstGeom>
            <a:noFill/>
            <a:ln cap="flat" cmpd="sng" w="25400">
              <a:solidFill>
                <a:schemeClr val="dk1"/>
              </a:solidFill>
              <a:prstDash val="solid"/>
              <a:round/>
              <a:headEnd len="med" w="med" type="none"/>
              <a:tailEnd len="med" w="med" type="none"/>
            </a:ln>
          </p:spPr>
        </p:cxnSp>
        <p:cxnSp>
          <p:nvCxnSpPr>
            <p:cNvPr id="1344" name="Shape 1344"/>
            <p:cNvCxnSpPr/>
            <p:nvPr/>
          </p:nvCxnSpPr>
          <p:spPr>
            <a:xfrm>
              <a:off x="4032" y="1392"/>
              <a:ext cx="1488" cy="0"/>
            </a:xfrm>
            <a:prstGeom prst="straightConnector1">
              <a:avLst/>
            </a:prstGeom>
            <a:noFill/>
            <a:ln cap="flat" cmpd="sng" w="25400">
              <a:solidFill>
                <a:schemeClr val="dk1"/>
              </a:solidFill>
              <a:prstDash val="solid"/>
              <a:round/>
              <a:headEnd len="med" w="med" type="none"/>
              <a:tailEnd len="med" w="med" type="none"/>
            </a:ln>
          </p:spPr>
        </p:cxnSp>
        <p:cxnSp>
          <p:nvCxnSpPr>
            <p:cNvPr id="1345" name="Shape 1345"/>
            <p:cNvCxnSpPr/>
            <p:nvPr/>
          </p:nvCxnSpPr>
          <p:spPr>
            <a:xfrm>
              <a:off x="5520" y="1392"/>
              <a:ext cx="0" cy="576"/>
            </a:xfrm>
            <a:prstGeom prst="straightConnector1">
              <a:avLst/>
            </a:prstGeom>
            <a:noFill/>
            <a:ln cap="flat" cmpd="sng" w="25400">
              <a:solidFill>
                <a:schemeClr val="dk1"/>
              </a:solidFill>
              <a:prstDash val="solid"/>
              <a:round/>
              <a:headEnd len="med" w="med" type="none"/>
              <a:tailEnd len="med" w="med" type="none"/>
            </a:ln>
          </p:spPr>
        </p:cxnSp>
        <p:cxnSp>
          <p:nvCxnSpPr>
            <p:cNvPr id="1346" name="Shape 1346"/>
            <p:cNvCxnSpPr/>
            <p:nvPr/>
          </p:nvCxnSpPr>
          <p:spPr>
            <a:xfrm rot="10800000">
              <a:off x="4032" y="1680"/>
              <a:ext cx="192" cy="0"/>
            </a:xfrm>
            <a:prstGeom prst="straightConnector1">
              <a:avLst/>
            </a:prstGeom>
            <a:noFill/>
            <a:ln cap="flat" cmpd="sng" w="25400">
              <a:solidFill>
                <a:schemeClr val="dk1"/>
              </a:solidFill>
              <a:prstDash val="solid"/>
              <a:round/>
              <a:headEnd len="med" w="med" type="none"/>
              <a:tailEnd len="med" w="med" type="none"/>
            </a:ln>
          </p:spPr>
        </p:cxnSp>
        <p:cxnSp>
          <p:nvCxnSpPr>
            <p:cNvPr id="1347" name="Shape 1347"/>
            <p:cNvCxnSpPr/>
            <p:nvPr/>
          </p:nvCxnSpPr>
          <p:spPr>
            <a:xfrm>
              <a:off x="4032" y="1392"/>
              <a:ext cx="0" cy="288"/>
            </a:xfrm>
            <a:prstGeom prst="straightConnector1">
              <a:avLst/>
            </a:prstGeom>
            <a:noFill/>
            <a:ln cap="flat" cmpd="sng" w="25400">
              <a:solidFill>
                <a:schemeClr val="dk1"/>
              </a:solidFill>
              <a:prstDash val="solid"/>
              <a:round/>
              <a:headEnd len="med" w="med" type="none"/>
              <a:tailEnd len="med" w="med" type="none"/>
            </a:ln>
          </p:spPr>
        </p:cxnSp>
      </p:grpSp>
      <p:sp>
        <p:nvSpPr>
          <p:cNvPr id="1348" name="Shape 1348"/>
          <p:cNvSpPr txBox="1"/>
          <p:nvPr/>
        </p:nvSpPr>
        <p:spPr>
          <a:xfrm>
            <a:off x="7965305" y="4639409"/>
            <a:ext cx="477838"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11</a:t>
            </a:r>
            <a:endParaRPr/>
          </a:p>
        </p:txBody>
      </p:sp>
      <p:sp>
        <p:nvSpPr>
          <p:cNvPr id="1349" name="Shape 1349"/>
          <p:cNvSpPr txBox="1"/>
          <p:nvPr/>
        </p:nvSpPr>
        <p:spPr>
          <a:xfrm>
            <a:off x="7965305" y="4975959"/>
            <a:ext cx="477838"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01</a:t>
            </a:r>
            <a:endParaRPr/>
          </a:p>
        </p:txBody>
      </p:sp>
      <p:sp>
        <p:nvSpPr>
          <p:cNvPr id="1350" name="Shape 1350"/>
          <p:cNvSpPr txBox="1"/>
          <p:nvPr/>
        </p:nvSpPr>
        <p:spPr>
          <a:xfrm>
            <a:off x="7965305" y="5312509"/>
            <a:ext cx="477838"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10</a:t>
            </a:r>
            <a:endParaRPr/>
          </a:p>
        </p:txBody>
      </p:sp>
      <p:sp>
        <p:nvSpPr>
          <p:cNvPr id="1351" name="Shape 1351"/>
          <p:cNvSpPr txBox="1"/>
          <p:nvPr/>
        </p:nvSpPr>
        <p:spPr>
          <a:xfrm>
            <a:off x="7876405" y="6907947"/>
            <a:ext cx="735013"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DSL</a:t>
            </a:r>
            <a:endParaRPr/>
          </a:p>
        </p:txBody>
      </p:sp>
      <p:cxnSp>
        <p:nvCxnSpPr>
          <p:cNvPr id="1352" name="Shape 1352"/>
          <p:cNvCxnSpPr/>
          <p:nvPr/>
        </p:nvCxnSpPr>
        <p:spPr>
          <a:xfrm>
            <a:off x="10370368" y="4975959"/>
            <a:ext cx="0" cy="2016125"/>
          </a:xfrm>
          <a:prstGeom prst="straightConnector1">
            <a:avLst/>
          </a:prstGeom>
          <a:noFill/>
          <a:ln cap="flat" cmpd="sng" w="25400">
            <a:solidFill>
              <a:schemeClr val="dk1"/>
            </a:solidFill>
            <a:prstDash val="solid"/>
            <a:round/>
            <a:headEnd len="med" w="med" type="none"/>
            <a:tailEnd len="med" w="med" type="none"/>
          </a:ln>
        </p:spPr>
      </p:cxnSp>
      <p:grpSp>
        <p:nvGrpSpPr>
          <p:cNvPr id="1353" name="Shape 1353"/>
          <p:cNvGrpSpPr/>
          <p:nvPr/>
        </p:nvGrpSpPr>
        <p:grpSpPr>
          <a:xfrm>
            <a:off x="8855893" y="5396647"/>
            <a:ext cx="266700" cy="1343025"/>
            <a:chOff x="2208" y="2112"/>
            <a:chExt cx="144" cy="576"/>
          </a:xfrm>
        </p:grpSpPr>
        <p:cxnSp>
          <p:nvCxnSpPr>
            <p:cNvPr id="1354" name="Shape 1354"/>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1355" name="Shape 1355"/>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grpSp>
        <p:nvGrpSpPr>
          <p:cNvPr id="1356" name="Shape 1356"/>
          <p:cNvGrpSpPr/>
          <p:nvPr/>
        </p:nvGrpSpPr>
        <p:grpSpPr>
          <a:xfrm>
            <a:off x="2261418" y="5396647"/>
            <a:ext cx="268287" cy="1343025"/>
            <a:chOff x="2208" y="2112"/>
            <a:chExt cx="144" cy="576"/>
          </a:xfrm>
        </p:grpSpPr>
        <p:cxnSp>
          <p:nvCxnSpPr>
            <p:cNvPr id="1357" name="Shape 1357"/>
            <p:cNvCxnSpPr/>
            <p:nvPr/>
          </p:nvCxnSpPr>
          <p:spPr>
            <a:xfrm>
              <a:off x="2208" y="2112"/>
              <a:ext cx="0" cy="576"/>
            </a:xfrm>
            <a:prstGeom prst="straightConnector1">
              <a:avLst/>
            </a:prstGeom>
            <a:noFill/>
            <a:ln cap="flat" cmpd="sng" w="25400">
              <a:solidFill>
                <a:schemeClr val="dk1"/>
              </a:solidFill>
              <a:prstDash val="solid"/>
              <a:round/>
              <a:headEnd len="med" w="med" type="none"/>
              <a:tailEnd len="med" w="med" type="none"/>
            </a:ln>
          </p:spPr>
        </p:cxnSp>
        <p:cxnSp>
          <p:nvCxnSpPr>
            <p:cNvPr id="1358" name="Shape 1358"/>
            <p:cNvCxnSpPr/>
            <p:nvPr/>
          </p:nvCxnSpPr>
          <p:spPr>
            <a:xfrm rot="10800000">
              <a:off x="2208" y="2112"/>
              <a:ext cx="144" cy="0"/>
            </a:xfrm>
            <a:prstGeom prst="straightConnector1">
              <a:avLst/>
            </a:prstGeom>
            <a:noFill/>
            <a:ln cap="flat" cmpd="sng" w="25400">
              <a:solidFill>
                <a:schemeClr val="dk1"/>
              </a:solidFill>
              <a:prstDash val="solid"/>
              <a:round/>
              <a:headEnd len="med" w="med" type="none"/>
              <a:tailEnd len="med" w="med" type="none"/>
            </a:ln>
          </p:spPr>
        </p:cxnSp>
      </p:grpSp>
      <p:grpSp>
        <p:nvGrpSpPr>
          <p:cNvPr id="1359" name="Shape 1359"/>
          <p:cNvGrpSpPr/>
          <p:nvPr/>
        </p:nvGrpSpPr>
        <p:grpSpPr>
          <a:xfrm>
            <a:off x="746943" y="4975959"/>
            <a:ext cx="9623425" cy="168275"/>
            <a:chOff x="336" y="1968"/>
            <a:chExt cx="5184" cy="96"/>
          </a:xfrm>
        </p:grpSpPr>
        <p:cxnSp>
          <p:nvCxnSpPr>
            <p:cNvPr id="1360" name="Shape 1360"/>
            <p:cNvCxnSpPr/>
            <p:nvPr/>
          </p:nvCxnSpPr>
          <p:spPr>
            <a:xfrm>
              <a:off x="3456" y="1968"/>
              <a:ext cx="288" cy="0"/>
            </a:xfrm>
            <a:prstGeom prst="straightConnector1">
              <a:avLst/>
            </a:prstGeom>
            <a:noFill/>
            <a:ln cap="flat" cmpd="sng" w="25400">
              <a:solidFill>
                <a:schemeClr val="dk1"/>
              </a:solidFill>
              <a:prstDash val="solid"/>
              <a:round/>
              <a:headEnd len="med" w="med" type="none"/>
              <a:tailEnd len="med" w="med" type="none"/>
            </a:ln>
          </p:spPr>
        </p:cxnSp>
        <p:cxnSp>
          <p:nvCxnSpPr>
            <p:cNvPr id="1361" name="Shape 1361"/>
            <p:cNvCxnSpPr/>
            <p:nvPr/>
          </p:nvCxnSpPr>
          <p:spPr>
            <a:xfrm>
              <a:off x="1728" y="1968"/>
              <a:ext cx="192" cy="0"/>
            </a:xfrm>
            <a:prstGeom prst="straightConnector1">
              <a:avLst/>
            </a:prstGeom>
            <a:noFill/>
            <a:ln cap="flat" cmpd="sng" w="25400">
              <a:solidFill>
                <a:schemeClr val="dk1"/>
              </a:solidFill>
              <a:prstDash val="solid"/>
              <a:round/>
              <a:headEnd len="med" w="med" type="none"/>
              <a:tailEnd len="med" w="med" type="none"/>
            </a:ln>
          </p:spPr>
        </p:cxnSp>
        <p:cxnSp>
          <p:nvCxnSpPr>
            <p:cNvPr id="1362" name="Shape 1362"/>
            <p:cNvCxnSpPr/>
            <p:nvPr/>
          </p:nvCxnSpPr>
          <p:spPr>
            <a:xfrm>
              <a:off x="1920" y="2064"/>
              <a:ext cx="480" cy="0"/>
            </a:xfrm>
            <a:prstGeom prst="straightConnector1">
              <a:avLst/>
            </a:prstGeom>
            <a:noFill/>
            <a:ln cap="flat" cmpd="sng" w="25400">
              <a:solidFill>
                <a:schemeClr val="dk1"/>
              </a:solidFill>
              <a:prstDash val="solid"/>
              <a:round/>
              <a:headEnd len="med" w="med" type="none"/>
              <a:tailEnd len="med" w="med" type="none"/>
            </a:ln>
          </p:spPr>
        </p:cxnSp>
        <p:cxnSp>
          <p:nvCxnSpPr>
            <p:cNvPr id="1363" name="Shape 1363"/>
            <p:cNvCxnSpPr/>
            <p:nvPr/>
          </p:nvCxnSpPr>
          <p:spPr>
            <a:xfrm>
              <a:off x="2688" y="1968"/>
              <a:ext cx="336" cy="0"/>
            </a:xfrm>
            <a:prstGeom prst="straightConnector1">
              <a:avLst/>
            </a:prstGeom>
            <a:noFill/>
            <a:ln cap="flat" cmpd="sng" w="25400">
              <a:solidFill>
                <a:schemeClr val="dk1"/>
              </a:solidFill>
              <a:prstDash val="solid"/>
              <a:round/>
              <a:headEnd len="med" w="med" type="none"/>
              <a:tailEnd len="med" w="med" type="none"/>
            </a:ln>
          </p:spPr>
        </p:cxnSp>
        <p:cxnSp>
          <p:nvCxnSpPr>
            <p:cNvPr id="1364" name="Shape 1364"/>
            <p:cNvCxnSpPr/>
            <p:nvPr/>
          </p:nvCxnSpPr>
          <p:spPr>
            <a:xfrm>
              <a:off x="336" y="2064"/>
              <a:ext cx="336" cy="0"/>
            </a:xfrm>
            <a:prstGeom prst="straightConnector1">
              <a:avLst/>
            </a:prstGeom>
            <a:noFill/>
            <a:ln cap="flat" cmpd="sng" w="25400">
              <a:solidFill>
                <a:schemeClr val="dk1"/>
              </a:solidFill>
              <a:prstDash val="solid"/>
              <a:round/>
              <a:headEnd len="med" w="med" type="none"/>
              <a:tailEnd len="med" w="med" type="none"/>
            </a:ln>
          </p:spPr>
        </p:cxnSp>
        <p:cxnSp>
          <p:nvCxnSpPr>
            <p:cNvPr id="1365" name="Shape 1365"/>
            <p:cNvCxnSpPr/>
            <p:nvPr/>
          </p:nvCxnSpPr>
          <p:spPr>
            <a:xfrm>
              <a:off x="960" y="1968"/>
              <a:ext cx="336" cy="0"/>
            </a:xfrm>
            <a:prstGeom prst="straightConnector1">
              <a:avLst/>
            </a:prstGeom>
            <a:noFill/>
            <a:ln cap="flat" cmpd="sng" w="25400">
              <a:solidFill>
                <a:schemeClr val="dk1"/>
              </a:solidFill>
              <a:prstDash val="solid"/>
              <a:round/>
              <a:headEnd len="med" w="med" type="none"/>
              <a:tailEnd len="med" w="med" type="none"/>
            </a:ln>
          </p:spPr>
        </p:cxnSp>
        <p:cxnSp>
          <p:nvCxnSpPr>
            <p:cNvPr id="1366" name="Shape 1366"/>
            <p:cNvCxnSpPr/>
            <p:nvPr/>
          </p:nvCxnSpPr>
          <p:spPr>
            <a:xfrm>
              <a:off x="5280" y="1968"/>
              <a:ext cx="240" cy="0"/>
            </a:xfrm>
            <a:prstGeom prst="straightConnector1">
              <a:avLst/>
            </a:prstGeom>
            <a:noFill/>
            <a:ln cap="flat" cmpd="sng" w="25400">
              <a:solidFill>
                <a:schemeClr val="dk1"/>
              </a:solidFill>
              <a:prstDash val="solid"/>
              <a:round/>
              <a:headEnd len="med" w="med" type="none"/>
              <a:tailEnd len="med" w="med" type="none"/>
            </a:ln>
          </p:spPr>
        </p:cxnSp>
        <p:cxnSp>
          <p:nvCxnSpPr>
            <p:cNvPr id="1367" name="Shape 1367"/>
            <p:cNvCxnSpPr/>
            <p:nvPr/>
          </p:nvCxnSpPr>
          <p:spPr>
            <a:xfrm>
              <a:off x="4512" y="1968"/>
              <a:ext cx="336" cy="0"/>
            </a:xfrm>
            <a:prstGeom prst="straightConnector1">
              <a:avLst/>
            </a:prstGeom>
            <a:noFill/>
            <a:ln cap="flat" cmpd="sng" w="25400">
              <a:solidFill>
                <a:schemeClr val="dk1"/>
              </a:solidFill>
              <a:prstDash val="solid"/>
              <a:round/>
              <a:headEnd len="med" w="med" type="none"/>
              <a:tailEnd len="med" w="med" type="none"/>
            </a:ln>
          </p:spPr>
        </p:cxnSp>
        <p:cxnSp>
          <p:nvCxnSpPr>
            <p:cNvPr id="1368" name="Shape 1368"/>
            <p:cNvCxnSpPr/>
            <p:nvPr/>
          </p:nvCxnSpPr>
          <p:spPr>
            <a:xfrm rot="10800000">
              <a:off x="3744" y="2064"/>
              <a:ext cx="480" cy="0"/>
            </a:xfrm>
            <a:prstGeom prst="straightConnector1">
              <a:avLst/>
            </a:prstGeom>
            <a:noFill/>
            <a:ln cap="flat" cmpd="sng" w="25400">
              <a:solidFill>
                <a:schemeClr val="dk1"/>
              </a:solidFill>
              <a:prstDash val="solid"/>
              <a:round/>
              <a:headEnd len="med" w="med" type="none"/>
              <a:tailEnd len="med" w="med" type="none"/>
            </a:ln>
          </p:spPr>
        </p:cxnSp>
      </p:grpSp>
      <p:sp>
        <p:nvSpPr>
          <p:cNvPr id="1369" name="Shape 1369"/>
          <p:cNvSpPr txBox="1"/>
          <p:nvPr/>
        </p:nvSpPr>
        <p:spPr>
          <a:xfrm>
            <a:off x="-54745" y="3043972"/>
            <a:ext cx="801688"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D0</a:t>
            </a:r>
            <a:endParaRPr/>
          </a:p>
        </p:txBody>
      </p:sp>
      <p:sp>
        <p:nvSpPr>
          <p:cNvPr id="1370" name="Shape 1370"/>
          <p:cNvSpPr/>
          <p:nvPr/>
        </p:nvSpPr>
        <p:spPr>
          <a:xfrm>
            <a:off x="3598093" y="6992084"/>
            <a:ext cx="177800"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371" name="Shape 1371"/>
          <p:cNvSpPr/>
          <p:nvPr/>
        </p:nvSpPr>
        <p:spPr>
          <a:xfrm>
            <a:off x="6984230" y="6992084"/>
            <a:ext cx="179388"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372" name="Shape 1372"/>
          <p:cNvSpPr/>
          <p:nvPr/>
        </p:nvSpPr>
        <p:spPr>
          <a:xfrm>
            <a:off x="10281468" y="6992084"/>
            <a:ext cx="177800"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373" name="Shape 1373"/>
          <p:cNvSpPr txBox="1"/>
          <p:nvPr/>
        </p:nvSpPr>
        <p:spPr>
          <a:xfrm>
            <a:off x="6449243" y="6992084"/>
            <a:ext cx="573087"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Q1</a:t>
            </a:r>
            <a:endParaRPr/>
          </a:p>
        </p:txBody>
      </p:sp>
      <p:sp>
        <p:nvSpPr>
          <p:cNvPr id="1374" name="Shape 1374"/>
          <p:cNvSpPr txBox="1"/>
          <p:nvPr/>
        </p:nvSpPr>
        <p:spPr>
          <a:xfrm>
            <a:off x="9746480" y="6907947"/>
            <a:ext cx="573088"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Q2</a:t>
            </a:r>
            <a:endParaRPr/>
          </a:p>
        </p:txBody>
      </p:sp>
      <p:cxnSp>
        <p:nvCxnSpPr>
          <p:cNvPr id="1375" name="Shape 1375"/>
          <p:cNvCxnSpPr/>
          <p:nvPr/>
        </p:nvCxnSpPr>
        <p:spPr>
          <a:xfrm rot="10800000">
            <a:off x="1102542" y="3631347"/>
            <a:ext cx="7218362" cy="0"/>
          </a:xfrm>
          <a:prstGeom prst="straightConnector1">
            <a:avLst/>
          </a:prstGeom>
          <a:noFill/>
          <a:ln cap="flat" cmpd="sng" w="9525">
            <a:solidFill>
              <a:schemeClr val="dk1"/>
            </a:solidFill>
            <a:prstDash val="solid"/>
            <a:round/>
            <a:headEnd len="med" w="med" type="none"/>
            <a:tailEnd len="med" w="med" type="none"/>
          </a:ln>
        </p:spPr>
      </p:cxnSp>
      <p:cxnSp>
        <p:nvCxnSpPr>
          <p:cNvPr id="1376" name="Shape 1376"/>
          <p:cNvCxnSpPr/>
          <p:nvPr/>
        </p:nvCxnSpPr>
        <p:spPr>
          <a:xfrm>
            <a:off x="1726430" y="3631347"/>
            <a:ext cx="0" cy="673100"/>
          </a:xfrm>
          <a:prstGeom prst="straightConnector1">
            <a:avLst/>
          </a:prstGeom>
          <a:noFill/>
          <a:ln cap="flat" cmpd="sng" w="9525">
            <a:solidFill>
              <a:schemeClr val="dk1"/>
            </a:solidFill>
            <a:prstDash val="solid"/>
            <a:round/>
            <a:headEnd len="med" w="med" type="oval"/>
            <a:tailEnd len="med" w="med" type="none"/>
          </a:ln>
        </p:spPr>
      </p:cxnSp>
      <p:cxnSp>
        <p:nvCxnSpPr>
          <p:cNvPr id="1377" name="Shape 1377"/>
          <p:cNvCxnSpPr/>
          <p:nvPr/>
        </p:nvCxnSpPr>
        <p:spPr>
          <a:xfrm>
            <a:off x="4934768" y="3631347"/>
            <a:ext cx="0" cy="673100"/>
          </a:xfrm>
          <a:prstGeom prst="straightConnector1">
            <a:avLst/>
          </a:prstGeom>
          <a:noFill/>
          <a:ln cap="flat" cmpd="sng" w="9525">
            <a:solidFill>
              <a:schemeClr val="dk1"/>
            </a:solidFill>
            <a:prstDash val="solid"/>
            <a:round/>
            <a:headEnd len="med" w="med" type="oval"/>
            <a:tailEnd len="med" w="med" type="none"/>
          </a:ln>
        </p:spPr>
      </p:cxnSp>
      <p:cxnSp>
        <p:nvCxnSpPr>
          <p:cNvPr id="1378" name="Shape 1378"/>
          <p:cNvCxnSpPr/>
          <p:nvPr/>
        </p:nvCxnSpPr>
        <p:spPr>
          <a:xfrm>
            <a:off x="8320905" y="3631347"/>
            <a:ext cx="0" cy="757237"/>
          </a:xfrm>
          <a:prstGeom prst="straightConnector1">
            <a:avLst/>
          </a:prstGeom>
          <a:noFill/>
          <a:ln cap="flat" cmpd="sng" w="9525">
            <a:solidFill>
              <a:schemeClr val="dk1"/>
            </a:solidFill>
            <a:prstDash val="solid"/>
            <a:round/>
            <a:headEnd len="med" w="med" type="none"/>
            <a:tailEnd len="med" w="med" type="none"/>
          </a:ln>
        </p:spPr>
      </p:cxnSp>
      <p:sp>
        <p:nvSpPr>
          <p:cNvPr id="1379" name="Shape 1379"/>
          <p:cNvSpPr txBox="1"/>
          <p:nvPr/>
        </p:nvSpPr>
        <p:spPr>
          <a:xfrm>
            <a:off x="123055" y="3464659"/>
            <a:ext cx="801688" cy="369888"/>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S0</a:t>
            </a:r>
            <a:endParaRPr/>
          </a:p>
        </p:txBody>
      </p:sp>
      <p:sp>
        <p:nvSpPr>
          <p:cNvPr id="1380" name="Shape 1380"/>
          <p:cNvSpPr txBox="1"/>
          <p:nvPr/>
        </p:nvSpPr>
        <p:spPr>
          <a:xfrm>
            <a:off x="123055" y="3715484"/>
            <a:ext cx="801688" cy="3714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S1</a:t>
            </a:r>
            <a:endParaRPr/>
          </a:p>
        </p:txBody>
      </p:sp>
      <p:sp>
        <p:nvSpPr>
          <p:cNvPr id="1381" name="Shape 1381"/>
          <p:cNvSpPr/>
          <p:nvPr/>
        </p:nvSpPr>
        <p:spPr>
          <a:xfrm>
            <a:off x="569143" y="5060097"/>
            <a:ext cx="177800"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382" name="Shape 1382"/>
          <p:cNvSpPr/>
          <p:nvPr/>
        </p:nvSpPr>
        <p:spPr>
          <a:xfrm>
            <a:off x="7519218" y="6992084"/>
            <a:ext cx="177800" cy="168275"/>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383" name="Shape 1383"/>
          <p:cNvSpPr/>
          <p:nvPr/>
        </p:nvSpPr>
        <p:spPr>
          <a:xfrm>
            <a:off x="569143" y="6657122"/>
            <a:ext cx="177800" cy="166687"/>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384" name="Shape 1384"/>
          <p:cNvSpPr/>
          <p:nvPr/>
        </p:nvSpPr>
        <p:spPr>
          <a:xfrm>
            <a:off x="924743" y="3547209"/>
            <a:ext cx="177800" cy="168275"/>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385" name="Shape 1385"/>
          <p:cNvSpPr/>
          <p:nvPr/>
        </p:nvSpPr>
        <p:spPr>
          <a:xfrm>
            <a:off x="924743" y="3715484"/>
            <a:ext cx="177800" cy="168275"/>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grpSp>
        <p:nvGrpSpPr>
          <p:cNvPr id="1386" name="Shape 1386"/>
          <p:cNvGrpSpPr/>
          <p:nvPr/>
        </p:nvGrpSpPr>
        <p:grpSpPr>
          <a:xfrm>
            <a:off x="7608118" y="5564922"/>
            <a:ext cx="357187" cy="1427162"/>
            <a:chOff x="4032" y="2304"/>
            <a:chExt cx="192" cy="816"/>
          </a:xfrm>
        </p:grpSpPr>
        <p:cxnSp>
          <p:nvCxnSpPr>
            <p:cNvPr id="1387" name="Shape 1387"/>
            <p:cNvCxnSpPr/>
            <p:nvPr/>
          </p:nvCxnSpPr>
          <p:spPr>
            <a:xfrm>
              <a:off x="4032" y="2304"/>
              <a:ext cx="192" cy="0"/>
            </a:xfrm>
            <a:prstGeom prst="straightConnector1">
              <a:avLst/>
            </a:prstGeom>
            <a:noFill/>
            <a:ln cap="flat" cmpd="sng" w="25400">
              <a:solidFill>
                <a:schemeClr val="dk1"/>
              </a:solidFill>
              <a:prstDash val="solid"/>
              <a:round/>
              <a:headEnd len="med" w="med" type="none"/>
              <a:tailEnd len="med" w="med" type="none"/>
            </a:ln>
          </p:spPr>
        </p:cxnSp>
        <p:cxnSp>
          <p:nvCxnSpPr>
            <p:cNvPr id="1388" name="Shape 1388"/>
            <p:cNvCxnSpPr/>
            <p:nvPr/>
          </p:nvCxnSpPr>
          <p:spPr>
            <a:xfrm>
              <a:off x="4032" y="2304"/>
              <a:ext cx="0" cy="816"/>
            </a:xfrm>
            <a:prstGeom prst="straightConnector1">
              <a:avLst/>
            </a:prstGeom>
            <a:noFill/>
            <a:ln cap="flat" cmpd="sng" w="25400">
              <a:solidFill>
                <a:schemeClr val="dk1"/>
              </a:solidFill>
              <a:prstDash val="solid"/>
              <a:round/>
              <a:headEnd len="med" w="med" type="none"/>
              <a:tailEnd len="med" w="med" type="none"/>
            </a:ln>
          </p:spPr>
        </p:cxnSp>
      </p:grpSp>
      <p:grpSp>
        <p:nvGrpSpPr>
          <p:cNvPr id="1389" name="Shape 1389"/>
          <p:cNvGrpSpPr/>
          <p:nvPr/>
        </p:nvGrpSpPr>
        <p:grpSpPr>
          <a:xfrm>
            <a:off x="746943" y="3380522"/>
            <a:ext cx="7218362" cy="1427162"/>
            <a:chOff x="336" y="1056"/>
            <a:chExt cx="3888" cy="816"/>
          </a:xfrm>
        </p:grpSpPr>
        <p:cxnSp>
          <p:nvCxnSpPr>
            <p:cNvPr id="1390" name="Shape 1390"/>
            <p:cNvCxnSpPr/>
            <p:nvPr/>
          </p:nvCxnSpPr>
          <p:spPr>
            <a:xfrm rot="10800000">
              <a:off x="2064" y="1056"/>
              <a:ext cx="0" cy="816"/>
            </a:xfrm>
            <a:prstGeom prst="straightConnector1">
              <a:avLst/>
            </a:prstGeom>
            <a:noFill/>
            <a:ln cap="flat" cmpd="sng" w="25400">
              <a:solidFill>
                <a:srgbClr val="FF0000"/>
              </a:solidFill>
              <a:prstDash val="solid"/>
              <a:round/>
              <a:headEnd len="med" w="med" type="none"/>
              <a:tailEnd len="med" w="med" type="none"/>
            </a:ln>
          </p:spPr>
        </p:cxnSp>
        <p:cxnSp>
          <p:nvCxnSpPr>
            <p:cNvPr id="1391" name="Shape 1391"/>
            <p:cNvCxnSpPr/>
            <p:nvPr/>
          </p:nvCxnSpPr>
          <p:spPr>
            <a:xfrm rot="10800000">
              <a:off x="2064" y="1872"/>
              <a:ext cx="336" cy="0"/>
            </a:xfrm>
            <a:prstGeom prst="straightConnector1">
              <a:avLst/>
            </a:prstGeom>
            <a:noFill/>
            <a:ln cap="flat" cmpd="sng" w="25400">
              <a:solidFill>
                <a:srgbClr val="FF0000"/>
              </a:solidFill>
              <a:prstDash val="solid"/>
              <a:round/>
              <a:headEnd len="med" w="med" type="none"/>
              <a:tailEnd len="med" w="med" type="none"/>
            </a:ln>
          </p:spPr>
        </p:cxnSp>
        <p:cxnSp>
          <p:nvCxnSpPr>
            <p:cNvPr id="1392" name="Shape 1392"/>
            <p:cNvCxnSpPr/>
            <p:nvPr/>
          </p:nvCxnSpPr>
          <p:spPr>
            <a:xfrm rot="10800000">
              <a:off x="336" y="1056"/>
              <a:ext cx="0" cy="816"/>
            </a:xfrm>
            <a:prstGeom prst="straightConnector1">
              <a:avLst/>
            </a:prstGeom>
            <a:noFill/>
            <a:ln cap="flat" cmpd="sng" w="25400">
              <a:solidFill>
                <a:srgbClr val="FF0000"/>
              </a:solidFill>
              <a:prstDash val="solid"/>
              <a:round/>
              <a:headEnd len="med" w="med" type="none"/>
              <a:tailEnd len="med" w="med" type="none"/>
            </a:ln>
          </p:spPr>
        </p:cxnSp>
        <p:cxnSp>
          <p:nvCxnSpPr>
            <p:cNvPr id="1393" name="Shape 1393"/>
            <p:cNvCxnSpPr/>
            <p:nvPr/>
          </p:nvCxnSpPr>
          <p:spPr>
            <a:xfrm rot="10800000">
              <a:off x="336" y="1872"/>
              <a:ext cx="336" cy="0"/>
            </a:xfrm>
            <a:prstGeom prst="straightConnector1">
              <a:avLst/>
            </a:prstGeom>
            <a:noFill/>
            <a:ln cap="flat" cmpd="sng" w="25400">
              <a:solidFill>
                <a:srgbClr val="FF0000"/>
              </a:solidFill>
              <a:prstDash val="solid"/>
              <a:round/>
              <a:headEnd len="med" w="med" type="none"/>
              <a:tailEnd len="med" w="med" type="none"/>
            </a:ln>
          </p:spPr>
        </p:cxnSp>
        <p:cxnSp>
          <p:nvCxnSpPr>
            <p:cNvPr id="1394" name="Shape 1394"/>
            <p:cNvCxnSpPr/>
            <p:nvPr/>
          </p:nvCxnSpPr>
          <p:spPr>
            <a:xfrm rot="10800000">
              <a:off x="3888" y="1056"/>
              <a:ext cx="0" cy="816"/>
            </a:xfrm>
            <a:prstGeom prst="straightConnector1">
              <a:avLst/>
            </a:prstGeom>
            <a:noFill/>
            <a:ln cap="flat" cmpd="sng" w="25400">
              <a:solidFill>
                <a:srgbClr val="FF0000"/>
              </a:solidFill>
              <a:prstDash val="solid"/>
              <a:round/>
              <a:headEnd len="med" w="med" type="none"/>
              <a:tailEnd len="med" w="med" type="none"/>
            </a:ln>
          </p:spPr>
        </p:cxnSp>
        <p:cxnSp>
          <p:nvCxnSpPr>
            <p:cNvPr id="1395" name="Shape 1395"/>
            <p:cNvCxnSpPr/>
            <p:nvPr/>
          </p:nvCxnSpPr>
          <p:spPr>
            <a:xfrm rot="10800000">
              <a:off x="3888" y="1872"/>
              <a:ext cx="336" cy="0"/>
            </a:xfrm>
            <a:prstGeom prst="straightConnector1">
              <a:avLst/>
            </a:prstGeom>
            <a:noFill/>
            <a:ln cap="flat" cmpd="sng" w="25400">
              <a:solidFill>
                <a:srgbClr val="FF0000"/>
              </a:solidFill>
              <a:prstDash val="solid"/>
              <a:round/>
              <a:headEnd len="med" w="med" type="none"/>
              <a:tailEnd len="med" w="med" type="none"/>
            </a:ln>
          </p:spPr>
        </p:cxnSp>
      </p:grpSp>
      <p:grpSp>
        <p:nvGrpSpPr>
          <p:cNvPr id="1396" name="Shape 1396"/>
          <p:cNvGrpSpPr/>
          <p:nvPr/>
        </p:nvGrpSpPr>
        <p:grpSpPr>
          <a:xfrm>
            <a:off x="746943" y="4975959"/>
            <a:ext cx="9623425" cy="168275"/>
            <a:chOff x="336" y="1968"/>
            <a:chExt cx="5184" cy="96"/>
          </a:xfrm>
        </p:grpSpPr>
        <p:cxnSp>
          <p:nvCxnSpPr>
            <p:cNvPr id="1397" name="Shape 1397"/>
            <p:cNvCxnSpPr/>
            <p:nvPr/>
          </p:nvCxnSpPr>
          <p:spPr>
            <a:xfrm>
              <a:off x="3456" y="1968"/>
              <a:ext cx="288" cy="0"/>
            </a:xfrm>
            <a:prstGeom prst="straightConnector1">
              <a:avLst/>
            </a:prstGeom>
            <a:noFill/>
            <a:ln cap="flat" cmpd="sng" w="25400">
              <a:solidFill>
                <a:srgbClr val="FF0000"/>
              </a:solidFill>
              <a:prstDash val="solid"/>
              <a:round/>
              <a:headEnd len="med" w="med" type="none"/>
              <a:tailEnd len="med" w="med" type="none"/>
            </a:ln>
          </p:spPr>
        </p:cxnSp>
        <p:cxnSp>
          <p:nvCxnSpPr>
            <p:cNvPr id="1398" name="Shape 1398"/>
            <p:cNvCxnSpPr/>
            <p:nvPr/>
          </p:nvCxnSpPr>
          <p:spPr>
            <a:xfrm>
              <a:off x="1728" y="1968"/>
              <a:ext cx="192" cy="0"/>
            </a:xfrm>
            <a:prstGeom prst="straightConnector1">
              <a:avLst/>
            </a:prstGeom>
            <a:noFill/>
            <a:ln cap="flat" cmpd="sng" w="25400">
              <a:solidFill>
                <a:srgbClr val="FF0000"/>
              </a:solidFill>
              <a:prstDash val="solid"/>
              <a:round/>
              <a:headEnd len="med" w="med" type="none"/>
              <a:tailEnd len="med" w="med" type="none"/>
            </a:ln>
          </p:spPr>
        </p:cxnSp>
        <p:cxnSp>
          <p:nvCxnSpPr>
            <p:cNvPr id="1399" name="Shape 1399"/>
            <p:cNvCxnSpPr/>
            <p:nvPr/>
          </p:nvCxnSpPr>
          <p:spPr>
            <a:xfrm>
              <a:off x="1920" y="2064"/>
              <a:ext cx="480" cy="0"/>
            </a:xfrm>
            <a:prstGeom prst="straightConnector1">
              <a:avLst/>
            </a:prstGeom>
            <a:noFill/>
            <a:ln cap="flat" cmpd="sng" w="25400">
              <a:solidFill>
                <a:srgbClr val="FF0000"/>
              </a:solidFill>
              <a:prstDash val="solid"/>
              <a:round/>
              <a:headEnd len="med" w="med" type="none"/>
              <a:tailEnd len="med" w="med" type="none"/>
            </a:ln>
          </p:spPr>
        </p:cxnSp>
        <p:cxnSp>
          <p:nvCxnSpPr>
            <p:cNvPr id="1400" name="Shape 1400"/>
            <p:cNvCxnSpPr/>
            <p:nvPr/>
          </p:nvCxnSpPr>
          <p:spPr>
            <a:xfrm>
              <a:off x="2688" y="1968"/>
              <a:ext cx="336" cy="0"/>
            </a:xfrm>
            <a:prstGeom prst="straightConnector1">
              <a:avLst/>
            </a:prstGeom>
            <a:noFill/>
            <a:ln cap="flat" cmpd="sng" w="25400">
              <a:solidFill>
                <a:srgbClr val="FF0000"/>
              </a:solidFill>
              <a:prstDash val="solid"/>
              <a:round/>
              <a:headEnd len="med" w="med" type="none"/>
              <a:tailEnd len="med" w="med" type="none"/>
            </a:ln>
          </p:spPr>
        </p:cxnSp>
        <p:cxnSp>
          <p:nvCxnSpPr>
            <p:cNvPr id="1401" name="Shape 1401"/>
            <p:cNvCxnSpPr/>
            <p:nvPr/>
          </p:nvCxnSpPr>
          <p:spPr>
            <a:xfrm>
              <a:off x="336" y="2064"/>
              <a:ext cx="336" cy="0"/>
            </a:xfrm>
            <a:prstGeom prst="straightConnector1">
              <a:avLst/>
            </a:prstGeom>
            <a:noFill/>
            <a:ln cap="flat" cmpd="sng" w="25400">
              <a:solidFill>
                <a:srgbClr val="FF0000"/>
              </a:solidFill>
              <a:prstDash val="solid"/>
              <a:round/>
              <a:headEnd len="med" w="med" type="none"/>
              <a:tailEnd len="med" w="med" type="none"/>
            </a:ln>
          </p:spPr>
        </p:cxnSp>
        <p:cxnSp>
          <p:nvCxnSpPr>
            <p:cNvPr id="1402" name="Shape 1402"/>
            <p:cNvCxnSpPr/>
            <p:nvPr/>
          </p:nvCxnSpPr>
          <p:spPr>
            <a:xfrm>
              <a:off x="960" y="1968"/>
              <a:ext cx="336" cy="0"/>
            </a:xfrm>
            <a:prstGeom prst="straightConnector1">
              <a:avLst/>
            </a:prstGeom>
            <a:noFill/>
            <a:ln cap="flat" cmpd="sng" w="25400">
              <a:solidFill>
                <a:srgbClr val="FF0000"/>
              </a:solidFill>
              <a:prstDash val="solid"/>
              <a:round/>
              <a:headEnd len="med" w="med" type="none"/>
              <a:tailEnd len="med" w="med" type="none"/>
            </a:ln>
          </p:spPr>
        </p:cxnSp>
        <p:cxnSp>
          <p:nvCxnSpPr>
            <p:cNvPr id="1403" name="Shape 1403"/>
            <p:cNvCxnSpPr/>
            <p:nvPr/>
          </p:nvCxnSpPr>
          <p:spPr>
            <a:xfrm>
              <a:off x="5280" y="1968"/>
              <a:ext cx="240" cy="0"/>
            </a:xfrm>
            <a:prstGeom prst="straightConnector1">
              <a:avLst/>
            </a:prstGeom>
            <a:noFill/>
            <a:ln cap="flat" cmpd="sng" w="25400">
              <a:solidFill>
                <a:srgbClr val="FF0000"/>
              </a:solidFill>
              <a:prstDash val="solid"/>
              <a:round/>
              <a:headEnd len="med" w="med" type="none"/>
              <a:tailEnd len="med" w="med" type="none"/>
            </a:ln>
          </p:spPr>
        </p:cxnSp>
        <p:cxnSp>
          <p:nvCxnSpPr>
            <p:cNvPr id="1404" name="Shape 1404"/>
            <p:cNvCxnSpPr/>
            <p:nvPr/>
          </p:nvCxnSpPr>
          <p:spPr>
            <a:xfrm>
              <a:off x="4512" y="1968"/>
              <a:ext cx="336" cy="0"/>
            </a:xfrm>
            <a:prstGeom prst="straightConnector1">
              <a:avLst/>
            </a:prstGeom>
            <a:noFill/>
            <a:ln cap="flat" cmpd="sng" w="25400">
              <a:solidFill>
                <a:srgbClr val="FF0000"/>
              </a:solidFill>
              <a:prstDash val="solid"/>
              <a:round/>
              <a:headEnd len="med" w="med" type="none"/>
              <a:tailEnd len="med" w="med" type="none"/>
            </a:ln>
          </p:spPr>
        </p:cxnSp>
        <p:cxnSp>
          <p:nvCxnSpPr>
            <p:cNvPr id="1405" name="Shape 1405"/>
            <p:cNvCxnSpPr/>
            <p:nvPr/>
          </p:nvCxnSpPr>
          <p:spPr>
            <a:xfrm rot="10800000">
              <a:off x="3744" y="2064"/>
              <a:ext cx="480" cy="0"/>
            </a:xfrm>
            <a:prstGeom prst="straightConnector1">
              <a:avLst/>
            </a:prstGeom>
            <a:noFill/>
            <a:ln cap="flat" cmpd="sng" w="25400">
              <a:solidFill>
                <a:srgbClr val="FF0000"/>
              </a:solidFill>
              <a:prstDash val="solid"/>
              <a:round/>
              <a:headEnd len="med" w="med" type="none"/>
              <a:tailEnd len="med" w="med" type="none"/>
            </a:ln>
          </p:spPr>
        </p:cxnSp>
      </p:grpSp>
      <p:grpSp>
        <p:nvGrpSpPr>
          <p:cNvPr id="1406" name="Shape 1406"/>
          <p:cNvGrpSpPr/>
          <p:nvPr/>
        </p:nvGrpSpPr>
        <p:grpSpPr>
          <a:xfrm>
            <a:off x="1013643" y="3967897"/>
            <a:ext cx="9356725" cy="1008062"/>
            <a:chOff x="576" y="240"/>
            <a:chExt cx="5040" cy="576"/>
          </a:xfrm>
        </p:grpSpPr>
        <p:grpSp>
          <p:nvGrpSpPr>
            <p:cNvPr id="1407" name="Shape 1407"/>
            <p:cNvGrpSpPr/>
            <p:nvPr/>
          </p:nvGrpSpPr>
          <p:grpSpPr>
            <a:xfrm>
              <a:off x="576" y="240"/>
              <a:ext cx="5040" cy="576"/>
              <a:chOff x="480" y="1392"/>
              <a:chExt cx="5040" cy="576"/>
            </a:xfrm>
          </p:grpSpPr>
          <p:cxnSp>
            <p:nvCxnSpPr>
              <p:cNvPr id="1408" name="Shape 1408"/>
              <p:cNvCxnSpPr/>
              <p:nvPr/>
            </p:nvCxnSpPr>
            <p:spPr>
              <a:xfrm>
                <a:off x="2208" y="1392"/>
                <a:ext cx="1536" cy="0"/>
              </a:xfrm>
              <a:prstGeom prst="straightConnector1">
                <a:avLst/>
              </a:prstGeom>
              <a:noFill/>
              <a:ln cap="flat" cmpd="sng" w="25400">
                <a:solidFill>
                  <a:srgbClr val="FF0000"/>
                </a:solidFill>
                <a:prstDash val="solid"/>
                <a:round/>
                <a:headEnd len="med" w="med" type="none"/>
                <a:tailEnd len="med" w="med" type="none"/>
              </a:ln>
            </p:spPr>
          </p:cxnSp>
          <p:cxnSp>
            <p:nvCxnSpPr>
              <p:cNvPr id="1409" name="Shape 1409"/>
              <p:cNvCxnSpPr/>
              <p:nvPr/>
            </p:nvCxnSpPr>
            <p:spPr>
              <a:xfrm>
                <a:off x="3744" y="1392"/>
                <a:ext cx="0" cy="576"/>
              </a:xfrm>
              <a:prstGeom prst="straightConnector1">
                <a:avLst/>
              </a:prstGeom>
              <a:noFill/>
              <a:ln cap="flat" cmpd="sng" w="25400">
                <a:solidFill>
                  <a:srgbClr val="FF0000"/>
                </a:solidFill>
                <a:prstDash val="solid"/>
                <a:round/>
                <a:headEnd len="med" w="med" type="none"/>
                <a:tailEnd len="med" w="med" type="none"/>
              </a:ln>
            </p:spPr>
          </p:cxnSp>
          <p:cxnSp>
            <p:nvCxnSpPr>
              <p:cNvPr id="1410" name="Shape 1410"/>
              <p:cNvCxnSpPr/>
              <p:nvPr/>
            </p:nvCxnSpPr>
            <p:spPr>
              <a:xfrm rot="10800000">
                <a:off x="2208" y="1680"/>
                <a:ext cx="192" cy="0"/>
              </a:xfrm>
              <a:prstGeom prst="straightConnector1">
                <a:avLst/>
              </a:prstGeom>
              <a:noFill/>
              <a:ln cap="flat" cmpd="sng" w="25400">
                <a:solidFill>
                  <a:srgbClr val="FF0000"/>
                </a:solidFill>
                <a:prstDash val="solid"/>
                <a:round/>
                <a:headEnd len="med" w="med" type="none"/>
                <a:tailEnd len="med" w="med" type="none"/>
              </a:ln>
            </p:spPr>
          </p:cxnSp>
          <p:cxnSp>
            <p:nvCxnSpPr>
              <p:cNvPr id="1411" name="Shape 1411"/>
              <p:cNvCxnSpPr/>
              <p:nvPr/>
            </p:nvCxnSpPr>
            <p:spPr>
              <a:xfrm>
                <a:off x="2208" y="1392"/>
                <a:ext cx="0" cy="288"/>
              </a:xfrm>
              <a:prstGeom prst="straightConnector1">
                <a:avLst/>
              </a:prstGeom>
              <a:noFill/>
              <a:ln cap="flat" cmpd="sng" w="25400">
                <a:solidFill>
                  <a:srgbClr val="FF0000"/>
                </a:solidFill>
                <a:prstDash val="solid"/>
                <a:round/>
                <a:headEnd len="med" w="med" type="none"/>
                <a:tailEnd len="med" w="med" type="none"/>
              </a:ln>
            </p:spPr>
          </p:cxnSp>
          <p:cxnSp>
            <p:nvCxnSpPr>
              <p:cNvPr id="1412" name="Shape 1412"/>
              <p:cNvCxnSpPr/>
              <p:nvPr/>
            </p:nvCxnSpPr>
            <p:spPr>
              <a:xfrm>
                <a:off x="480" y="1392"/>
                <a:ext cx="1440" cy="0"/>
              </a:xfrm>
              <a:prstGeom prst="straightConnector1">
                <a:avLst/>
              </a:prstGeom>
              <a:noFill/>
              <a:ln cap="flat" cmpd="sng" w="25400">
                <a:solidFill>
                  <a:srgbClr val="FF0000"/>
                </a:solidFill>
                <a:prstDash val="solid"/>
                <a:round/>
                <a:headEnd len="med" w="med" type="none"/>
                <a:tailEnd len="med" w="med" type="none"/>
              </a:ln>
            </p:spPr>
          </p:cxnSp>
          <p:cxnSp>
            <p:nvCxnSpPr>
              <p:cNvPr id="1413" name="Shape 1413"/>
              <p:cNvCxnSpPr/>
              <p:nvPr/>
            </p:nvCxnSpPr>
            <p:spPr>
              <a:xfrm rot="10800000">
                <a:off x="480" y="1680"/>
                <a:ext cx="192" cy="0"/>
              </a:xfrm>
              <a:prstGeom prst="straightConnector1">
                <a:avLst/>
              </a:prstGeom>
              <a:noFill/>
              <a:ln cap="flat" cmpd="sng" w="25400">
                <a:solidFill>
                  <a:srgbClr val="FF0000"/>
                </a:solidFill>
                <a:prstDash val="solid"/>
                <a:round/>
                <a:headEnd len="med" w="med" type="none"/>
                <a:tailEnd len="med" w="med" type="none"/>
              </a:ln>
            </p:spPr>
          </p:cxnSp>
          <p:cxnSp>
            <p:nvCxnSpPr>
              <p:cNvPr id="1414" name="Shape 1414"/>
              <p:cNvCxnSpPr/>
              <p:nvPr/>
            </p:nvCxnSpPr>
            <p:spPr>
              <a:xfrm>
                <a:off x="480" y="1392"/>
                <a:ext cx="0" cy="288"/>
              </a:xfrm>
              <a:prstGeom prst="straightConnector1">
                <a:avLst/>
              </a:prstGeom>
              <a:noFill/>
              <a:ln cap="flat" cmpd="sng" w="25400">
                <a:solidFill>
                  <a:srgbClr val="FF0000"/>
                </a:solidFill>
                <a:prstDash val="solid"/>
                <a:round/>
                <a:headEnd len="med" w="med" type="none"/>
                <a:tailEnd len="med" w="med" type="none"/>
              </a:ln>
            </p:spPr>
          </p:cxnSp>
          <p:cxnSp>
            <p:nvCxnSpPr>
              <p:cNvPr id="1415" name="Shape 1415"/>
              <p:cNvCxnSpPr/>
              <p:nvPr/>
            </p:nvCxnSpPr>
            <p:spPr>
              <a:xfrm rot="10800000">
                <a:off x="1920" y="1392"/>
                <a:ext cx="0" cy="576"/>
              </a:xfrm>
              <a:prstGeom prst="straightConnector1">
                <a:avLst/>
              </a:prstGeom>
              <a:noFill/>
              <a:ln cap="flat" cmpd="sng" w="25400">
                <a:solidFill>
                  <a:srgbClr val="FF0000"/>
                </a:solidFill>
                <a:prstDash val="solid"/>
                <a:round/>
                <a:headEnd len="med" w="med" type="none"/>
                <a:tailEnd len="med" w="med" type="none"/>
              </a:ln>
            </p:spPr>
          </p:cxnSp>
          <p:cxnSp>
            <p:nvCxnSpPr>
              <p:cNvPr id="1416" name="Shape 1416"/>
              <p:cNvCxnSpPr/>
              <p:nvPr/>
            </p:nvCxnSpPr>
            <p:spPr>
              <a:xfrm>
                <a:off x="4032" y="1392"/>
                <a:ext cx="1488" cy="0"/>
              </a:xfrm>
              <a:prstGeom prst="straightConnector1">
                <a:avLst/>
              </a:prstGeom>
              <a:noFill/>
              <a:ln cap="flat" cmpd="sng" w="25400">
                <a:solidFill>
                  <a:srgbClr val="FF0000"/>
                </a:solidFill>
                <a:prstDash val="solid"/>
                <a:round/>
                <a:headEnd len="med" w="med" type="none"/>
                <a:tailEnd len="med" w="med" type="none"/>
              </a:ln>
            </p:spPr>
          </p:cxnSp>
          <p:cxnSp>
            <p:nvCxnSpPr>
              <p:cNvPr id="1417" name="Shape 1417"/>
              <p:cNvCxnSpPr/>
              <p:nvPr/>
            </p:nvCxnSpPr>
            <p:spPr>
              <a:xfrm>
                <a:off x="5520" y="1392"/>
                <a:ext cx="0" cy="576"/>
              </a:xfrm>
              <a:prstGeom prst="straightConnector1">
                <a:avLst/>
              </a:prstGeom>
              <a:noFill/>
              <a:ln cap="flat" cmpd="sng" w="25400">
                <a:solidFill>
                  <a:srgbClr val="FF0000"/>
                </a:solidFill>
                <a:prstDash val="solid"/>
                <a:round/>
                <a:headEnd len="med" w="med" type="none"/>
                <a:tailEnd len="med" w="med" type="none"/>
              </a:ln>
            </p:spPr>
          </p:cxnSp>
          <p:cxnSp>
            <p:nvCxnSpPr>
              <p:cNvPr id="1418" name="Shape 1418"/>
              <p:cNvCxnSpPr/>
              <p:nvPr/>
            </p:nvCxnSpPr>
            <p:spPr>
              <a:xfrm rot="10800000">
                <a:off x="4032" y="1680"/>
                <a:ext cx="192" cy="0"/>
              </a:xfrm>
              <a:prstGeom prst="straightConnector1">
                <a:avLst/>
              </a:prstGeom>
              <a:noFill/>
              <a:ln cap="flat" cmpd="sng" w="25400">
                <a:solidFill>
                  <a:srgbClr val="FF0000"/>
                </a:solidFill>
                <a:prstDash val="solid"/>
                <a:round/>
                <a:headEnd len="med" w="med" type="none"/>
                <a:tailEnd len="med" w="med" type="none"/>
              </a:ln>
            </p:spPr>
          </p:cxnSp>
          <p:cxnSp>
            <p:nvCxnSpPr>
              <p:cNvPr id="1419" name="Shape 1419"/>
              <p:cNvCxnSpPr/>
              <p:nvPr/>
            </p:nvCxnSpPr>
            <p:spPr>
              <a:xfrm>
                <a:off x="4032" y="1392"/>
                <a:ext cx="0" cy="288"/>
              </a:xfrm>
              <a:prstGeom prst="straightConnector1">
                <a:avLst/>
              </a:prstGeom>
              <a:noFill/>
              <a:ln cap="flat" cmpd="sng" w="25400">
                <a:solidFill>
                  <a:srgbClr val="FF0000"/>
                </a:solidFill>
                <a:prstDash val="solid"/>
                <a:round/>
                <a:headEnd len="med" w="med" type="none"/>
                <a:tailEnd len="med" w="med" type="none"/>
              </a:ln>
            </p:spPr>
          </p:cxnSp>
        </p:grpSp>
        <p:cxnSp>
          <p:nvCxnSpPr>
            <p:cNvPr id="1420" name="Shape 1420"/>
            <p:cNvCxnSpPr/>
            <p:nvPr/>
          </p:nvCxnSpPr>
          <p:spPr>
            <a:xfrm rot="10800000">
              <a:off x="1872" y="816"/>
              <a:ext cx="144" cy="0"/>
            </a:xfrm>
            <a:prstGeom prst="straightConnector1">
              <a:avLst/>
            </a:prstGeom>
            <a:noFill/>
            <a:ln cap="flat" cmpd="sng" w="25400">
              <a:solidFill>
                <a:srgbClr val="FF0000"/>
              </a:solidFill>
              <a:prstDash val="solid"/>
              <a:round/>
              <a:headEnd len="med" w="med" type="none"/>
              <a:tailEnd len="med" w="med" type="none"/>
            </a:ln>
          </p:spPr>
        </p:cxnSp>
        <p:cxnSp>
          <p:nvCxnSpPr>
            <p:cNvPr id="1421" name="Shape 1421"/>
            <p:cNvCxnSpPr/>
            <p:nvPr/>
          </p:nvCxnSpPr>
          <p:spPr>
            <a:xfrm rot="10800000">
              <a:off x="3696" y="816"/>
              <a:ext cx="144" cy="0"/>
            </a:xfrm>
            <a:prstGeom prst="straightConnector1">
              <a:avLst/>
            </a:prstGeom>
            <a:noFill/>
            <a:ln cap="flat" cmpd="sng" w="25400">
              <a:solidFill>
                <a:srgbClr val="FF0000"/>
              </a:solidFill>
              <a:prstDash val="solid"/>
              <a:round/>
              <a:headEnd len="med" w="med" type="none"/>
              <a:tailEnd len="med" w="med" type="none"/>
            </a:ln>
          </p:spPr>
        </p:cxnSp>
        <p:cxnSp>
          <p:nvCxnSpPr>
            <p:cNvPr id="1422" name="Shape 1422"/>
            <p:cNvCxnSpPr/>
            <p:nvPr/>
          </p:nvCxnSpPr>
          <p:spPr>
            <a:xfrm rot="10800000">
              <a:off x="5472" y="816"/>
              <a:ext cx="144" cy="0"/>
            </a:xfrm>
            <a:prstGeom prst="straightConnector1">
              <a:avLst/>
            </a:prstGeom>
            <a:noFill/>
            <a:ln cap="flat" cmpd="sng" w="25400">
              <a:solidFill>
                <a:srgbClr val="FF0000"/>
              </a:solidFill>
              <a:prstDash val="solid"/>
              <a:round/>
              <a:headEnd len="med" w="med" type="none"/>
              <a:tailEnd len="med" w="med" type="none"/>
            </a:ln>
          </p:spPr>
        </p:cxnSp>
      </p:grpSp>
      <p:grpSp>
        <p:nvGrpSpPr>
          <p:cNvPr id="1423" name="Shape 1423"/>
          <p:cNvGrpSpPr/>
          <p:nvPr/>
        </p:nvGrpSpPr>
        <p:grpSpPr>
          <a:xfrm>
            <a:off x="1013643" y="5564922"/>
            <a:ext cx="9356725" cy="1427162"/>
            <a:chOff x="480" y="2304"/>
            <a:chExt cx="5040" cy="816"/>
          </a:xfrm>
        </p:grpSpPr>
        <p:grpSp>
          <p:nvGrpSpPr>
            <p:cNvPr id="1424" name="Shape 1424"/>
            <p:cNvGrpSpPr/>
            <p:nvPr/>
          </p:nvGrpSpPr>
          <p:grpSpPr>
            <a:xfrm>
              <a:off x="480" y="2304"/>
              <a:ext cx="5040" cy="528"/>
              <a:chOff x="480" y="2304"/>
              <a:chExt cx="5040" cy="528"/>
            </a:xfrm>
          </p:grpSpPr>
          <p:grpSp>
            <p:nvGrpSpPr>
              <p:cNvPr id="1425" name="Shape 1425"/>
              <p:cNvGrpSpPr/>
              <p:nvPr/>
            </p:nvGrpSpPr>
            <p:grpSpPr>
              <a:xfrm>
                <a:off x="480" y="2304"/>
                <a:ext cx="3264" cy="528"/>
                <a:chOff x="480" y="2304"/>
                <a:chExt cx="3264" cy="528"/>
              </a:xfrm>
            </p:grpSpPr>
            <p:cxnSp>
              <p:nvCxnSpPr>
                <p:cNvPr id="1426" name="Shape 1426"/>
                <p:cNvCxnSpPr/>
                <p:nvPr/>
              </p:nvCxnSpPr>
              <p:spPr>
                <a:xfrm>
                  <a:off x="480" y="2304"/>
                  <a:ext cx="192" cy="0"/>
                </a:xfrm>
                <a:prstGeom prst="straightConnector1">
                  <a:avLst/>
                </a:prstGeom>
                <a:noFill/>
                <a:ln cap="flat" cmpd="sng" w="25400">
                  <a:solidFill>
                    <a:srgbClr val="FF0000"/>
                  </a:solidFill>
                  <a:prstDash val="solid"/>
                  <a:round/>
                  <a:headEnd len="med" w="med" type="none"/>
                  <a:tailEnd len="med" w="med" type="none"/>
                </a:ln>
              </p:spPr>
            </p:cxnSp>
            <p:cxnSp>
              <p:nvCxnSpPr>
                <p:cNvPr id="1427" name="Shape 1427"/>
                <p:cNvCxnSpPr/>
                <p:nvPr/>
              </p:nvCxnSpPr>
              <p:spPr>
                <a:xfrm>
                  <a:off x="480" y="2304"/>
                  <a:ext cx="0" cy="528"/>
                </a:xfrm>
                <a:prstGeom prst="straightConnector1">
                  <a:avLst/>
                </a:prstGeom>
                <a:noFill/>
                <a:ln cap="flat" cmpd="sng" w="25400">
                  <a:solidFill>
                    <a:srgbClr val="FF0000"/>
                  </a:solidFill>
                  <a:prstDash val="solid"/>
                  <a:round/>
                  <a:headEnd len="med" w="med" type="none"/>
                  <a:tailEnd len="med" w="med" type="none"/>
                </a:ln>
              </p:spPr>
            </p:cxnSp>
            <p:cxnSp>
              <p:nvCxnSpPr>
                <p:cNvPr id="1428" name="Shape 1428"/>
                <p:cNvCxnSpPr/>
                <p:nvPr/>
              </p:nvCxnSpPr>
              <p:spPr>
                <a:xfrm rot="10800000">
                  <a:off x="480" y="2832"/>
                  <a:ext cx="3264" cy="0"/>
                </a:xfrm>
                <a:prstGeom prst="straightConnector1">
                  <a:avLst/>
                </a:prstGeom>
                <a:noFill/>
                <a:ln cap="flat" cmpd="sng" w="25400">
                  <a:solidFill>
                    <a:srgbClr val="FF0000"/>
                  </a:solidFill>
                  <a:prstDash val="solid"/>
                  <a:round/>
                  <a:headEnd len="med" w="med" type="oval"/>
                  <a:tailEnd len="med" w="med" type="none"/>
                </a:ln>
              </p:spPr>
            </p:cxnSp>
          </p:grpSp>
          <p:grpSp>
            <p:nvGrpSpPr>
              <p:cNvPr id="1429" name="Shape 1429"/>
              <p:cNvGrpSpPr/>
              <p:nvPr/>
            </p:nvGrpSpPr>
            <p:grpSpPr>
              <a:xfrm>
                <a:off x="2208" y="2304"/>
                <a:ext cx="3312" cy="384"/>
                <a:chOff x="2208" y="2304"/>
                <a:chExt cx="3312" cy="384"/>
              </a:xfrm>
            </p:grpSpPr>
            <p:cxnSp>
              <p:nvCxnSpPr>
                <p:cNvPr id="1430" name="Shape 1430"/>
                <p:cNvCxnSpPr/>
                <p:nvPr/>
              </p:nvCxnSpPr>
              <p:spPr>
                <a:xfrm>
                  <a:off x="2208" y="2304"/>
                  <a:ext cx="192" cy="0"/>
                </a:xfrm>
                <a:prstGeom prst="straightConnector1">
                  <a:avLst/>
                </a:prstGeom>
                <a:noFill/>
                <a:ln cap="flat" cmpd="sng" w="25400">
                  <a:solidFill>
                    <a:srgbClr val="FF0000"/>
                  </a:solidFill>
                  <a:prstDash val="solid"/>
                  <a:round/>
                  <a:headEnd len="med" w="med" type="none"/>
                  <a:tailEnd len="med" w="med" type="none"/>
                </a:ln>
              </p:spPr>
            </p:cxnSp>
            <p:cxnSp>
              <p:nvCxnSpPr>
                <p:cNvPr id="1431" name="Shape 1431"/>
                <p:cNvCxnSpPr/>
                <p:nvPr/>
              </p:nvCxnSpPr>
              <p:spPr>
                <a:xfrm>
                  <a:off x="2208" y="2304"/>
                  <a:ext cx="0" cy="384"/>
                </a:xfrm>
                <a:prstGeom prst="straightConnector1">
                  <a:avLst/>
                </a:prstGeom>
                <a:noFill/>
                <a:ln cap="flat" cmpd="sng" w="25400">
                  <a:solidFill>
                    <a:srgbClr val="FF0000"/>
                  </a:solidFill>
                  <a:prstDash val="solid"/>
                  <a:round/>
                  <a:headEnd len="med" w="med" type="none"/>
                  <a:tailEnd len="med" w="med" type="none"/>
                </a:ln>
              </p:spPr>
            </p:cxnSp>
            <p:cxnSp>
              <p:nvCxnSpPr>
                <p:cNvPr id="1432" name="Shape 1432"/>
                <p:cNvCxnSpPr/>
                <p:nvPr/>
              </p:nvCxnSpPr>
              <p:spPr>
                <a:xfrm>
                  <a:off x="2208" y="2688"/>
                  <a:ext cx="3312" cy="0"/>
                </a:xfrm>
                <a:prstGeom prst="straightConnector1">
                  <a:avLst/>
                </a:prstGeom>
                <a:noFill/>
                <a:ln cap="flat" cmpd="sng" w="25400">
                  <a:solidFill>
                    <a:srgbClr val="FF0000"/>
                  </a:solidFill>
                  <a:prstDash val="solid"/>
                  <a:round/>
                  <a:headEnd len="med" w="med" type="none"/>
                  <a:tailEnd len="med" w="med" type="oval"/>
                </a:ln>
              </p:spPr>
            </p:cxnSp>
          </p:grpSp>
        </p:grpSp>
        <p:grpSp>
          <p:nvGrpSpPr>
            <p:cNvPr id="1433" name="Shape 1433"/>
            <p:cNvGrpSpPr/>
            <p:nvPr/>
          </p:nvGrpSpPr>
          <p:grpSpPr>
            <a:xfrm>
              <a:off x="4032" y="2304"/>
              <a:ext cx="192" cy="816"/>
              <a:chOff x="4032" y="2304"/>
              <a:chExt cx="192" cy="816"/>
            </a:xfrm>
          </p:grpSpPr>
          <p:cxnSp>
            <p:nvCxnSpPr>
              <p:cNvPr id="1434" name="Shape 1434"/>
              <p:cNvCxnSpPr/>
              <p:nvPr/>
            </p:nvCxnSpPr>
            <p:spPr>
              <a:xfrm>
                <a:off x="4032" y="2304"/>
                <a:ext cx="192" cy="0"/>
              </a:xfrm>
              <a:prstGeom prst="straightConnector1">
                <a:avLst/>
              </a:prstGeom>
              <a:noFill/>
              <a:ln cap="flat" cmpd="sng" w="25400">
                <a:solidFill>
                  <a:srgbClr val="FF0000"/>
                </a:solidFill>
                <a:prstDash val="solid"/>
                <a:round/>
                <a:headEnd len="med" w="med" type="none"/>
                <a:tailEnd len="med" w="med" type="none"/>
              </a:ln>
            </p:spPr>
          </p:cxnSp>
          <p:cxnSp>
            <p:nvCxnSpPr>
              <p:cNvPr id="1435" name="Shape 1435"/>
              <p:cNvCxnSpPr/>
              <p:nvPr/>
            </p:nvCxnSpPr>
            <p:spPr>
              <a:xfrm>
                <a:off x="4032" y="2304"/>
                <a:ext cx="0" cy="816"/>
              </a:xfrm>
              <a:prstGeom prst="straightConnector1">
                <a:avLst/>
              </a:prstGeom>
              <a:noFill/>
              <a:ln cap="flat" cmpd="sng" w="25400">
                <a:solidFill>
                  <a:srgbClr val="FF0000"/>
                </a:solidFill>
                <a:prstDash val="solid"/>
                <a:round/>
                <a:headEnd len="med" w="med" type="none"/>
                <a:tailEnd len="med" w="med" type="none"/>
              </a:ln>
            </p:spPr>
          </p:cxnSp>
        </p:grpSp>
      </p:grpSp>
      <p:graphicFrame>
        <p:nvGraphicFramePr>
          <p:cNvPr id="1436" name="Shape 1436"/>
          <p:cNvGraphicFramePr/>
          <p:nvPr/>
        </p:nvGraphicFramePr>
        <p:xfrm>
          <a:off x="4315305" y="1165609"/>
          <a:ext cx="3000000" cy="3000000"/>
        </p:xfrm>
        <a:graphic>
          <a:graphicData uri="http://schemas.openxmlformats.org/drawingml/2006/table">
            <a:tbl>
              <a:tblPr bandRow="1" firstRow="1">
                <a:noFill/>
                <a:tableStyleId>{8D45D326-73B4-4B4F-8FED-4117D67C08A6}</a:tableStyleId>
              </a:tblPr>
              <a:tblGrid>
                <a:gridCol w="491525"/>
                <a:gridCol w="792100"/>
                <a:gridCol w="1697250"/>
              </a:tblGrid>
              <a:tr h="370850">
                <a:tc>
                  <a:txBody>
                    <a:bodyPr>
                      <a:noAutofit/>
                    </a:bodyPr>
                    <a:lstStyle/>
                    <a:p>
                      <a:pPr indent="0" lvl="0" marL="0" marR="0" rtl="0" algn="l">
                        <a:spcBef>
                          <a:spcPts val="0"/>
                        </a:spcBef>
                        <a:spcAft>
                          <a:spcPts val="0"/>
                        </a:spcAft>
                        <a:buNone/>
                      </a:pPr>
                      <a:r>
                        <a:rPr lang="de-CH" sz="1800" u="none" cap="none" strike="noStrike">
                          <a:solidFill>
                            <a:schemeClr val="dk1"/>
                          </a:solidFill>
                        </a:rPr>
                        <a:t>S1</a:t>
                      </a:r>
                      <a:endParaRPr sz="1800">
                        <a:solidFill>
                          <a:schemeClr val="dk1"/>
                        </a:solidFill>
                      </a:endParaRPr>
                    </a:p>
                  </a:txBody>
                  <a:tcPr marT="45725" marB="45725" marR="91450" marL="91450"/>
                </a:tc>
                <a:tc>
                  <a:txBody>
                    <a:bodyPr>
                      <a:noAutofit/>
                    </a:bodyPr>
                    <a:lstStyle/>
                    <a:p>
                      <a:pPr indent="0" lvl="0" marL="0" marR="0" rtl="0" algn="l">
                        <a:spcBef>
                          <a:spcPts val="0"/>
                        </a:spcBef>
                        <a:spcAft>
                          <a:spcPts val="0"/>
                        </a:spcAft>
                        <a:buNone/>
                      </a:pPr>
                      <a:r>
                        <a:rPr lang="de-CH" sz="1800">
                          <a:solidFill>
                            <a:schemeClr val="dk1"/>
                          </a:solidFill>
                        </a:rPr>
                        <a:t>S0</a:t>
                      </a:r>
                      <a:endParaRPr sz="1800">
                        <a:solidFill>
                          <a:schemeClr val="dk1"/>
                        </a:solidFill>
                      </a:endParaRPr>
                    </a:p>
                  </a:txBody>
                  <a:tcPr marT="45725" marB="45725" marR="91450" marL="91450"/>
                </a:tc>
                <a:tc>
                  <a:txBody>
                    <a:bodyPr>
                      <a:noAutofit/>
                    </a:bodyPr>
                    <a:lstStyle/>
                    <a:p>
                      <a:pPr indent="0" lvl="0" marL="0" marR="0" rtl="0" algn="l">
                        <a:spcBef>
                          <a:spcPts val="0"/>
                        </a:spcBef>
                        <a:spcAft>
                          <a:spcPts val="0"/>
                        </a:spcAft>
                        <a:buNone/>
                      </a:pPr>
                      <a:r>
                        <a:rPr lang="de-CH" sz="1800">
                          <a:solidFill>
                            <a:schemeClr val="dk1"/>
                          </a:solidFill>
                        </a:rPr>
                        <a:t>Function</a:t>
                      </a:r>
                      <a:endParaRPr sz="1800">
                        <a:solidFill>
                          <a:schemeClr val="dk1"/>
                        </a:solidFill>
                      </a:endParaRPr>
                    </a:p>
                  </a:txBody>
                  <a:tcPr marT="45725" marB="45725" marR="91450" marL="91450"/>
                </a:tc>
              </a:tr>
              <a:tr h="370850">
                <a:tc>
                  <a:txBody>
                    <a:bodyPr>
                      <a:noAutofit/>
                    </a:bodyPr>
                    <a:lstStyle/>
                    <a:p>
                      <a:pPr indent="0" lvl="0" marL="0" marR="0" rtl="0" algn="l">
                        <a:spcBef>
                          <a:spcPts val="0"/>
                        </a:spcBef>
                        <a:spcAft>
                          <a:spcPts val="0"/>
                        </a:spcAft>
                        <a:buNone/>
                      </a:pPr>
                      <a:r>
                        <a:rPr lang="de-CH" sz="1800"/>
                        <a:t>0</a:t>
                      </a:r>
                      <a:endParaRPr sz="1800"/>
                    </a:p>
                  </a:txBody>
                  <a:tcPr marT="45725" marB="45725" marR="91450" marL="91450"/>
                </a:tc>
                <a:tc>
                  <a:txBody>
                    <a:bodyPr>
                      <a:noAutofit/>
                    </a:bodyPr>
                    <a:lstStyle/>
                    <a:p>
                      <a:pPr indent="0" lvl="0" marL="0" marR="0" rtl="0" algn="l">
                        <a:spcBef>
                          <a:spcPts val="0"/>
                        </a:spcBef>
                        <a:spcAft>
                          <a:spcPts val="0"/>
                        </a:spcAft>
                        <a:buNone/>
                      </a:pPr>
                      <a:r>
                        <a:rPr lang="de-CH" sz="1800"/>
                        <a:t>0</a:t>
                      </a:r>
                      <a:endParaRPr sz="1800"/>
                    </a:p>
                  </a:txBody>
                  <a:tcPr marT="45725" marB="45725" marR="91450" marL="91450"/>
                </a:tc>
                <a:tc>
                  <a:txBody>
                    <a:bodyPr>
                      <a:noAutofit/>
                    </a:bodyPr>
                    <a:lstStyle/>
                    <a:p>
                      <a:pPr indent="0" lvl="0" marL="0" marR="0" rtl="0" algn="l">
                        <a:spcBef>
                          <a:spcPts val="0"/>
                        </a:spcBef>
                        <a:spcAft>
                          <a:spcPts val="0"/>
                        </a:spcAft>
                        <a:buNone/>
                      </a:pPr>
                      <a:r>
                        <a:rPr lang="de-CH" sz="1800"/>
                        <a:t>Freeze</a:t>
                      </a:r>
                      <a:endParaRPr sz="1800"/>
                    </a:p>
                  </a:txBody>
                  <a:tcPr marT="45725" marB="45725" marR="91450" marL="91450"/>
                </a:tc>
              </a:tr>
              <a:tr h="370850">
                <a:tc>
                  <a:txBody>
                    <a:bodyPr>
                      <a:noAutofit/>
                    </a:bodyPr>
                    <a:lstStyle/>
                    <a:p>
                      <a:pPr indent="0" lvl="0" marL="0" marR="0" rtl="0" algn="l">
                        <a:spcBef>
                          <a:spcPts val="0"/>
                        </a:spcBef>
                        <a:spcAft>
                          <a:spcPts val="0"/>
                        </a:spcAft>
                        <a:buNone/>
                      </a:pPr>
                      <a:r>
                        <a:rPr lang="de-CH" sz="1800"/>
                        <a:t>0</a:t>
                      </a:r>
                      <a:endParaRPr sz="1800"/>
                    </a:p>
                  </a:txBody>
                  <a:tcPr marT="45725" marB="45725" marR="91450" marL="91450"/>
                </a:tc>
                <a:tc>
                  <a:txBody>
                    <a:bodyPr>
                      <a:noAutofit/>
                    </a:bodyPr>
                    <a:lstStyle/>
                    <a:p>
                      <a:pPr indent="0" lvl="0" marL="0" marR="0" rtl="0" algn="l">
                        <a:spcBef>
                          <a:spcPts val="0"/>
                        </a:spcBef>
                        <a:spcAft>
                          <a:spcPts val="0"/>
                        </a:spcAft>
                        <a:buNone/>
                      </a:pPr>
                      <a:r>
                        <a:rPr lang="de-CH" sz="1800"/>
                        <a:t>1</a:t>
                      </a:r>
                      <a:endParaRPr sz="1800"/>
                    </a:p>
                  </a:txBody>
                  <a:tcPr marT="45725" marB="45725" marR="91450" marL="91450"/>
                </a:tc>
                <a:tc>
                  <a:txBody>
                    <a:bodyPr>
                      <a:noAutofit/>
                    </a:bodyPr>
                    <a:lstStyle/>
                    <a:p>
                      <a:pPr indent="0" lvl="0" marL="0" marR="0" rtl="0" algn="l">
                        <a:spcBef>
                          <a:spcPts val="0"/>
                        </a:spcBef>
                        <a:spcAft>
                          <a:spcPts val="0"/>
                        </a:spcAft>
                        <a:buNone/>
                      </a:pPr>
                      <a:r>
                        <a:rPr lang="de-CH" sz="1800"/>
                        <a:t>Shift to MSB</a:t>
                      </a:r>
                      <a:endParaRPr sz="1800"/>
                    </a:p>
                  </a:txBody>
                  <a:tcPr marT="45725" marB="45725" marR="91450" marL="91450"/>
                </a:tc>
              </a:tr>
              <a:tr h="370850">
                <a:tc>
                  <a:txBody>
                    <a:bodyPr>
                      <a:noAutofit/>
                    </a:bodyPr>
                    <a:lstStyle/>
                    <a:p>
                      <a:pPr indent="0" lvl="0" marL="0" marR="0" rtl="0" algn="l">
                        <a:spcBef>
                          <a:spcPts val="0"/>
                        </a:spcBef>
                        <a:spcAft>
                          <a:spcPts val="0"/>
                        </a:spcAft>
                        <a:buNone/>
                      </a:pPr>
                      <a:r>
                        <a:rPr lang="de-CH" sz="1800"/>
                        <a:t>1</a:t>
                      </a:r>
                      <a:endParaRPr sz="1800"/>
                    </a:p>
                  </a:txBody>
                  <a:tcPr marT="45725" marB="45725" marR="91450" marL="91450"/>
                </a:tc>
                <a:tc>
                  <a:txBody>
                    <a:bodyPr>
                      <a:noAutofit/>
                    </a:bodyPr>
                    <a:lstStyle/>
                    <a:p>
                      <a:pPr indent="0" lvl="0" marL="0" marR="0" rtl="0" algn="l">
                        <a:spcBef>
                          <a:spcPts val="0"/>
                        </a:spcBef>
                        <a:spcAft>
                          <a:spcPts val="0"/>
                        </a:spcAft>
                        <a:buNone/>
                      </a:pPr>
                      <a:r>
                        <a:rPr lang="de-CH" sz="1800"/>
                        <a:t>0</a:t>
                      </a:r>
                      <a:endParaRPr sz="1800"/>
                    </a:p>
                  </a:txBody>
                  <a:tcPr marT="45725" marB="45725" marR="91450" marL="91450"/>
                </a:tc>
                <a:tc>
                  <a:txBody>
                    <a:bodyPr>
                      <a:noAutofit/>
                    </a:bodyPr>
                    <a:lstStyle/>
                    <a:p>
                      <a:pPr indent="0" lvl="0" marL="0" marR="0" rtl="0" algn="l">
                        <a:spcBef>
                          <a:spcPts val="0"/>
                        </a:spcBef>
                        <a:spcAft>
                          <a:spcPts val="0"/>
                        </a:spcAft>
                        <a:buNone/>
                      </a:pPr>
                      <a:r>
                        <a:rPr lang="de-CH" sz="1800"/>
                        <a:t>Shift to LSB</a:t>
                      </a:r>
                      <a:endParaRPr sz="1800"/>
                    </a:p>
                  </a:txBody>
                  <a:tcPr marT="45725" marB="45725" marR="91450" marL="91450"/>
                </a:tc>
              </a:tr>
              <a:tr h="370850">
                <a:tc>
                  <a:txBody>
                    <a:bodyPr>
                      <a:noAutofit/>
                    </a:bodyPr>
                    <a:lstStyle/>
                    <a:p>
                      <a:pPr indent="0" lvl="0" marL="0" marR="0" rtl="0" algn="l">
                        <a:spcBef>
                          <a:spcPts val="0"/>
                        </a:spcBef>
                        <a:spcAft>
                          <a:spcPts val="0"/>
                        </a:spcAft>
                        <a:buNone/>
                      </a:pPr>
                      <a:r>
                        <a:rPr lang="de-CH" sz="1800"/>
                        <a:t>1</a:t>
                      </a:r>
                      <a:endParaRPr sz="1800"/>
                    </a:p>
                  </a:txBody>
                  <a:tcPr marT="45725" marB="45725" marR="91450" marL="91450"/>
                </a:tc>
                <a:tc>
                  <a:txBody>
                    <a:bodyPr>
                      <a:noAutofit/>
                    </a:bodyPr>
                    <a:lstStyle/>
                    <a:p>
                      <a:pPr indent="0" lvl="0" marL="0" marR="0" rtl="0" algn="l">
                        <a:spcBef>
                          <a:spcPts val="0"/>
                        </a:spcBef>
                        <a:spcAft>
                          <a:spcPts val="0"/>
                        </a:spcAft>
                        <a:buNone/>
                      </a:pPr>
                      <a:r>
                        <a:rPr lang="de-CH" sz="1800"/>
                        <a:t>1</a:t>
                      </a:r>
                      <a:endParaRPr sz="1800"/>
                    </a:p>
                  </a:txBody>
                  <a:tcPr marT="45725" marB="45725" marR="91450" marL="91450"/>
                </a:tc>
                <a:tc>
                  <a:txBody>
                    <a:bodyPr>
                      <a:noAutofit/>
                    </a:bodyPr>
                    <a:lstStyle/>
                    <a:p>
                      <a:pPr indent="0" lvl="0" marL="0" marR="0" rtl="0" algn="l">
                        <a:spcBef>
                          <a:spcPts val="0"/>
                        </a:spcBef>
                        <a:spcAft>
                          <a:spcPts val="0"/>
                        </a:spcAft>
                        <a:buNone/>
                      </a:pPr>
                      <a:r>
                        <a:rPr lang="de-CH" sz="1800"/>
                        <a:t>Load</a:t>
                      </a:r>
                      <a:endParaRPr sz="1800"/>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500"/>
                                        <p:tgtEl>
                                          <p:spTgt spid="1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500"/>
                                        <p:tgtEl>
                                          <p:spTgt spid="1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500"/>
                                        <p:tgtEl>
                                          <p:spTgt spid="1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500"/>
                                        <p:tgtEl>
                                          <p:spTgt spid="1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Shape 1442"/>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443" name="Shape 1443"/>
          <p:cNvSpPr txBox="1"/>
          <p:nvPr>
            <p:ph type="title"/>
          </p:nvPr>
        </p:nvSpPr>
        <p:spPr>
          <a:xfrm>
            <a:off x="801688" y="473075"/>
            <a:ext cx="9090025" cy="1260475"/>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Linear Shiftregister</a:t>
            </a:r>
            <a:endParaRPr b="1" i="0" sz="2800" u="none" cap="none" strike="noStrike">
              <a:solidFill>
                <a:schemeClr val="dk2"/>
              </a:solidFill>
              <a:latin typeface="Arial"/>
              <a:ea typeface="Arial"/>
              <a:cs typeface="Arial"/>
              <a:sym typeface="Arial"/>
            </a:endParaRPr>
          </a:p>
        </p:txBody>
      </p:sp>
      <p:sp>
        <p:nvSpPr>
          <p:cNvPr id="1444" name="Shape 1444"/>
          <p:cNvSpPr/>
          <p:nvPr/>
        </p:nvSpPr>
        <p:spPr>
          <a:xfrm>
            <a:off x="4545013" y="3863975"/>
            <a:ext cx="1425575" cy="33655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1445" name="Shape 1445"/>
          <p:cNvCxnSpPr/>
          <p:nvPr/>
        </p:nvCxnSpPr>
        <p:spPr>
          <a:xfrm rot="10800000">
            <a:off x="4811713" y="3613150"/>
            <a:ext cx="0" cy="250825"/>
          </a:xfrm>
          <a:prstGeom prst="straightConnector1">
            <a:avLst/>
          </a:prstGeom>
          <a:noFill/>
          <a:ln cap="flat" cmpd="sng" w="25400">
            <a:solidFill>
              <a:schemeClr val="dk1"/>
            </a:solidFill>
            <a:prstDash val="solid"/>
            <a:round/>
            <a:headEnd len="med" w="med" type="none"/>
            <a:tailEnd len="med" w="med" type="none"/>
          </a:ln>
        </p:spPr>
      </p:cxnSp>
      <p:cxnSp>
        <p:nvCxnSpPr>
          <p:cNvPr id="1446" name="Shape 1446"/>
          <p:cNvCxnSpPr/>
          <p:nvPr/>
        </p:nvCxnSpPr>
        <p:spPr>
          <a:xfrm rot="10800000">
            <a:off x="5703888" y="3613150"/>
            <a:ext cx="0" cy="250825"/>
          </a:xfrm>
          <a:prstGeom prst="straightConnector1">
            <a:avLst/>
          </a:prstGeom>
          <a:noFill/>
          <a:ln cap="flat" cmpd="sng" w="25400">
            <a:solidFill>
              <a:schemeClr val="dk1"/>
            </a:solidFill>
            <a:prstDash val="solid"/>
            <a:round/>
            <a:headEnd len="med" w="med" type="none"/>
            <a:tailEnd len="med" w="med" type="none"/>
          </a:ln>
        </p:spPr>
      </p:cxnSp>
      <p:cxnSp>
        <p:nvCxnSpPr>
          <p:cNvPr id="1447" name="Shape 1447"/>
          <p:cNvCxnSpPr/>
          <p:nvPr/>
        </p:nvCxnSpPr>
        <p:spPr>
          <a:xfrm rot="10800000">
            <a:off x="4545013" y="3613150"/>
            <a:ext cx="266700" cy="0"/>
          </a:xfrm>
          <a:prstGeom prst="straightConnector1">
            <a:avLst/>
          </a:prstGeom>
          <a:noFill/>
          <a:ln cap="flat" cmpd="sng" w="25400">
            <a:solidFill>
              <a:schemeClr val="dk1"/>
            </a:solidFill>
            <a:prstDash val="solid"/>
            <a:round/>
            <a:headEnd len="med" w="med" type="none"/>
            <a:tailEnd len="med" w="med" type="none"/>
          </a:ln>
        </p:spPr>
      </p:cxnSp>
      <p:cxnSp>
        <p:nvCxnSpPr>
          <p:cNvPr id="1448" name="Shape 1448"/>
          <p:cNvCxnSpPr/>
          <p:nvPr/>
        </p:nvCxnSpPr>
        <p:spPr>
          <a:xfrm rot="10800000">
            <a:off x="4545013" y="2520950"/>
            <a:ext cx="0" cy="1092200"/>
          </a:xfrm>
          <a:prstGeom prst="straightConnector1">
            <a:avLst/>
          </a:prstGeom>
          <a:noFill/>
          <a:ln cap="flat" cmpd="sng" w="25400">
            <a:solidFill>
              <a:schemeClr val="dk1"/>
            </a:solidFill>
            <a:prstDash val="solid"/>
            <a:round/>
            <a:headEnd len="med" w="med" type="none"/>
            <a:tailEnd len="med" w="med" type="none"/>
          </a:ln>
        </p:spPr>
      </p:cxnSp>
      <p:cxnSp>
        <p:nvCxnSpPr>
          <p:cNvPr id="1449" name="Shape 1449"/>
          <p:cNvCxnSpPr/>
          <p:nvPr/>
        </p:nvCxnSpPr>
        <p:spPr>
          <a:xfrm rot="10800000">
            <a:off x="5970588" y="2520950"/>
            <a:ext cx="0" cy="1092200"/>
          </a:xfrm>
          <a:prstGeom prst="straightConnector1">
            <a:avLst/>
          </a:prstGeom>
          <a:noFill/>
          <a:ln cap="flat" cmpd="sng" w="25400">
            <a:solidFill>
              <a:schemeClr val="dk1"/>
            </a:solidFill>
            <a:prstDash val="solid"/>
            <a:round/>
            <a:headEnd len="med" w="med" type="none"/>
            <a:tailEnd len="med" w="med" type="none"/>
          </a:ln>
        </p:spPr>
      </p:cxnSp>
      <p:cxnSp>
        <p:nvCxnSpPr>
          <p:cNvPr id="1450" name="Shape 1450"/>
          <p:cNvCxnSpPr/>
          <p:nvPr/>
        </p:nvCxnSpPr>
        <p:spPr>
          <a:xfrm rot="10800000">
            <a:off x="5703888" y="3613150"/>
            <a:ext cx="266700" cy="0"/>
          </a:xfrm>
          <a:prstGeom prst="straightConnector1">
            <a:avLst/>
          </a:prstGeom>
          <a:noFill/>
          <a:ln cap="flat" cmpd="sng" w="25400">
            <a:solidFill>
              <a:schemeClr val="dk1"/>
            </a:solidFill>
            <a:prstDash val="solid"/>
            <a:round/>
            <a:headEnd len="med" w="med" type="none"/>
            <a:tailEnd len="med" w="med" type="none"/>
          </a:ln>
        </p:spPr>
      </p:cxnSp>
      <p:cxnSp>
        <p:nvCxnSpPr>
          <p:cNvPr id="1451" name="Shape 1451"/>
          <p:cNvCxnSpPr/>
          <p:nvPr/>
        </p:nvCxnSpPr>
        <p:spPr>
          <a:xfrm>
            <a:off x="4545013" y="2520950"/>
            <a:ext cx="1425575" cy="0"/>
          </a:xfrm>
          <a:prstGeom prst="straightConnector1">
            <a:avLst/>
          </a:prstGeom>
          <a:noFill/>
          <a:ln cap="flat" cmpd="sng" w="25400">
            <a:solidFill>
              <a:schemeClr val="dk1"/>
            </a:solidFill>
            <a:prstDash val="solid"/>
            <a:round/>
            <a:headEnd len="med" w="med" type="none"/>
            <a:tailEnd len="med" w="med" type="none"/>
          </a:ln>
        </p:spPr>
      </p:cxnSp>
      <p:cxnSp>
        <p:nvCxnSpPr>
          <p:cNvPr id="1452" name="Shape 1452"/>
          <p:cNvCxnSpPr/>
          <p:nvPr/>
        </p:nvCxnSpPr>
        <p:spPr>
          <a:xfrm>
            <a:off x="4545013" y="3024188"/>
            <a:ext cx="266700" cy="168275"/>
          </a:xfrm>
          <a:prstGeom prst="straightConnector1">
            <a:avLst/>
          </a:prstGeom>
          <a:noFill/>
          <a:ln cap="flat" cmpd="sng" w="25400">
            <a:solidFill>
              <a:schemeClr val="dk1"/>
            </a:solidFill>
            <a:prstDash val="solid"/>
            <a:round/>
            <a:headEnd len="med" w="med" type="none"/>
            <a:tailEnd len="med" w="med" type="none"/>
          </a:ln>
        </p:spPr>
      </p:cxnSp>
      <p:cxnSp>
        <p:nvCxnSpPr>
          <p:cNvPr id="1453" name="Shape 1453"/>
          <p:cNvCxnSpPr/>
          <p:nvPr/>
        </p:nvCxnSpPr>
        <p:spPr>
          <a:xfrm flipH="1">
            <a:off x="4545013" y="3192463"/>
            <a:ext cx="266700" cy="168275"/>
          </a:xfrm>
          <a:prstGeom prst="straightConnector1">
            <a:avLst/>
          </a:prstGeom>
          <a:noFill/>
          <a:ln cap="flat" cmpd="sng" w="25400">
            <a:solidFill>
              <a:schemeClr val="dk1"/>
            </a:solidFill>
            <a:prstDash val="solid"/>
            <a:round/>
            <a:headEnd len="med" w="med" type="none"/>
            <a:tailEnd len="med" w="med" type="none"/>
          </a:ln>
        </p:spPr>
      </p:cxnSp>
      <p:cxnSp>
        <p:nvCxnSpPr>
          <p:cNvPr id="1454" name="Shape 1454"/>
          <p:cNvCxnSpPr/>
          <p:nvPr/>
        </p:nvCxnSpPr>
        <p:spPr>
          <a:xfrm rot="10800000">
            <a:off x="4098925" y="3192463"/>
            <a:ext cx="446088" cy="0"/>
          </a:xfrm>
          <a:prstGeom prst="straightConnector1">
            <a:avLst/>
          </a:prstGeom>
          <a:noFill/>
          <a:ln cap="flat" cmpd="sng" w="25400">
            <a:solidFill>
              <a:schemeClr val="dk1"/>
            </a:solidFill>
            <a:prstDash val="solid"/>
            <a:round/>
            <a:headEnd len="med" w="med" type="none"/>
            <a:tailEnd len="med" w="med" type="none"/>
          </a:ln>
        </p:spPr>
      </p:cxnSp>
      <p:sp>
        <p:nvSpPr>
          <p:cNvPr id="1455" name="Shape 1455"/>
          <p:cNvSpPr txBox="1"/>
          <p:nvPr/>
        </p:nvSpPr>
        <p:spPr>
          <a:xfrm>
            <a:off x="3386138" y="2940050"/>
            <a:ext cx="735012"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CLK</a:t>
            </a:r>
            <a:endParaRPr/>
          </a:p>
        </p:txBody>
      </p:sp>
      <p:sp>
        <p:nvSpPr>
          <p:cNvPr id="1456" name="Shape 1456"/>
          <p:cNvSpPr/>
          <p:nvPr/>
        </p:nvSpPr>
        <p:spPr>
          <a:xfrm>
            <a:off x="4545013" y="4200525"/>
            <a:ext cx="1425575" cy="33655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457" name="Shape 1457"/>
          <p:cNvSpPr/>
          <p:nvPr/>
        </p:nvSpPr>
        <p:spPr>
          <a:xfrm>
            <a:off x="4545013" y="4537075"/>
            <a:ext cx="1425575" cy="334963"/>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458" name="Shape 1458"/>
          <p:cNvSpPr/>
          <p:nvPr/>
        </p:nvSpPr>
        <p:spPr>
          <a:xfrm>
            <a:off x="4545013" y="4872038"/>
            <a:ext cx="1425575" cy="33655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1459" name="Shape 1459"/>
          <p:cNvCxnSpPr/>
          <p:nvPr/>
        </p:nvCxnSpPr>
        <p:spPr>
          <a:xfrm>
            <a:off x="5970588" y="4032250"/>
            <a:ext cx="355600" cy="0"/>
          </a:xfrm>
          <a:prstGeom prst="straightConnector1">
            <a:avLst/>
          </a:prstGeom>
          <a:noFill/>
          <a:ln cap="flat" cmpd="sng" w="25400">
            <a:solidFill>
              <a:schemeClr val="dk1"/>
            </a:solidFill>
            <a:prstDash val="solid"/>
            <a:round/>
            <a:headEnd len="med" w="med" type="none"/>
            <a:tailEnd len="med" w="med" type="none"/>
          </a:ln>
        </p:spPr>
      </p:cxnSp>
      <p:cxnSp>
        <p:nvCxnSpPr>
          <p:cNvPr id="1460" name="Shape 1460"/>
          <p:cNvCxnSpPr/>
          <p:nvPr/>
        </p:nvCxnSpPr>
        <p:spPr>
          <a:xfrm>
            <a:off x="5970588" y="4368800"/>
            <a:ext cx="355600" cy="0"/>
          </a:xfrm>
          <a:prstGeom prst="straightConnector1">
            <a:avLst/>
          </a:prstGeom>
          <a:noFill/>
          <a:ln cap="flat" cmpd="sng" w="25400">
            <a:solidFill>
              <a:schemeClr val="dk1"/>
            </a:solidFill>
            <a:prstDash val="solid"/>
            <a:round/>
            <a:headEnd len="med" w="med" type="none"/>
            <a:tailEnd len="med" w="med" type="none"/>
          </a:ln>
        </p:spPr>
      </p:cxnSp>
      <p:cxnSp>
        <p:nvCxnSpPr>
          <p:cNvPr id="1461" name="Shape 1461"/>
          <p:cNvCxnSpPr/>
          <p:nvPr/>
        </p:nvCxnSpPr>
        <p:spPr>
          <a:xfrm>
            <a:off x="5970588" y="4705350"/>
            <a:ext cx="355600" cy="0"/>
          </a:xfrm>
          <a:prstGeom prst="straightConnector1">
            <a:avLst/>
          </a:prstGeom>
          <a:noFill/>
          <a:ln cap="flat" cmpd="sng" w="25400">
            <a:solidFill>
              <a:schemeClr val="dk1"/>
            </a:solidFill>
            <a:prstDash val="solid"/>
            <a:round/>
            <a:headEnd len="med" w="med" type="none"/>
            <a:tailEnd len="med" w="med" type="none"/>
          </a:ln>
        </p:spPr>
      </p:cxnSp>
      <p:cxnSp>
        <p:nvCxnSpPr>
          <p:cNvPr id="1462" name="Shape 1462"/>
          <p:cNvCxnSpPr/>
          <p:nvPr/>
        </p:nvCxnSpPr>
        <p:spPr>
          <a:xfrm>
            <a:off x="5970588" y="5040313"/>
            <a:ext cx="355600" cy="0"/>
          </a:xfrm>
          <a:prstGeom prst="straightConnector1">
            <a:avLst/>
          </a:prstGeom>
          <a:noFill/>
          <a:ln cap="flat" cmpd="sng" w="25400">
            <a:solidFill>
              <a:schemeClr val="dk1"/>
            </a:solidFill>
            <a:prstDash val="solid"/>
            <a:round/>
            <a:headEnd len="med" w="med" type="none"/>
            <a:tailEnd len="med" w="med" type="none"/>
          </a:ln>
        </p:spPr>
      </p:cxnSp>
      <p:cxnSp>
        <p:nvCxnSpPr>
          <p:cNvPr id="1463" name="Shape 1463"/>
          <p:cNvCxnSpPr/>
          <p:nvPr/>
        </p:nvCxnSpPr>
        <p:spPr>
          <a:xfrm>
            <a:off x="4187825" y="4032250"/>
            <a:ext cx="357188" cy="0"/>
          </a:xfrm>
          <a:prstGeom prst="straightConnector1">
            <a:avLst/>
          </a:prstGeom>
          <a:noFill/>
          <a:ln cap="flat" cmpd="sng" w="25400">
            <a:solidFill>
              <a:schemeClr val="dk1"/>
            </a:solidFill>
            <a:prstDash val="solid"/>
            <a:round/>
            <a:headEnd len="med" w="med" type="none"/>
            <a:tailEnd len="med" w="med" type="none"/>
          </a:ln>
        </p:spPr>
      </p:cxnSp>
      <p:sp>
        <p:nvSpPr>
          <p:cNvPr id="1464" name="Shape 1464"/>
          <p:cNvSpPr txBox="1"/>
          <p:nvPr/>
        </p:nvSpPr>
        <p:spPr>
          <a:xfrm>
            <a:off x="6126163" y="3697288"/>
            <a:ext cx="571500"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Q0</a:t>
            </a:r>
            <a:endParaRPr/>
          </a:p>
        </p:txBody>
      </p:sp>
      <p:sp>
        <p:nvSpPr>
          <p:cNvPr id="1465" name="Shape 1465"/>
          <p:cNvSpPr txBox="1"/>
          <p:nvPr/>
        </p:nvSpPr>
        <p:spPr>
          <a:xfrm>
            <a:off x="6126163" y="4032250"/>
            <a:ext cx="571500"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Q1</a:t>
            </a:r>
            <a:endParaRPr/>
          </a:p>
        </p:txBody>
      </p:sp>
      <p:sp>
        <p:nvSpPr>
          <p:cNvPr id="1466" name="Shape 1466"/>
          <p:cNvSpPr txBox="1"/>
          <p:nvPr/>
        </p:nvSpPr>
        <p:spPr>
          <a:xfrm>
            <a:off x="6126163" y="4368800"/>
            <a:ext cx="571500"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Q2</a:t>
            </a:r>
            <a:endParaRPr/>
          </a:p>
        </p:txBody>
      </p:sp>
      <p:sp>
        <p:nvSpPr>
          <p:cNvPr id="1467" name="Shape 1467"/>
          <p:cNvSpPr txBox="1"/>
          <p:nvPr/>
        </p:nvSpPr>
        <p:spPr>
          <a:xfrm>
            <a:off x="6126163" y="4705350"/>
            <a:ext cx="571500"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Q3</a:t>
            </a:r>
            <a:endParaRPr/>
          </a:p>
        </p:txBody>
      </p:sp>
      <p:sp>
        <p:nvSpPr>
          <p:cNvPr id="1468" name="Shape 1468"/>
          <p:cNvSpPr txBox="1"/>
          <p:nvPr/>
        </p:nvSpPr>
        <p:spPr>
          <a:xfrm>
            <a:off x="3676650" y="3613150"/>
            <a:ext cx="55562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D0</a:t>
            </a:r>
            <a:endParaRPr/>
          </a:p>
        </p:txBody>
      </p:sp>
      <p:sp>
        <p:nvSpPr>
          <p:cNvPr id="1469" name="Shape 1469"/>
          <p:cNvSpPr txBox="1"/>
          <p:nvPr/>
        </p:nvSpPr>
        <p:spPr>
          <a:xfrm>
            <a:off x="4811713" y="2520950"/>
            <a:ext cx="942975"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SRG4</a:t>
            </a:r>
            <a:endParaRPr/>
          </a:p>
        </p:txBody>
      </p:sp>
      <p:sp>
        <p:nvSpPr>
          <p:cNvPr id="1470" name="Shape 1470"/>
          <p:cNvSpPr txBox="1"/>
          <p:nvPr/>
        </p:nvSpPr>
        <p:spPr>
          <a:xfrm>
            <a:off x="4811713" y="3024188"/>
            <a:ext cx="631825" cy="404812"/>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C1/</a:t>
            </a:r>
            <a:endParaRPr/>
          </a:p>
        </p:txBody>
      </p:sp>
      <p:cxnSp>
        <p:nvCxnSpPr>
          <p:cNvPr id="1471" name="Shape 1471"/>
          <p:cNvCxnSpPr/>
          <p:nvPr/>
        </p:nvCxnSpPr>
        <p:spPr>
          <a:xfrm>
            <a:off x="5402263" y="3192463"/>
            <a:ext cx="266700" cy="0"/>
          </a:xfrm>
          <a:prstGeom prst="straightConnector1">
            <a:avLst/>
          </a:prstGeom>
          <a:noFill/>
          <a:ln cap="flat" cmpd="sng" w="25400">
            <a:solidFill>
              <a:schemeClr val="dk1"/>
            </a:solidFill>
            <a:prstDash val="solid"/>
            <a:round/>
            <a:headEnd len="med" w="med" type="none"/>
            <a:tailEnd len="med" w="med" type="stealth"/>
          </a:ln>
        </p:spPr>
      </p:cxnSp>
      <p:cxnSp>
        <p:nvCxnSpPr>
          <p:cNvPr id="1472" name="Shape 1472"/>
          <p:cNvCxnSpPr/>
          <p:nvPr/>
        </p:nvCxnSpPr>
        <p:spPr>
          <a:xfrm>
            <a:off x="6326188" y="5040313"/>
            <a:ext cx="803275" cy="0"/>
          </a:xfrm>
          <a:prstGeom prst="straightConnector1">
            <a:avLst/>
          </a:prstGeom>
          <a:noFill/>
          <a:ln cap="flat" cmpd="sng" w="25400">
            <a:solidFill>
              <a:schemeClr val="dk1"/>
            </a:solidFill>
            <a:prstDash val="solid"/>
            <a:round/>
            <a:headEnd len="med" w="med" type="none"/>
            <a:tailEnd len="med" w="med" type="none"/>
          </a:ln>
        </p:spPr>
      </p:cxnSp>
      <p:cxnSp>
        <p:nvCxnSpPr>
          <p:cNvPr id="1473" name="Shape 1473"/>
          <p:cNvCxnSpPr/>
          <p:nvPr/>
        </p:nvCxnSpPr>
        <p:spPr>
          <a:xfrm>
            <a:off x="8197850" y="4872038"/>
            <a:ext cx="0" cy="673100"/>
          </a:xfrm>
          <a:prstGeom prst="straightConnector1">
            <a:avLst/>
          </a:prstGeom>
          <a:noFill/>
          <a:ln cap="flat" cmpd="sng" w="25400">
            <a:solidFill>
              <a:schemeClr val="dk1"/>
            </a:solidFill>
            <a:prstDash val="solid"/>
            <a:round/>
            <a:headEnd len="med" w="med" type="none"/>
            <a:tailEnd len="med" w="med" type="none"/>
          </a:ln>
        </p:spPr>
      </p:cxnSp>
      <p:cxnSp>
        <p:nvCxnSpPr>
          <p:cNvPr id="1474" name="Shape 1474"/>
          <p:cNvCxnSpPr/>
          <p:nvPr/>
        </p:nvCxnSpPr>
        <p:spPr>
          <a:xfrm rot="10800000">
            <a:off x="3386138" y="5545138"/>
            <a:ext cx="4811712" cy="0"/>
          </a:xfrm>
          <a:prstGeom prst="straightConnector1">
            <a:avLst/>
          </a:prstGeom>
          <a:noFill/>
          <a:ln cap="flat" cmpd="sng" w="25400">
            <a:solidFill>
              <a:schemeClr val="dk1"/>
            </a:solidFill>
            <a:prstDash val="solid"/>
            <a:round/>
            <a:headEnd len="med" w="med" type="none"/>
            <a:tailEnd len="med" w="med" type="none"/>
          </a:ln>
        </p:spPr>
      </p:cxnSp>
      <p:cxnSp>
        <p:nvCxnSpPr>
          <p:cNvPr id="1475" name="Shape 1475"/>
          <p:cNvCxnSpPr/>
          <p:nvPr/>
        </p:nvCxnSpPr>
        <p:spPr>
          <a:xfrm rot="10800000">
            <a:off x="3386138" y="4032250"/>
            <a:ext cx="0" cy="1512888"/>
          </a:xfrm>
          <a:prstGeom prst="straightConnector1">
            <a:avLst/>
          </a:prstGeom>
          <a:noFill/>
          <a:ln cap="flat" cmpd="sng" w="25400">
            <a:solidFill>
              <a:schemeClr val="dk1"/>
            </a:solidFill>
            <a:prstDash val="solid"/>
            <a:round/>
            <a:headEnd len="med" w="med" type="none"/>
            <a:tailEnd len="med" w="med" type="none"/>
          </a:ln>
        </p:spPr>
      </p:cxnSp>
      <p:cxnSp>
        <p:nvCxnSpPr>
          <p:cNvPr id="1476" name="Shape 1476"/>
          <p:cNvCxnSpPr/>
          <p:nvPr/>
        </p:nvCxnSpPr>
        <p:spPr>
          <a:xfrm rot="10800000">
            <a:off x="3386138" y="4032250"/>
            <a:ext cx="801687" cy="0"/>
          </a:xfrm>
          <a:prstGeom prst="straightConnector1">
            <a:avLst/>
          </a:prstGeom>
          <a:noFill/>
          <a:ln cap="flat" cmpd="sng" w="25400">
            <a:solidFill>
              <a:schemeClr val="dk1"/>
            </a:solidFill>
            <a:prstDash val="solid"/>
            <a:round/>
            <a:headEnd len="med" w="med" type="none"/>
            <a:tailEnd len="med" w="med" type="none"/>
          </a:ln>
        </p:spPr>
      </p:cxnSp>
      <p:sp>
        <p:nvSpPr>
          <p:cNvPr id="1477" name="Shape 1477"/>
          <p:cNvSpPr/>
          <p:nvPr/>
        </p:nvSpPr>
        <p:spPr>
          <a:xfrm>
            <a:off x="7129463" y="4537075"/>
            <a:ext cx="533400" cy="671513"/>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1478" name="Shape 1478"/>
          <p:cNvCxnSpPr/>
          <p:nvPr/>
        </p:nvCxnSpPr>
        <p:spPr>
          <a:xfrm>
            <a:off x="7662863" y="4872038"/>
            <a:ext cx="534987" cy="0"/>
          </a:xfrm>
          <a:prstGeom prst="straightConnector1">
            <a:avLst/>
          </a:prstGeom>
          <a:noFill/>
          <a:ln cap="flat" cmpd="sng" w="25400">
            <a:solidFill>
              <a:schemeClr val="dk1"/>
            </a:solidFill>
            <a:prstDash val="solid"/>
            <a:round/>
            <a:headEnd len="med" w="med" type="none"/>
            <a:tailEnd len="med" w="med" type="none"/>
          </a:ln>
        </p:spPr>
      </p:cxnSp>
      <p:cxnSp>
        <p:nvCxnSpPr>
          <p:cNvPr id="1479" name="Shape 1479"/>
          <p:cNvCxnSpPr/>
          <p:nvPr/>
        </p:nvCxnSpPr>
        <p:spPr>
          <a:xfrm>
            <a:off x="6326188" y="4705350"/>
            <a:ext cx="803275" cy="0"/>
          </a:xfrm>
          <a:prstGeom prst="straightConnector1">
            <a:avLst/>
          </a:prstGeom>
          <a:noFill/>
          <a:ln cap="flat" cmpd="sng" w="25400">
            <a:solidFill>
              <a:schemeClr val="dk1"/>
            </a:solidFill>
            <a:prstDash val="solid"/>
            <a:round/>
            <a:headEnd len="med" w="med" type="none"/>
            <a:tailEnd len="med" w="med" type="none"/>
          </a:ln>
        </p:spPr>
      </p:cxnSp>
      <p:sp>
        <p:nvSpPr>
          <p:cNvPr id="1480" name="Shape 1480"/>
          <p:cNvSpPr txBox="1"/>
          <p:nvPr/>
        </p:nvSpPr>
        <p:spPr>
          <a:xfrm>
            <a:off x="7129463" y="4705350"/>
            <a:ext cx="519112" cy="40322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Shape 1486"/>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487" name="Shape 1487"/>
          <p:cNvSpPr txBox="1"/>
          <p:nvPr>
            <p:ph type="title"/>
          </p:nvPr>
        </p:nvSpPr>
        <p:spPr>
          <a:xfrm>
            <a:off x="787400" y="388938"/>
            <a:ext cx="9090025" cy="1260475"/>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State Diagram of linear Shiftregister</a:t>
            </a:r>
            <a:endParaRPr b="1" i="0" sz="2800" u="none" cap="none" strike="noStrike">
              <a:solidFill>
                <a:schemeClr val="dk2"/>
              </a:solidFill>
              <a:latin typeface="Arial"/>
              <a:ea typeface="Arial"/>
              <a:cs typeface="Arial"/>
              <a:sym typeface="Arial"/>
            </a:endParaRPr>
          </a:p>
        </p:txBody>
      </p:sp>
      <p:grpSp>
        <p:nvGrpSpPr>
          <p:cNvPr id="1488" name="Shape 1488"/>
          <p:cNvGrpSpPr/>
          <p:nvPr/>
        </p:nvGrpSpPr>
        <p:grpSpPr>
          <a:xfrm>
            <a:off x="1603375" y="2016125"/>
            <a:ext cx="712788" cy="588963"/>
            <a:chOff x="1248" y="1440"/>
            <a:chExt cx="384" cy="336"/>
          </a:xfrm>
        </p:grpSpPr>
        <p:sp>
          <p:nvSpPr>
            <p:cNvPr id="1489" name="Shape 1489"/>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490" name="Shape 1490"/>
            <p:cNvSpPr txBox="1"/>
            <p:nvPr/>
          </p:nvSpPr>
          <p:spPr>
            <a:xfrm>
              <a:off x="1344" y="1488"/>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8</a:t>
              </a:r>
              <a:endParaRPr/>
            </a:p>
          </p:txBody>
        </p:sp>
      </p:grpSp>
      <p:grpSp>
        <p:nvGrpSpPr>
          <p:cNvPr id="1491" name="Shape 1491"/>
          <p:cNvGrpSpPr/>
          <p:nvPr/>
        </p:nvGrpSpPr>
        <p:grpSpPr>
          <a:xfrm>
            <a:off x="4989513" y="2016125"/>
            <a:ext cx="714375" cy="588963"/>
            <a:chOff x="1248" y="1440"/>
            <a:chExt cx="384" cy="336"/>
          </a:xfrm>
        </p:grpSpPr>
        <p:sp>
          <p:nvSpPr>
            <p:cNvPr id="1492" name="Shape 1492"/>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493" name="Shape 1493"/>
            <p:cNvSpPr txBox="1"/>
            <p:nvPr/>
          </p:nvSpPr>
          <p:spPr>
            <a:xfrm>
              <a:off x="1304" y="1488"/>
              <a:ext cx="27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12</a:t>
              </a:r>
              <a:endParaRPr/>
            </a:p>
          </p:txBody>
        </p:sp>
      </p:grpSp>
      <p:grpSp>
        <p:nvGrpSpPr>
          <p:cNvPr id="1494" name="Shape 1494"/>
          <p:cNvGrpSpPr/>
          <p:nvPr/>
        </p:nvGrpSpPr>
        <p:grpSpPr>
          <a:xfrm>
            <a:off x="8466138" y="2016125"/>
            <a:ext cx="712787" cy="588963"/>
            <a:chOff x="1248" y="1440"/>
            <a:chExt cx="384" cy="336"/>
          </a:xfrm>
        </p:grpSpPr>
        <p:sp>
          <p:nvSpPr>
            <p:cNvPr id="1495" name="Shape 1495"/>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496" name="Shape 1496"/>
            <p:cNvSpPr txBox="1"/>
            <p:nvPr/>
          </p:nvSpPr>
          <p:spPr>
            <a:xfrm>
              <a:off x="1304" y="1488"/>
              <a:ext cx="27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14</a:t>
              </a:r>
              <a:endParaRPr/>
            </a:p>
          </p:txBody>
        </p:sp>
      </p:grpSp>
      <p:cxnSp>
        <p:nvCxnSpPr>
          <p:cNvPr id="1497" name="Shape 1497"/>
          <p:cNvCxnSpPr/>
          <p:nvPr/>
        </p:nvCxnSpPr>
        <p:spPr>
          <a:xfrm flipH="1">
            <a:off x="5613400" y="4537075"/>
            <a:ext cx="1336675" cy="1595438"/>
          </a:xfrm>
          <a:prstGeom prst="straightConnector1">
            <a:avLst/>
          </a:prstGeom>
          <a:noFill/>
          <a:ln cap="flat" cmpd="sng" w="25400">
            <a:solidFill>
              <a:schemeClr val="dk1"/>
            </a:solidFill>
            <a:prstDash val="solid"/>
            <a:round/>
            <a:headEnd len="med" w="med" type="triangle"/>
            <a:tailEnd len="med" w="med" type="none"/>
          </a:ln>
        </p:spPr>
      </p:cxnSp>
      <p:grpSp>
        <p:nvGrpSpPr>
          <p:cNvPr id="1498" name="Shape 1498"/>
          <p:cNvGrpSpPr/>
          <p:nvPr/>
        </p:nvGrpSpPr>
        <p:grpSpPr>
          <a:xfrm>
            <a:off x="4900613" y="2940050"/>
            <a:ext cx="712787" cy="588963"/>
            <a:chOff x="1248" y="1440"/>
            <a:chExt cx="384" cy="336"/>
          </a:xfrm>
        </p:grpSpPr>
        <p:sp>
          <p:nvSpPr>
            <p:cNvPr id="1499" name="Shape 1499"/>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00" name="Shape 1500"/>
            <p:cNvSpPr txBox="1"/>
            <p:nvPr/>
          </p:nvSpPr>
          <p:spPr>
            <a:xfrm>
              <a:off x="1304" y="1488"/>
              <a:ext cx="27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10</a:t>
              </a:r>
              <a:endParaRPr/>
            </a:p>
          </p:txBody>
        </p:sp>
      </p:grpSp>
      <p:grpSp>
        <p:nvGrpSpPr>
          <p:cNvPr id="1501" name="Shape 1501"/>
          <p:cNvGrpSpPr/>
          <p:nvPr/>
        </p:nvGrpSpPr>
        <p:grpSpPr>
          <a:xfrm>
            <a:off x="4989513" y="4956175"/>
            <a:ext cx="714375" cy="588963"/>
            <a:chOff x="1248" y="1440"/>
            <a:chExt cx="384" cy="336"/>
          </a:xfrm>
        </p:grpSpPr>
        <p:sp>
          <p:nvSpPr>
            <p:cNvPr id="1502" name="Shape 1502"/>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03" name="Shape 1503"/>
            <p:cNvSpPr txBox="1"/>
            <p:nvPr/>
          </p:nvSpPr>
          <p:spPr>
            <a:xfrm>
              <a:off x="1344" y="1488"/>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5</a:t>
              </a:r>
              <a:endParaRPr/>
            </a:p>
          </p:txBody>
        </p:sp>
      </p:grpSp>
      <p:grpSp>
        <p:nvGrpSpPr>
          <p:cNvPr id="1504" name="Shape 1504"/>
          <p:cNvGrpSpPr/>
          <p:nvPr/>
        </p:nvGrpSpPr>
        <p:grpSpPr>
          <a:xfrm>
            <a:off x="4989513" y="6048375"/>
            <a:ext cx="714375" cy="588963"/>
            <a:chOff x="1248" y="1440"/>
            <a:chExt cx="384" cy="336"/>
          </a:xfrm>
        </p:grpSpPr>
        <p:sp>
          <p:nvSpPr>
            <p:cNvPr id="1505" name="Shape 1505"/>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06" name="Shape 1506"/>
            <p:cNvSpPr txBox="1"/>
            <p:nvPr/>
          </p:nvSpPr>
          <p:spPr>
            <a:xfrm>
              <a:off x="1344" y="1488"/>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3</a:t>
              </a:r>
              <a:endParaRPr/>
            </a:p>
          </p:txBody>
        </p:sp>
      </p:grpSp>
      <p:grpSp>
        <p:nvGrpSpPr>
          <p:cNvPr id="1507" name="Shape 1507"/>
          <p:cNvGrpSpPr/>
          <p:nvPr/>
        </p:nvGrpSpPr>
        <p:grpSpPr>
          <a:xfrm>
            <a:off x="3208338" y="3948113"/>
            <a:ext cx="712787" cy="588962"/>
            <a:chOff x="1248" y="1440"/>
            <a:chExt cx="384" cy="336"/>
          </a:xfrm>
        </p:grpSpPr>
        <p:sp>
          <p:nvSpPr>
            <p:cNvPr id="1508" name="Shape 1508"/>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09" name="Shape 1509"/>
            <p:cNvSpPr txBox="1"/>
            <p:nvPr/>
          </p:nvSpPr>
          <p:spPr>
            <a:xfrm>
              <a:off x="1344" y="1488"/>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9</a:t>
              </a:r>
              <a:endParaRPr/>
            </a:p>
          </p:txBody>
        </p:sp>
      </p:grpSp>
      <p:grpSp>
        <p:nvGrpSpPr>
          <p:cNvPr id="1510" name="Shape 1510"/>
          <p:cNvGrpSpPr/>
          <p:nvPr/>
        </p:nvGrpSpPr>
        <p:grpSpPr>
          <a:xfrm>
            <a:off x="6772275" y="3948113"/>
            <a:ext cx="712788" cy="588962"/>
            <a:chOff x="1248" y="1440"/>
            <a:chExt cx="384" cy="336"/>
          </a:xfrm>
        </p:grpSpPr>
        <p:sp>
          <p:nvSpPr>
            <p:cNvPr id="1511" name="Shape 1511"/>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12" name="Shape 1512"/>
            <p:cNvSpPr txBox="1"/>
            <p:nvPr/>
          </p:nvSpPr>
          <p:spPr>
            <a:xfrm>
              <a:off x="1344" y="1488"/>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6</a:t>
              </a:r>
              <a:endParaRPr/>
            </a:p>
          </p:txBody>
        </p:sp>
      </p:grpSp>
      <p:cxnSp>
        <p:nvCxnSpPr>
          <p:cNvPr id="1513" name="Shape 1513"/>
          <p:cNvCxnSpPr/>
          <p:nvPr/>
        </p:nvCxnSpPr>
        <p:spPr>
          <a:xfrm flipH="1">
            <a:off x="2138363" y="5545138"/>
            <a:ext cx="446087" cy="503237"/>
          </a:xfrm>
          <a:prstGeom prst="straightConnector1">
            <a:avLst/>
          </a:prstGeom>
          <a:noFill/>
          <a:ln cap="flat" cmpd="sng" w="25400">
            <a:solidFill>
              <a:schemeClr val="dk1"/>
            </a:solidFill>
            <a:prstDash val="solid"/>
            <a:round/>
            <a:headEnd len="med" w="med" type="triangle"/>
            <a:tailEnd len="med" w="med" type="none"/>
          </a:ln>
        </p:spPr>
      </p:cxnSp>
      <p:cxnSp>
        <p:nvCxnSpPr>
          <p:cNvPr id="1514" name="Shape 1514"/>
          <p:cNvCxnSpPr/>
          <p:nvPr/>
        </p:nvCxnSpPr>
        <p:spPr>
          <a:xfrm>
            <a:off x="1960563" y="2605088"/>
            <a:ext cx="0" cy="3359150"/>
          </a:xfrm>
          <a:prstGeom prst="straightConnector1">
            <a:avLst/>
          </a:prstGeom>
          <a:noFill/>
          <a:ln cap="flat" cmpd="sng" w="25400">
            <a:solidFill>
              <a:schemeClr val="dk1"/>
            </a:solidFill>
            <a:prstDash val="solid"/>
            <a:round/>
            <a:headEnd len="med" w="med" type="none"/>
            <a:tailEnd len="med" w="med" type="triangle"/>
          </a:ln>
        </p:spPr>
      </p:cxnSp>
      <p:grpSp>
        <p:nvGrpSpPr>
          <p:cNvPr id="1515" name="Shape 1515"/>
          <p:cNvGrpSpPr/>
          <p:nvPr/>
        </p:nvGrpSpPr>
        <p:grpSpPr>
          <a:xfrm>
            <a:off x="1603375" y="5964238"/>
            <a:ext cx="712788" cy="588962"/>
            <a:chOff x="1248" y="1440"/>
            <a:chExt cx="384" cy="336"/>
          </a:xfrm>
        </p:grpSpPr>
        <p:sp>
          <p:nvSpPr>
            <p:cNvPr id="1516" name="Shape 1516"/>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17" name="Shape 1517"/>
            <p:cNvSpPr txBox="1"/>
            <p:nvPr/>
          </p:nvSpPr>
          <p:spPr>
            <a:xfrm>
              <a:off x="1344" y="1488"/>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a:t>
              </a:r>
              <a:endParaRPr/>
            </a:p>
          </p:txBody>
        </p:sp>
      </p:grpSp>
      <p:grpSp>
        <p:nvGrpSpPr>
          <p:cNvPr id="1518" name="Shape 1518"/>
          <p:cNvGrpSpPr/>
          <p:nvPr/>
        </p:nvGrpSpPr>
        <p:grpSpPr>
          <a:xfrm>
            <a:off x="8466138" y="5964238"/>
            <a:ext cx="712787" cy="588962"/>
            <a:chOff x="1248" y="1440"/>
            <a:chExt cx="384" cy="336"/>
          </a:xfrm>
        </p:grpSpPr>
        <p:sp>
          <p:nvSpPr>
            <p:cNvPr id="1519" name="Shape 1519"/>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20" name="Shape 1520"/>
            <p:cNvSpPr txBox="1"/>
            <p:nvPr/>
          </p:nvSpPr>
          <p:spPr>
            <a:xfrm>
              <a:off x="1344" y="1488"/>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7</a:t>
              </a:r>
              <a:endParaRPr/>
            </a:p>
          </p:txBody>
        </p:sp>
      </p:grpSp>
      <p:grpSp>
        <p:nvGrpSpPr>
          <p:cNvPr id="1521" name="Shape 1521"/>
          <p:cNvGrpSpPr/>
          <p:nvPr/>
        </p:nvGrpSpPr>
        <p:grpSpPr>
          <a:xfrm>
            <a:off x="177800" y="3948113"/>
            <a:ext cx="712788" cy="588962"/>
            <a:chOff x="1248" y="1440"/>
            <a:chExt cx="384" cy="336"/>
          </a:xfrm>
        </p:grpSpPr>
        <p:sp>
          <p:nvSpPr>
            <p:cNvPr id="1522" name="Shape 1522"/>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23" name="Shape 1523"/>
            <p:cNvSpPr txBox="1"/>
            <p:nvPr/>
          </p:nvSpPr>
          <p:spPr>
            <a:xfrm>
              <a:off x="1344" y="1488"/>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0</a:t>
              </a:r>
              <a:endParaRPr/>
            </a:p>
          </p:txBody>
        </p:sp>
      </p:grpSp>
      <p:grpSp>
        <p:nvGrpSpPr>
          <p:cNvPr id="1524" name="Shape 1524"/>
          <p:cNvGrpSpPr/>
          <p:nvPr/>
        </p:nvGrpSpPr>
        <p:grpSpPr>
          <a:xfrm>
            <a:off x="9802813" y="3948113"/>
            <a:ext cx="712787" cy="588962"/>
            <a:chOff x="1248" y="1440"/>
            <a:chExt cx="384" cy="336"/>
          </a:xfrm>
        </p:grpSpPr>
        <p:sp>
          <p:nvSpPr>
            <p:cNvPr id="1525" name="Shape 1525"/>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26" name="Shape 1526"/>
            <p:cNvSpPr txBox="1"/>
            <p:nvPr/>
          </p:nvSpPr>
          <p:spPr>
            <a:xfrm>
              <a:off x="1304" y="1488"/>
              <a:ext cx="27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15</a:t>
              </a:r>
              <a:endParaRPr/>
            </a:p>
          </p:txBody>
        </p:sp>
      </p:grpSp>
      <p:cxnSp>
        <p:nvCxnSpPr>
          <p:cNvPr id="1527" name="Shape 1527"/>
          <p:cNvCxnSpPr/>
          <p:nvPr/>
        </p:nvCxnSpPr>
        <p:spPr>
          <a:xfrm>
            <a:off x="3743325" y="4452938"/>
            <a:ext cx="1425575" cy="1679575"/>
          </a:xfrm>
          <a:prstGeom prst="straightConnector1">
            <a:avLst/>
          </a:prstGeom>
          <a:noFill/>
          <a:ln cap="flat" cmpd="sng" w="25400">
            <a:solidFill>
              <a:schemeClr val="dk1"/>
            </a:solidFill>
            <a:prstDash val="solid"/>
            <a:round/>
            <a:headEnd len="med" w="med" type="none"/>
            <a:tailEnd len="med" w="med" type="triangle"/>
          </a:ln>
        </p:spPr>
      </p:cxnSp>
      <p:grpSp>
        <p:nvGrpSpPr>
          <p:cNvPr id="1528" name="Shape 1528"/>
          <p:cNvGrpSpPr/>
          <p:nvPr/>
        </p:nvGrpSpPr>
        <p:grpSpPr>
          <a:xfrm>
            <a:off x="2406650" y="2940050"/>
            <a:ext cx="712788" cy="588963"/>
            <a:chOff x="1248" y="1440"/>
            <a:chExt cx="384" cy="336"/>
          </a:xfrm>
        </p:grpSpPr>
        <p:sp>
          <p:nvSpPr>
            <p:cNvPr id="1529" name="Shape 1529"/>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30" name="Shape 1530"/>
            <p:cNvSpPr txBox="1"/>
            <p:nvPr/>
          </p:nvSpPr>
          <p:spPr>
            <a:xfrm>
              <a:off x="1344" y="1488"/>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4</a:t>
              </a:r>
              <a:endParaRPr/>
            </a:p>
          </p:txBody>
        </p:sp>
      </p:grpSp>
      <p:grpSp>
        <p:nvGrpSpPr>
          <p:cNvPr id="1531" name="Shape 1531"/>
          <p:cNvGrpSpPr/>
          <p:nvPr/>
        </p:nvGrpSpPr>
        <p:grpSpPr>
          <a:xfrm>
            <a:off x="2406650" y="4956175"/>
            <a:ext cx="712788" cy="588963"/>
            <a:chOff x="1248" y="1440"/>
            <a:chExt cx="384" cy="336"/>
          </a:xfrm>
        </p:grpSpPr>
        <p:sp>
          <p:nvSpPr>
            <p:cNvPr id="1532" name="Shape 1532"/>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33" name="Shape 1533"/>
            <p:cNvSpPr txBox="1"/>
            <p:nvPr/>
          </p:nvSpPr>
          <p:spPr>
            <a:xfrm>
              <a:off x="1344" y="1488"/>
              <a:ext cx="19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2</a:t>
              </a:r>
              <a:endParaRPr/>
            </a:p>
          </p:txBody>
        </p:sp>
      </p:grpSp>
      <p:grpSp>
        <p:nvGrpSpPr>
          <p:cNvPr id="1534" name="Shape 1534"/>
          <p:cNvGrpSpPr/>
          <p:nvPr/>
        </p:nvGrpSpPr>
        <p:grpSpPr>
          <a:xfrm>
            <a:off x="7662863" y="4956175"/>
            <a:ext cx="714375" cy="588963"/>
            <a:chOff x="1248" y="1440"/>
            <a:chExt cx="384" cy="336"/>
          </a:xfrm>
        </p:grpSpPr>
        <p:sp>
          <p:nvSpPr>
            <p:cNvPr id="1535" name="Shape 1535"/>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36" name="Shape 1536"/>
            <p:cNvSpPr txBox="1"/>
            <p:nvPr/>
          </p:nvSpPr>
          <p:spPr>
            <a:xfrm>
              <a:off x="1304" y="1488"/>
              <a:ext cx="27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11</a:t>
              </a:r>
              <a:endParaRPr/>
            </a:p>
          </p:txBody>
        </p:sp>
      </p:grpSp>
      <p:grpSp>
        <p:nvGrpSpPr>
          <p:cNvPr id="1537" name="Shape 1537"/>
          <p:cNvGrpSpPr/>
          <p:nvPr/>
        </p:nvGrpSpPr>
        <p:grpSpPr>
          <a:xfrm>
            <a:off x="7662863" y="2940050"/>
            <a:ext cx="714375" cy="588963"/>
            <a:chOff x="1248" y="1440"/>
            <a:chExt cx="384" cy="336"/>
          </a:xfrm>
        </p:grpSpPr>
        <p:sp>
          <p:nvSpPr>
            <p:cNvPr id="1538" name="Shape 1538"/>
            <p:cNvSpPr/>
            <p:nvPr/>
          </p:nvSpPr>
          <p:spPr>
            <a:xfrm>
              <a:off x="1248" y="1440"/>
              <a:ext cx="384" cy="336"/>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39" name="Shape 1539"/>
            <p:cNvSpPr txBox="1"/>
            <p:nvPr/>
          </p:nvSpPr>
          <p:spPr>
            <a:xfrm>
              <a:off x="1304" y="1488"/>
              <a:ext cx="276" cy="23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13</a:t>
              </a:r>
              <a:endParaRPr/>
            </a:p>
          </p:txBody>
        </p:sp>
      </p:grpSp>
      <p:cxnSp>
        <p:nvCxnSpPr>
          <p:cNvPr id="1540" name="Shape 1540"/>
          <p:cNvCxnSpPr/>
          <p:nvPr/>
        </p:nvCxnSpPr>
        <p:spPr>
          <a:xfrm>
            <a:off x="2940050" y="3444875"/>
            <a:ext cx="446088" cy="587375"/>
          </a:xfrm>
          <a:prstGeom prst="straightConnector1">
            <a:avLst/>
          </a:prstGeom>
          <a:noFill/>
          <a:ln cap="flat" cmpd="sng" w="25400">
            <a:solidFill>
              <a:schemeClr val="dk1"/>
            </a:solidFill>
            <a:prstDash val="solid"/>
            <a:round/>
            <a:headEnd len="med" w="med" type="none"/>
            <a:tailEnd len="med" w="med" type="triangle"/>
          </a:ln>
        </p:spPr>
      </p:cxnSp>
      <p:cxnSp>
        <p:nvCxnSpPr>
          <p:cNvPr id="1541" name="Shape 1541"/>
          <p:cNvCxnSpPr/>
          <p:nvPr/>
        </p:nvCxnSpPr>
        <p:spPr>
          <a:xfrm flipH="1">
            <a:off x="7396163" y="3444875"/>
            <a:ext cx="446087" cy="503238"/>
          </a:xfrm>
          <a:prstGeom prst="straightConnector1">
            <a:avLst/>
          </a:prstGeom>
          <a:noFill/>
          <a:ln cap="flat" cmpd="sng" w="25400">
            <a:solidFill>
              <a:schemeClr val="dk1"/>
            </a:solidFill>
            <a:prstDash val="solid"/>
            <a:round/>
            <a:headEnd len="med" w="med" type="triangle"/>
            <a:tailEnd len="med" w="med" type="none"/>
          </a:ln>
        </p:spPr>
      </p:cxnSp>
      <p:cxnSp>
        <p:nvCxnSpPr>
          <p:cNvPr id="1542" name="Shape 1542"/>
          <p:cNvCxnSpPr/>
          <p:nvPr/>
        </p:nvCxnSpPr>
        <p:spPr>
          <a:xfrm>
            <a:off x="8286750" y="5461000"/>
            <a:ext cx="446088" cy="503238"/>
          </a:xfrm>
          <a:prstGeom prst="straightConnector1">
            <a:avLst/>
          </a:prstGeom>
          <a:noFill/>
          <a:ln cap="flat" cmpd="sng" w="25400">
            <a:solidFill>
              <a:schemeClr val="dk1"/>
            </a:solidFill>
            <a:prstDash val="solid"/>
            <a:round/>
            <a:headEnd len="med" w="med" type="none"/>
            <a:tailEnd len="med" w="med" type="triangle"/>
          </a:ln>
        </p:spPr>
      </p:cxnSp>
      <p:cxnSp>
        <p:nvCxnSpPr>
          <p:cNvPr id="1543" name="Shape 1543"/>
          <p:cNvCxnSpPr/>
          <p:nvPr/>
        </p:nvCxnSpPr>
        <p:spPr>
          <a:xfrm>
            <a:off x="8999538" y="2520950"/>
            <a:ext cx="981075" cy="1427163"/>
          </a:xfrm>
          <a:prstGeom prst="straightConnector1">
            <a:avLst/>
          </a:prstGeom>
          <a:noFill/>
          <a:ln cap="flat" cmpd="sng" w="25400">
            <a:solidFill>
              <a:schemeClr val="dk1"/>
            </a:solidFill>
            <a:prstDash val="solid"/>
            <a:round/>
            <a:headEnd len="med" w="med" type="triangle"/>
            <a:tailEnd len="med" w="med" type="none"/>
          </a:ln>
        </p:spPr>
      </p:cxnSp>
      <p:cxnSp>
        <p:nvCxnSpPr>
          <p:cNvPr id="1544" name="Shape 1544"/>
          <p:cNvCxnSpPr/>
          <p:nvPr/>
        </p:nvCxnSpPr>
        <p:spPr>
          <a:xfrm flipH="1">
            <a:off x="8999538" y="4537075"/>
            <a:ext cx="981075" cy="1511300"/>
          </a:xfrm>
          <a:prstGeom prst="straightConnector1">
            <a:avLst/>
          </a:prstGeom>
          <a:noFill/>
          <a:ln cap="flat" cmpd="sng" w="25400">
            <a:solidFill>
              <a:schemeClr val="dk1"/>
            </a:solidFill>
            <a:prstDash val="solid"/>
            <a:round/>
            <a:headEnd len="med" w="med" type="triangle"/>
            <a:tailEnd len="med" w="med" type="none"/>
          </a:ln>
        </p:spPr>
      </p:cxnSp>
      <p:cxnSp>
        <p:nvCxnSpPr>
          <p:cNvPr id="1545" name="Shape 1545"/>
          <p:cNvCxnSpPr/>
          <p:nvPr/>
        </p:nvCxnSpPr>
        <p:spPr>
          <a:xfrm>
            <a:off x="5703888" y="2268538"/>
            <a:ext cx="2762250" cy="0"/>
          </a:xfrm>
          <a:prstGeom prst="straightConnector1">
            <a:avLst/>
          </a:prstGeom>
          <a:noFill/>
          <a:ln cap="flat" cmpd="sng" w="25400">
            <a:solidFill>
              <a:schemeClr val="dk1"/>
            </a:solidFill>
            <a:prstDash val="solid"/>
            <a:round/>
            <a:headEnd len="med" w="med" type="triangle"/>
            <a:tailEnd len="med" w="med" type="none"/>
          </a:ln>
        </p:spPr>
      </p:cxnSp>
      <p:cxnSp>
        <p:nvCxnSpPr>
          <p:cNvPr id="1546" name="Shape 1546"/>
          <p:cNvCxnSpPr/>
          <p:nvPr/>
        </p:nvCxnSpPr>
        <p:spPr>
          <a:xfrm>
            <a:off x="2316163" y="2268538"/>
            <a:ext cx="2673350" cy="0"/>
          </a:xfrm>
          <a:prstGeom prst="straightConnector1">
            <a:avLst/>
          </a:prstGeom>
          <a:noFill/>
          <a:ln cap="flat" cmpd="sng" w="25400">
            <a:solidFill>
              <a:schemeClr val="dk1"/>
            </a:solidFill>
            <a:prstDash val="solid"/>
            <a:round/>
            <a:headEnd len="med" w="med" type="triangle"/>
            <a:tailEnd len="med" w="med" type="none"/>
          </a:ln>
        </p:spPr>
      </p:cxnSp>
      <p:cxnSp>
        <p:nvCxnSpPr>
          <p:cNvPr id="1547" name="Shape 1547"/>
          <p:cNvCxnSpPr/>
          <p:nvPr/>
        </p:nvCxnSpPr>
        <p:spPr>
          <a:xfrm>
            <a:off x="5703888" y="5292725"/>
            <a:ext cx="2049462" cy="0"/>
          </a:xfrm>
          <a:prstGeom prst="straightConnector1">
            <a:avLst/>
          </a:prstGeom>
          <a:noFill/>
          <a:ln cap="flat" cmpd="sng" w="25400">
            <a:solidFill>
              <a:schemeClr val="dk1"/>
            </a:solidFill>
            <a:prstDash val="solid"/>
            <a:round/>
            <a:headEnd len="med" w="med" type="none"/>
            <a:tailEnd len="med" w="med" type="triangle"/>
          </a:ln>
        </p:spPr>
      </p:cxnSp>
      <p:cxnSp>
        <p:nvCxnSpPr>
          <p:cNvPr id="1548" name="Shape 1548"/>
          <p:cNvCxnSpPr/>
          <p:nvPr/>
        </p:nvCxnSpPr>
        <p:spPr>
          <a:xfrm>
            <a:off x="5613400" y="3276600"/>
            <a:ext cx="2049463" cy="0"/>
          </a:xfrm>
          <a:prstGeom prst="straightConnector1">
            <a:avLst/>
          </a:prstGeom>
          <a:noFill/>
          <a:ln cap="flat" cmpd="sng" w="25400">
            <a:solidFill>
              <a:schemeClr val="dk1"/>
            </a:solidFill>
            <a:prstDash val="solid"/>
            <a:round/>
            <a:headEnd len="med" w="med" type="triangle"/>
            <a:tailEnd len="med" w="med" type="none"/>
          </a:ln>
        </p:spPr>
      </p:cxnSp>
      <p:cxnSp>
        <p:nvCxnSpPr>
          <p:cNvPr id="1549" name="Shape 1549"/>
          <p:cNvCxnSpPr/>
          <p:nvPr/>
        </p:nvCxnSpPr>
        <p:spPr>
          <a:xfrm>
            <a:off x="2762250" y="3529013"/>
            <a:ext cx="0" cy="1427162"/>
          </a:xfrm>
          <a:prstGeom prst="straightConnector1">
            <a:avLst/>
          </a:prstGeom>
          <a:noFill/>
          <a:ln cap="flat" cmpd="sng" w="25400">
            <a:solidFill>
              <a:schemeClr val="dk1"/>
            </a:solidFill>
            <a:prstDash val="solid"/>
            <a:round/>
            <a:headEnd len="med" w="med" type="triangle"/>
            <a:tailEnd len="med" w="med" type="none"/>
          </a:ln>
        </p:spPr>
      </p:cxnSp>
      <p:cxnSp>
        <p:nvCxnSpPr>
          <p:cNvPr id="1550" name="Shape 1550"/>
          <p:cNvCxnSpPr/>
          <p:nvPr/>
        </p:nvCxnSpPr>
        <p:spPr>
          <a:xfrm>
            <a:off x="5257800" y="3529013"/>
            <a:ext cx="0" cy="1427162"/>
          </a:xfrm>
          <a:prstGeom prst="straightConnector1">
            <a:avLst/>
          </a:prstGeom>
          <a:noFill/>
          <a:ln cap="flat" cmpd="sng" w="25400">
            <a:solidFill>
              <a:schemeClr val="dk1"/>
            </a:solidFill>
            <a:prstDash val="solid"/>
            <a:round/>
            <a:headEnd len="med" w="med" type="none"/>
            <a:tailEnd len="med" w="med" type="triangle"/>
          </a:ln>
        </p:spPr>
      </p:cxnSp>
      <p:sp>
        <p:nvSpPr>
          <p:cNvPr id="1551" name="Shape 1551"/>
          <p:cNvSpPr/>
          <p:nvPr/>
        </p:nvSpPr>
        <p:spPr>
          <a:xfrm>
            <a:off x="727075" y="3851275"/>
            <a:ext cx="920750" cy="866775"/>
          </a:xfrm>
          <a:custGeom>
            <a:pathLst>
              <a:path extrusionOk="0" h="496" w="496">
                <a:moveTo>
                  <a:pt x="40" y="104"/>
                </a:moveTo>
                <a:cubicBezTo>
                  <a:pt x="80" y="60"/>
                  <a:pt x="120" y="16"/>
                  <a:pt x="184" y="8"/>
                </a:cubicBezTo>
                <a:cubicBezTo>
                  <a:pt x="248" y="0"/>
                  <a:pt x="376" y="0"/>
                  <a:pt x="424" y="56"/>
                </a:cubicBezTo>
                <a:cubicBezTo>
                  <a:pt x="472" y="112"/>
                  <a:pt x="496" y="272"/>
                  <a:pt x="472" y="344"/>
                </a:cubicBezTo>
                <a:cubicBezTo>
                  <a:pt x="448" y="416"/>
                  <a:pt x="352" y="480"/>
                  <a:pt x="280" y="488"/>
                </a:cubicBezTo>
                <a:cubicBezTo>
                  <a:pt x="208" y="496"/>
                  <a:pt x="80" y="416"/>
                  <a:pt x="40" y="392"/>
                </a:cubicBezTo>
                <a:cubicBezTo>
                  <a:pt x="0" y="368"/>
                  <a:pt x="20" y="356"/>
                  <a:pt x="40" y="344"/>
                </a:cubicBezTo>
              </a:path>
            </a:pathLst>
          </a:cu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552" name="Shape 1552"/>
          <p:cNvSpPr txBox="1"/>
          <p:nvPr/>
        </p:nvSpPr>
        <p:spPr>
          <a:xfrm>
            <a:off x="749300" y="6781006"/>
            <a:ext cx="6429645" cy="410369"/>
          </a:xfrm>
          <a:prstGeom prst="rect">
            <a:avLst/>
          </a:prstGeom>
          <a:no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Maximale Length of Sequence = 2</a:t>
            </a:r>
            <a:r>
              <a:rPr b="1" baseline="30000" lang="de-CH" sz="2800">
                <a:solidFill>
                  <a:schemeClr val="dk2"/>
                </a:solidFill>
                <a:latin typeface="Arial"/>
                <a:ea typeface="Arial"/>
                <a:cs typeface="Arial"/>
                <a:sym typeface="Arial"/>
              </a:rPr>
              <a:t>n</a:t>
            </a:r>
            <a:r>
              <a:rPr b="1" lang="de-CH" sz="2800">
                <a:solidFill>
                  <a:schemeClr val="dk2"/>
                </a:solidFill>
                <a:latin typeface="Arial"/>
                <a:ea typeface="Arial"/>
                <a:cs typeface="Arial"/>
                <a:sym typeface="Arial"/>
              </a:rPr>
              <a:t> - 1</a:t>
            </a:r>
            <a:endParaRPr b="1" sz="28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 name="Shape 48"/>
        <p:cNvGrpSpPr/>
        <p:nvPr/>
      </p:nvGrpSpPr>
      <p:grpSpPr>
        <a:xfrm>
          <a:off x="0" y="0"/>
          <a:ext cx="0" cy="0"/>
          <a:chOff x="0" y="0"/>
          <a:chExt cx="0" cy="0"/>
        </a:xfrm>
      </p:grpSpPr>
      <p:sp>
        <p:nvSpPr>
          <p:cNvPr id="49" name="Shape 49"/>
          <p:cNvSpPr txBox="1"/>
          <p:nvPr>
            <p:ph type="title"/>
          </p:nvPr>
        </p:nvSpPr>
        <p:spPr>
          <a:xfrm>
            <a:off x="1049816" y="634927"/>
            <a:ext cx="8569431" cy="873152"/>
          </a:xfrm>
          <a:prstGeom prst="rect">
            <a:avLst/>
          </a:prstGeom>
          <a:noFill/>
          <a:ln>
            <a:noFill/>
          </a:ln>
        </p:spPr>
        <p:txBody>
          <a:bodyPr anchorCtr="0" anchor="t" bIns="0" lIns="0" spcFirstLastPara="1" rIns="0" wrap="square" tIns="0">
            <a:noAutofit/>
          </a:bodyPr>
          <a:lstStyle/>
          <a:p>
            <a:pPr indent="0" lvl="0" marL="0" marR="0" rtl="0" algn="l">
              <a:lnSpc>
                <a:spcPct val="103660"/>
              </a:lnSpc>
              <a:spcBef>
                <a:spcPts val="0"/>
              </a:spcBef>
              <a:spcAft>
                <a:spcPts val="0"/>
              </a:spcAft>
              <a:buNone/>
            </a:pPr>
            <a:r>
              <a:rPr b="1" i="0" lang="de-CH" sz="3087" u="none" cap="none" strike="noStrike">
                <a:solidFill>
                  <a:schemeClr val="dk2"/>
                </a:solidFill>
                <a:latin typeface="Arial"/>
                <a:ea typeface="Arial"/>
                <a:cs typeface="Arial"/>
                <a:sym typeface="Arial"/>
              </a:rPr>
              <a:t>VHDL_02:   More RTL Block Design</a:t>
            </a:r>
            <a:br>
              <a:rPr b="1" i="0" lang="de-CH" sz="3087" u="none" cap="none" strike="noStrike">
                <a:solidFill>
                  <a:schemeClr val="dk2"/>
                </a:solidFill>
                <a:latin typeface="Arial"/>
                <a:ea typeface="Arial"/>
                <a:cs typeface="Arial"/>
                <a:sym typeface="Arial"/>
              </a:rPr>
            </a:br>
            <a:endParaRPr b="1" i="0" sz="3087" u="none" cap="none" strike="noStrike">
              <a:solidFill>
                <a:schemeClr val="dk2"/>
              </a:solidFill>
              <a:latin typeface="Arial"/>
              <a:ea typeface="Arial"/>
              <a:cs typeface="Arial"/>
              <a:sym typeface="Arial"/>
            </a:endParaRPr>
          </a:p>
        </p:txBody>
      </p:sp>
      <p:sp>
        <p:nvSpPr>
          <p:cNvPr id="50" name="Shape 50"/>
          <p:cNvSpPr txBox="1"/>
          <p:nvPr>
            <p:ph idx="1" type="body"/>
          </p:nvPr>
        </p:nvSpPr>
        <p:spPr>
          <a:xfrm>
            <a:off x="1049817" y="1784206"/>
            <a:ext cx="8769748" cy="5408164"/>
          </a:xfrm>
          <a:prstGeom prst="rect">
            <a:avLst/>
          </a:prstGeom>
          <a:noFill/>
          <a:ln>
            <a:noFill/>
          </a:ln>
        </p:spPr>
        <p:txBody>
          <a:bodyPr anchorCtr="0" anchor="t" bIns="0" lIns="0" spcFirstLastPara="1" rIns="0" wrap="square" tIns="0">
            <a:noAutofit/>
          </a:bodyPr>
          <a:lstStyle/>
          <a:p>
            <a:pPr indent="-361950" lvl="0" marL="361950" marR="0" rtl="0" algn="l">
              <a:lnSpc>
                <a:spcPct val="100000"/>
              </a:lnSpc>
              <a:spcBef>
                <a:spcPts val="0"/>
              </a:spcBef>
              <a:spcAft>
                <a:spcPts val="0"/>
              </a:spcAft>
              <a:buClr>
                <a:schemeClr val="dk1"/>
              </a:buClr>
              <a:buSzPts val="2756"/>
              <a:buFont typeface="Arial"/>
              <a:buChar char="•"/>
            </a:pPr>
            <a:r>
              <a:rPr b="0" i="0" lang="de-CH" sz="2756" u="none" cap="none" strike="noStrike">
                <a:solidFill>
                  <a:schemeClr val="dk1"/>
                </a:solidFill>
                <a:latin typeface="Arial"/>
                <a:ea typeface="Arial"/>
                <a:cs typeface="Arial"/>
                <a:sym typeface="Arial"/>
              </a:rPr>
              <a:t>Laboratory</a:t>
            </a:r>
            <a:br>
              <a:rPr b="0" i="0" lang="de-CH" sz="2756" u="none" cap="none" strike="noStrike">
                <a:solidFill>
                  <a:schemeClr val="dk1"/>
                </a:solidFill>
                <a:latin typeface="Arial"/>
                <a:ea typeface="Arial"/>
                <a:cs typeface="Arial"/>
                <a:sym typeface="Arial"/>
              </a:rPr>
            </a:br>
            <a:endParaRPr b="0" i="0" sz="2756" u="none" cap="none" strike="noStrike">
              <a:solidFill>
                <a:schemeClr val="dk1"/>
              </a:solidFill>
              <a:latin typeface="Arial"/>
              <a:ea typeface="Arial"/>
              <a:cs typeface="Arial"/>
              <a:sym typeface="Arial"/>
            </a:endParaRPr>
          </a:p>
          <a:p>
            <a:pPr indent="0" lvl="1" marL="343650" marR="0" rtl="0" algn="l">
              <a:lnSpc>
                <a:spcPct val="200000"/>
              </a:lnSpc>
              <a:spcBef>
                <a:spcPts val="0"/>
              </a:spcBef>
              <a:spcAft>
                <a:spcPts val="0"/>
              </a:spcAft>
              <a:buClr>
                <a:srgbClr val="0070C0"/>
              </a:buClr>
              <a:buSzPts val="2000"/>
              <a:buFont typeface="Arial"/>
              <a:buNone/>
            </a:pPr>
            <a:r>
              <a:rPr b="1" i="0" lang="de-CH" sz="2000" u="none" cap="none" strike="noStrike">
                <a:solidFill>
                  <a:srgbClr val="0070C0"/>
                </a:solidFill>
                <a:latin typeface="Arial"/>
                <a:ea typeface="Arial"/>
                <a:cs typeface="Arial"/>
                <a:sym typeface="Arial"/>
              </a:rPr>
              <a:t>Design of a UART receiver (UART-RX) with:</a:t>
            </a:r>
            <a:endParaRPr/>
          </a:p>
          <a:p>
            <a:pPr indent="-285750" lvl="1" marL="629400" marR="0" rtl="0" algn="l">
              <a:lnSpc>
                <a:spcPct val="200000"/>
              </a:lnSpc>
              <a:spcBef>
                <a:spcPts val="0"/>
              </a:spcBef>
              <a:spcAft>
                <a:spcPts val="0"/>
              </a:spcAft>
              <a:buClr>
                <a:srgbClr val="0070C0"/>
              </a:buClr>
              <a:buSzPts val="2000"/>
              <a:buFont typeface="Courier New"/>
              <a:buChar char="o"/>
            </a:pPr>
            <a:r>
              <a:rPr b="0" i="0" lang="de-CH" sz="2000" u="none" cap="none" strike="noStrike">
                <a:solidFill>
                  <a:srgbClr val="0070C0"/>
                </a:solidFill>
                <a:latin typeface="Arial"/>
                <a:ea typeface="Arial"/>
                <a:cs typeface="Arial"/>
                <a:sym typeface="Arial"/>
              </a:rPr>
              <a:t>Baud rate: 31250 bits per second</a:t>
            </a:r>
            <a:endParaRPr b="0" i="0" sz="2000" u="none" cap="none" strike="noStrike">
              <a:solidFill>
                <a:srgbClr val="0070C0"/>
              </a:solidFill>
              <a:latin typeface="Arial"/>
              <a:ea typeface="Arial"/>
              <a:cs typeface="Arial"/>
              <a:sym typeface="Arial"/>
            </a:endParaRPr>
          </a:p>
          <a:p>
            <a:pPr indent="-285750" lvl="1" marL="629400" marR="0" rtl="0" algn="l">
              <a:lnSpc>
                <a:spcPct val="200000"/>
              </a:lnSpc>
              <a:spcBef>
                <a:spcPts val="0"/>
              </a:spcBef>
              <a:spcAft>
                <a:spcPts val="0"/>
              </a:spcAft>
              <a:buClr>
                <a:srgbClr val="0070C0"/>
              </a:buClr>
              <a:buSzPts val="2000"/>
              <a:buFont typeface="Courier New"/>
              <a:buChar char="o"/>
            </a:pPr>
            <a:r>
              <a:rPr b="0" i="0" lang="de-CH" sz="2000" u="none" cap="none" strike="noStrike">
                <a:solidFill>
                  <a:srgbClr val="0070C0"/>
                </a:solidFill>
                <a:latin typeface="Arial"/>
                <a:ea typeface="Arial"/>
                <a:cs typeface="Arial"/>
                <a:sym typeface="Arial"/>
              </a:rPr>
              <a:t>Serial input via GPIO pin in extension header of the board</a:t>
            </a:r>
            <a:endParaRPr b="0" i="0" sz="2000" u="none" cap="none" strike="noStrike">
              <a:solidFill>
                <a:srgbClr val="0070C0"/>
              </a:solidFill>
              <a:latin typeface="Arial"/>
              <a:ea typeface="Arial"/>
              <a:cs typeface="Arial"/>
              <a:sym typeface="Arial"/>
            </a:endParaRPr>
          </a:p>
          <a:p>
            <a:pPr indent="-285750" lvl="1" marL="629400" marR="0" rtl="0" algn="l">
              <a:lnSpc>
                <a:spcPct val="200000"/>
              </a:lnSpc>
              <a:spcBef>
                <a:spcPts val="0"/>
              </a:spcBef>
              <a:spcAft>
                <a:spcPts val="0"/>
              </a:spcAft>
              <a:buClr>
                <a:srgbClr val="0070C0"/>
              </a:buClr>
              <a:buSzPts val="2000"/>
              <a:buFont typeface="Courier New"/>
              <a:buChar char="o"/>
            </a:pPr>
            <a:r>
              <a:rPr b="0" i="0" lang="de-CH" sz="2000" u="none" cap="none" strike="noStrike">
                <a:solidFill>
                  <a:srgbClr val="0070C0"/>
                </a:solidFill>
                <a:latin typeface="Arial"/>
                <a:ea typeface="Arial"/>
                <a:cs typeface="Arial"/>
                <a:sym typeface="Arial"/>
              </a:rPr>
              <a:t>Display each received byte into two seven segment displays</a:t>
            </a:r>
            <a:br>
              <a:rPr b="0" i="0" lang="de-CH" sz="2000" u="none" cap="none" strike="noStrike">
                <a:solidFill>
                  <a:srgbClr val="0070C0"/>
                </a:solidFill>
                <a:latin typeface="Arial"/>
                <a:ea typeface="Arial"/>
                <a:cs typeface="Arial"/>
                <a:sym typeface="Arial"/>
              </a:rPr>
            </a:br>
            <a:r>
              <a:rPr b="0" i="0" lang="de-CH" sz="2000" u="none" cap="none" strike="noStrike">
                <a:solidFill>
                  <a:srgbClr val="0070C0"/>
                </a:solidFill>
                <a:latin typeface="Arial"/>
                <a:ea typeface="Arial"/>
                <a:cs typeface="Arial"/>
                <a:sym typeface="Arial"/>
              </a:rPr>
              <a:t> (as two hexadecimal characters)</a:t>
            </a:r>
            <a:endParaRPr/>
          </a:p>
          <a:p>
            <a:pPr indent="-285750" lvl="1" marL="629400" marR="0" rtl="0" algn="l">
              <a:lnSpc>
                <a:spcPct val="200000"/>
              </a:lnSpc>
              <a:spcBef>
                <a:spcPts val="0"/>
              </a:spcBef>
              <a:spcAft>
                <a:spcPts val="0"/>
              </a:spcAft>
              <a:buClr>
                <a:srgbClr val="0070C0"/>
              </a:buClr>
              <a:buSzPts val="2000"/>
              <a:buFont typeface="Courier New"/>
              <a:buChar char="o"/>
            </a:pPr>
            <a:r>
              <a:rPr b="0" i="0" lang="de-CH" sz="2000" u="none" cap="none" strike="noStrike">
                <a:solidFill>
                  <a:srgbClr val="0070C0"/>
                </a:solidFill>
                <a:latin typeface="Arial"/>
                <a:ea typeface="Arial"/>
                <a:cs typeface="Arial"/>
                <a:sym typeface="Arial"/>
              </a:rPr>
              <a:t>Check for correct values of start-bit and stop-bit</a:t>
            </a:r>
            <a:endParaRPr/>
          </a:p>
          <a:p>
            <a:pPr indent="0" lvl="2" marL="610050" marR="0" rtl="0" algn="l">
              <a:lnSpc>
                <a:spcPct val="100000"/>
              </a:lnSpc>
              <a:spcBef>
                <a:spcPts val="0"/>
              </a:spcBef>
              <a:spcAft>
                <a:spcPts val="0"/>
              </a:spcAft>
              <a:buNone/>
            </a:pPr>
            <a:r>
              <a:t/>
            </a:r>
            <a:endParaRPr b="1" i="0" sz="1800" u="none" cap="none" strike="noStrike">
              <a:solidFill>
                <a:srgbClr val="0070C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Shape 1558"/>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559" name="Shape 1559"/>
          <p:cNvSpPr txBox="1"/>
          <p:nvPr>
            <p:ph type="title"/>
          </p:nvPr>
        </p:nvSpPr>
        <p:spPr>
          <a:xfrm>
            <a:off x="515407" y="628650"/>
            <a:ext cx="8688918" cy="7096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de-CH" sz="3200" u="none" cap="none" strike="noStrike">
                <a:solidFill>
                  <a:srgbClr val="0070C0"/>
                </a:solidFill>
                <a:latin typeface="Arial"/>
                <a:ea typeface="Arial"/>
                <a:cs typeface="Arial"/>
                <a:sym typeface="Arial"/>
              </a:rPr>
              <a:t>Generic Equations for linear Shiftregisters</a:t>
            </a:r>
            <a:endParaRPr b="1" i="0" sz="3200" u="none" cap="none" strike="noStrike">
              <a:solidFill>
                <a:srgbClr val="0070C0"/>
              </a:solidFill>
              <a:latin typeface="Arial"/>
              <a:ea typeface="Arial"/>
              <a:cs typeface="Arial"/>
              <a:sym typeface="Arial"/>
            </a:endParaRPr>
          </a:p>
        </p:txBody>
      </p:sp>
      <p:pic>
        <p:nvPicPr>
          <p:cNvPr id="1560" name="Shape 1560"/>
          <p:cNvPicPr preferRelativeResize="0"/>
          <p:nvPr/>
        </p:nvPicPr>
        <p:blipFill rotWithShape="1">
          <a:blip r:embed="rId3">
            <a:alphaModFix/>
          </a:blip>
          <a:srcRect b="0" l="0" r="0" t="0"/>
          <a:stretch/>
        </p:blipFill>
        <p:spPr>
          <a:xfrm>
            <a:off x="306388" y="2054225"/>
            <a:ext cx="10080625" cy="4273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pic>
        <p:nvPicPr>
          <p:cNvPr id="1566" name="Shape 1566"/>
          <p:cNvPicPr preferRelativeResize="0"/>
          <p:nvPr/>
        </p:nvPicPr>
        <p:blipFill rotWithShape="1">
          <a:blip r:embed="rId3">
            <a:alphaModFix/>
          </a:blip>
          <a:srcRect b="0" l="0" r="0" t="0"/>
          <a:stretch/>
        </p:blipFill>
        <p:spPr>
          <a:xfrm>
            <a:off x="1170236" y="2949563"/>
            <a:ext cx="8553152" cy="4001293"/>
          </a:xfrm>
          <a:prstGeom prst="rect">
            <a:avLst/>
          </a:prstGeom>
          <a:noFill/>
          <a:ln cap="flat" cmpd="sng" w="19050">
            <a:solidFill>
              <a:srgbClr val="0070C0"/>
            </a:solidFill>
            <a:prstDash val="solid"/>
            <a:miter lim="800000"/>
            <a:headEnd len="sm" w="sm" type="none"/>
            <a:tailEnd len="sm" w="sm" type="none"/>
          </a:ln>
        </p:spPr>
      </p:pic>
      <p:sp>
        <p:nvSpPr>
          <p:cNvPr id="1567" name="Shape 1567"/>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568" name="Shape 1568"/>
          <p:cNvSpPr txBox="1"/>
          <p:nvPr>
            <p:ph type="title"/>
          </p:nvPr>
        </p:nvSpPr>
        <p:spPr>
          <a:xfrm>
            <a:off x="266700" y="324248"/>
            <a:ext cx="9090025" cy="936104"/>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Application Example of linear Shiftregister:</a:t>
            </a:r>
            <a:br>
              <a:rPr b="1" i="0" lang="de-CH" sz="2800" u="none" cap="none" strike="noStrike">
                <a:solidFill>
                  <a:schemeClr val="dk2"/>
                </a:solidFill>
                <a:latin typeface="Arial"/>
                <a:ea typeface="Arial"/>
                <a:cs typeface="Arial"/>
                <a:sym typeface="Arial"/>
              </a:rPr>
            </a:br>
            <a:r>
              <a:rPr b="1" i="0" lang="de-CH" sz="2000" u="none" cap="none" strike="noStrike">
                <a:solidFill>
                  <a:srgbClr val="0070C0"/>
                </a:solidFill>
                <a:latin typeface="Arial"/>
                <a:ea typeface="Arial"/>
                <a:cs typeface="Arial"/>
                <a:sym typeface="Arial"/>
              </a:rPr>
              <a:t>Pseudo Random Generator (PRG) to cipher a bitstream </a:t>
            </a:r>
            <a:endParaRPr/>
          </a:p>
        </p:txBody>
      </p:sp>
      <p:sp>
        <p:nvSpPr>
          <p:cNvPr id="1569" name="Shape 1569"/>
          <p:cNvSpPr txBox="1"/>
          <p:nvPr/>
        </p:nvSpPr>
        <p:spPr>
          <a:xfrm>
            <a:off x="298169" y="1188343"/>
            <a:ext cx="7699544" cy="502702"/>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1" lang="de-CH" sz="2000">
                <a:solidFill>
                  <a:schemeClr val="dk2"/>
                </a:solidFill>
                <a:latin typeface="Arial"/>
                <a:ea typeface="Arial"/>
                <a:cs typeface="Arial"/>
                <a:sym typeface="Arial"/>
              </a:rPr>
              <a:t>Encryption					         Decryption</a:t>
            </a:r>
            <a:endParaRPr b="1" sz="2000">
              <a:solidFill>
                <a:schemeClr val="dk2"/>
              </a:solidFill>
              <a:latin typeface="Arial"/>
              <a:ea typeface="Arial"/>
              <a:cs typeface="Arial"/>
              <a:sym typeface="Arial"/>
            </a:endParaRPr>
          </a:p>
        </p:txBody>
      </p:sp>
      <p:pic>
        <p:nvPicPr>
          <p:cNvPr id="1570" name="Shape 1570"/>
          <p:cNvPicPr preferRelativeResize="0"/>
          <p:nvPr/>
        </p:nvPicPr>
        <p:blipFill rotWithShape="1">
          <a:blip r:embed="rId4">
            <a:alphaModFix/>
          </a:blip>
          <a:srcRect b="6134" l="0" r="0" t="0"/>
          <a:stretch/>
        </p:blipFill>
        <p:spPr>
          <a:xfrm>
            <a:off x="306140" y="1694302"/>
            <a:ext cx="3841801" cy="1039237"/>
          </a:xfrm>
          <a:prstGeom prst="rect">
            <a:avLst/>
          </a:prstGeom>
          <a:noFill/>
          <a:ln cap="flat" cmpd="sng" w="9525">
            <a:solidFill>
              <a:srgbClr val="0070C0"/>
            </a:solidFill>
            <a:prstDash val="solid"/>
            <a:miter lim="800000"/>
            <a:headEnd len="sm" w="sm" type="none"/>
            <a:tailEnd len="sm" w="sm" type="none"/>
          </a:ln>
        </p:spPr>
      </p:pic>
      <p:pic>
        <p:nvPicPr>
          <p:cNvPr id="1571" name="Shape 1571"/>
          <p:cNvPicPr preferRelativeResize="0"/>
          <p:nvPr/>
        </p:nvPicPr>
        <p:blipFill rotWithShape="1">
          <a:blip r:embed="rId5">
            <a:alphaModFix/>
          </a:blip>
          <a:srcRect b="0" l="0" r="0" t="0"/>
          <a:stretch/>
        </p:blipFill>
        <p:spPr>
          <a:xfrm>
            <a:off x="6536185" y="1702058"/>
            <a:ext cx="3779067" cy="1023724"/>
          </a:xfrm>
          <a:prstGeom prst="rect">
            <a:avLst/>
          </a:prstGeom>
          <a:noFill/>
          <a:ln cap="flat" cmpd="sng" w="9525">
            <a:solidFill>
              <a:srgbClr val="0070C0"/>
            </a:solidFill>
            <a:prstDash val="solid"/>
            <a:miter lim="800000"/>
            <a:headEnd len="sm" w="sm" type="none"/>
            <a:tailEnd len="sm" w="sm" type="none"/>
          </a:ln>
        </p:spPr>
      </p:pic>
      <p:sp>
        <p:nvSpPr>
          <p:cNvPr id="1572" name="Shape 1572"/>
          <p:cNvSpPr txBox="1"/>
          <p:nvPr/>
        </p:nvSpPr>
        <p:spPr>
          <a:xfrm>
            <a:off x="3042444" y="7113768"/>
            <a:ext cx="5354351" cy="447495"/>
          </a:xfrm>
          <a:prstGeom prst="rect">
            <a:avLst/>
          </a:prstGeom>
          <a:noFill/>
          <a:ln>
            <a:noFill/>
          </a:ln>
        </p:spPr>
        <p:txBody>
          <a:bodyPr anchorCtr="0" anchor="t" bIns="45700" lIns="91425" spcFirstLastPara="1" rIns="91425" wrap="square" tIns="45700">
            <a:noAutofit/>
          </a:bodyPr>
          <a:lstStyle/>
          <a:p>
            <a:pPr indent="0" lvl="0" marL="0" marR="0" rtl="0" algn="l">
              <a:lnSpc>
                <a:spcPct val="228571"/>
              </a:lnSpc>
              <a:spcBef>
                <a:spcPts val="0"/>
              </a:spcBef>
              <a:spcAft>
                <a:spcPts val="0"/>
              </a:spcAft>
              <a:buNone/>
            </a:pPr>
            <a:r>
              <a:rPr b="0" i="1" lang="de-CH" sz="1400">
                <a:solidFill>
                  <a:srgbClr val="0070C0"/>
                </a:solidFill>
                <a:latin typeface="Calibri"/>
                <a:ea typeface="Calibri"/>
                <a:cs typeface="Calibri"/>
                <a:sym typeface="Calibri"/>
              </a:rPr>
              <a:t>Quelle: THE RC4 STREAM ENCRYPTIION ALGORITHM _ William Stallings</a:t>
            </a:r>
            <a:endParaRPr b="0" i="1" sz="1400">
              <a:solidFill>
                <a:srgbClr val="0070C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6" name="Shape 1576"/>
        <p:cNvGrpSpPr/>
        <p:nvPr/>
      </p:nvGrpSpPr>
      <p:grpSpPr>
        <a:xfrm>
          <a:off x="0" y="0"/>
          <a:ext cx="0" cy="0"/>
          <a:chOff x="0" y="0"/>
          <a:chExt cx="0" cy="0"/>
        </a:xfrm>
      </p:grpSpPr>
      <p:grpSp>
        <p:nvGrpSpPr>
          <p:cNvPr id="1577" name="Shape 1577"/>
          <p:cNvGrpSpPr/>
          <p:nvPr/>
        </p:nvGrpSpPr>
        <p:grpSpPr>
          <a:xfrm>
            <a:off x="1481504" y="1875220"/>
            <a:ext cx="7088684" cy="1900817"/>
            <a:chOff x="1346410" y="3723343"/>
            <a:chExt cx="6429375" cy="1724025"/>
          </a:xfrm>
        </p:grpSpPr>
        <p:grpSp>
          <p:nvGrpSpPr>
            <p:cNvPr id="1578" name="Shape 1578"/>
            <p:cNvGrpSpPr/>
            <p:nvPr/>
          </p:nvGrpSpPr>
          <p:grpSpPr>
            <a:xfrm>
              <a:off x="1346410" y="3723343"/>
              <a:ext cx="6429375" cy="1724025"/>
              <a:chOff x="0" y="0"/>
              <a:chExt cx="6429375" cy="1724025"/>
            </a:xfrm>
          </p:grpSpPr>
          <p:sp>
            <p:nvSpPr>
              <p:cNvPr id="1579" name="Shape 1579"/>
              <p:cNvSpPr/>
              <p:nvPr/>
            </p:nvSpPr>
            <p:spPr>
              <a:xfrm>
                <a:off x="0" y="0"/>
                <a:ext cx="6429375" cy="1724025"/>
              </a:xfrm>
              <a:prstGeom prst="rect">
                <a:avLst/>
              </a:prstGeom>
              <a:no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0" name="Shape 1580"/>
              <p:cNvSpPr txBox="1"/>
              <p:nvPr/>
            </p:nvSpPr>
            <p:spPr>
              <a:xfrm>
                <a:off x="103634" y="692053"/>
                <a:ext cx="826969" cy="966875"/>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1" sz="1103">
                  <a:solidFill>
                    <a:srgbClr val="000000"/>
                  </a:solidFill>
                  <a:latin typeface="Arial"/>
                  <a:ea typeface="Arial"/>
                  <a:cs typeface="Arial"/>
                  <a:sym typeface="Arial"/>
                </a:endParaRPr>
              </a:p>
              <a:p>
                <a:pPr indent="0" lvl="0" marL="0" marR="0" rtl="0" algn="l">
                  <a:lnSpc>
                    <a:spcPct val="100000"/>
                  </a:lnSpc>
                  <a:spcBef>
                    <a:spcPts val="331"/>
                  </a:spcBef>
                  <a:spcAft>
                    <a:spcPts val="0"/>
                  </a:spcAft>
                  <a:buNone/>
                </a:pPr>
                <a:r>
                  <a:rPr b="1" lang="de-CH" sz="1103">
                    <a:solidFill>
                      <a:srgbClr val="000000"/>
                    </a:solidFill>
                    <a:latin typeface="Arial"/>
                    <a:ea typeface="Arial"/>
                    <a:cs typeface="Arial"/>
                    <a:sym typeface="Arial"/>
                  </a:rPr>
                  <a:t>mode_a</a:t>
                </a:r>
                <a:endParaRPr b="0" sz="1103">
                  <a:solidFill>
                    <a:srgbClr val="000000"/>
                  </a:solidFill>
                  <a:latin typeface="Arial"/>
                  <a:ea typeface="Arial"/>
                  <a:cs typeface="Arial"/>
                  <a:sym typeface="Arial"/>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clock</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reset_n</a:t>
                </a:r>
                <a:endParaRPr/>
              </a:p>
            </p:txBody>
          </p:sp>
          <p:grpSp>
            <p:nvGrpSpPr>
              <p:cNvPr id="1581" name="Shape 1581"/>
              <p:cNvGrpSpPr/>
              <p:nvPr/>
            </p:nvGrpSpPr>
            <p:grpSpPr>
              <a:xfrm>
                <a:off x="2876284" y="487187"/>
                <a:ext cx="685769" cy="608241"/>
                <a:chOff x="6926" y="4960"/>
                <a:chExt cx="847" cy="750"/>
              </a:xfrm>
            </p:grpSpPr>
            <p:sp>
              <p:nvSpPr>
                <p:cNvPr id="1582" name="Shape 1582"/>
                <p:cNvSpPr txBox="1"/>
                <p:nvPr/>
              </p:nvSpPr>
              <p:spPr>
                <a:xfrm>
                  <a:off x="6998" y="4979"/>
                  <a:ext cx="665" cy="73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r>
                    <a:rPr b="0" lang="de-CH" sz="1103">
                      <a:solidFill>
                        <a:srgbClr val="FF0000"/>
                      </a:solidFill>
                      <a:latin typeface="Arial"/>
                      <a:ea typeface="Arial"/>
                      <a:cs typeface="Arial"/>
                      <a:sym typeface="Arial"/>
                    </a:rPr>
                    <a:t> </a:t>
                  </a:r>
                  <a:r>
                    <a:rPr b="0" lang="de-CH" sz="1103">
                      <a:solidFill>
                        <a:srgbClr val="000000"/>
                      </a:solidFill>
                      <a:latin typeface="Arial"/>
                      <a:ea typeface="Arial"/>
                      <a:cs typeface="Arial"/>
                      <a:sym typeface="Arial"/>
                    </a:rPr>
                    <a:t>S</a:t>
                  </a:r>
                  <a:endParaRPr/>
                </a:p>
              </p:txBody>
            </p:sp>
            <p:sp>
              <p:nvSpPr>
                <p:cNvPr id="1583" name="Shape 1583"/>
                <p:cNvSpPr/>
                <p:nvPr/>
              </p:nvSpPr>
              <p:spPr>
                <a:xfrm>
                  <a:off x="6991" y="5445"/>
                  <a:ext cx="84" cy="184"/>
                </a:xfrm>
                <a:custGeom>
                  <a:pathLst>
                    <a:path extrusionOk="0" h="300" w="150">
                      <a:moveTo>
                        <a:pt x="0" y="0"/>
                      </a:moveTo>
                      <a:lnTo>
                        <a:pt x="150" y="150"/>
                      </a:lnTo>
                      <a:lnTo>
                        <a:pt x="0" y="300"/>
                      </a:lnTo>
                    </a:path>
                  </a:pathLst>
                </a:custGeom>
                <a:noFill/>
                <a:ln cap="flat" cmpd="sng" w="9525">
                  <a:solidFill>
                    <a:srgbClr val="000000"/>
                  </a:solidFill>
                  <a:prstDash val="solid"/>
                  <a:round/>
                  <a:headEnd len="med" w="med" type="none"/>
                  <a:tailEnd len="med" w="med"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sp>
              <p:nvSpPr>
                <p:cNvPr id="1584" name="Shape 1584"/>
                <p:cNvSpPr txBox="1"/>
                <p:nvPr/>
              </p:nvSpPr>
              <p:spPr>
                <a:xfrm>
                  <a:off x="6926" y="4960"/>
                  <a:ext cx="847" cy="364"/>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D      Q</a:t>
                  </a:r>
                  <a:endParaRPr/>
                </a:p>
              </p:txBody>
            </p:sp>
          </p:grpSp>
          <p:sp>
            <p:nvSpPr>
              <p:cNvPr id="1585" name="Shape 1585"/>
              <p:cNvSpPr/>
              <p:nvPr/>
            </p:nvSpPr>
            <p:spPr>
              <a:xfrm flipH="1" rot="10800000">
                <a:off x="725168" y="1367335"/>
                <a:ext cx="429920" cy="43735"/>
              </a:xfrm>
              <a:custGeom>
                <a:pathLst>
                  <a:path extrusionOk="0" h="1" w="1620">
                    <a:moveTo>
                      <a:pt x="0" y="0"/>
                    </a:moveTo>
                    <a:cubicBezTo>
                      <a:pt x="675" y="0"/>
                      <a:pt x="1350" y="0"/>
                      <a:pt x="1620" y="0"/>
                    </a:cubicBezTo>
                  </a:path>
                </a:pathLst>
              </a:custGeom>
              <a:noFill/>
              <a:ln cap="flat" cmpd="sng" w="9525">
                <a:solidFill>
                  <a:srgbClr val="000000"/>
                </a:solidFill>
                <a:prstDash val="solid"/>
                <a:round/>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grpSp>
            <p:nvGrpSpPr>
              <p:cNvPr id="1586" name="Shape 1586"/>
              <p:cNvGrpSpPr/>
              <p:nvPr/>
            </p:nvGrpSpPr>
            <p:grpSpPr>
              <a:xfrm>
                <a:off x="2788695" y="544258"/>
                <a:ext cx="687387" cy="609050"/>
                <a:chOff x="6926" y="4960"/>
                <a:chExt cx="847" cy="750"/>
              </a:xfrm>
            </p:grpSpPr>
            <p:sp>
              <p:nvSpPr>
                <p:cNvPr id="1587" name="Shape 1587"/>
                <p:cNvSpPr txBox="1"/>
                <p:nvPr/>
              </p:nvSpPr>
              <p:spPr>
                <a:xfrm>
                  <a:off x="6998" y="4979"/>
                  <a:ext cx="665" cy="73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a:t>
                  </a:r>
                  <a:endParaRPr/>
                </a:p>
                <a:p>
                  <a:pPr indent="0" lvl="0" marL="0" marR="0" rtl="0" algn="l">
                    <a:lnSpc>
                      <a:spcPct val="100000"/>
                    </a:lnSpc>
                    <a:spcBef>
                      <a:spcPts val="331"/>
                    </a:spcBef>
                    <a:spcAft>
                      <a:spcPts val="0"/>
                    </a:spcAft>
                    <a:buNone/>
                  </a:pPr>
                  <a:r>
                    <a:rPr b="0" lang="de-CH" sz="1103">
                      <a:solidFill>
                        <a:srgbClr val="000000"/>
                      </a:solidFill>
                      <a:latin typeface="Arial"/>
                      <a:ea typeface="Arial"/>
                      <a:cs typeface="Arial"/>
                      <a:sym typeface="Arial"/>
                    </a:rPr>
                    <a:t>   R</a:t>
                  </a:r>
                  <a:endParaRPr/>
                </a:p>
              </p:txBody>
            </p:sp>
            <p:sp>
              <p:nvSpPr>
                <p:cNvPr id="1588" name="Shape 1588"/>
                <p:cNvSpPr/>
                <p:nvPr/>
              </p:nvSpPr>
              <p:spPr>
                <a:xfrm>
                  <a:off x="6991" y="5445"/>
                  <a:ext cx="84" cy="184"/>
                </a:xfrm>
                <a:custGeom>
                  <a:pathLst>
                    <a:path extrusionOk="0" h="300" w="150">
                      <a:moveTo>
                        <a:pt x="0" y="0"/>
                      </a:moveTo>
                      <a:lnTo>
                        <a:pt x="150" y="150"/>
                      </a:lnTo>
                      <a:lnTo>
                        <a:pt x="0" y="300"/>
                      </a:lnTo>
                    </a:path>
                  </a:pathLst>
                </a:custGeom>
                <a:noFill/>
                <a:ln cap="flat" cmpd="sng" w="9525">
                  <a:solidFill>
                    <a:srgbClr val="000000"/>
                  </a:solidFill>
                  <a:prstDash val="solid"/>
                  <a:round/>
                  <a:headEnd len="med" w="med" type="none"/>
                  <a:tailEnd len="med" w="med"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000000"/>
                    </a:solidFill>
                    <a:latin typeface="Arial"/>
                    <a:ea typeface="Arial"/>
                    <a:cs typeface="Arial"/>
                    <a:sym typeface="Arial"/>
                  </a:endParaRPr>
                </a:p>
              </p:txBody>
            </p:sp>
            <p:sp>
              <p:nvSpPr>
                <p:cNvPr id="1589" name="Shape 1589"/>
                <p:cNvSpPr txBox="1"/>
                <p:nvPr/>
              </p:nvSpPr>
              <p:spPr>
                <a:xfrm>
                  <a:off x="6926" y="4960"/>
                  <a:ext cx="847" cy="364"/>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D      Q</a:t>
                  </a:r>
                  <a:endParaRPr/>
                </a:p>
              </p:txBody>
            </p:sp>
          </p:grpSp>
          <p:sp>
            <p:nvSpPr>
              <p:cNvPr id="1590" name="Shape 1590"/>
              <p:cNvSpPr/>
              <p:nvPr/>
            </p:nvSpPr>
            <p:spPr>
              <a:xfrm>
                <a:off x="3076576" y="1156356"/>
                <a:ext cx="74302" cy="72369"/>
              </a:xfrm>
              <a:prstGeom prst="ellipse">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1591" name="Shape 1591"/>
              <p:cNvSpPr/>
              <p:nvPr/>
            </p:nvSpPr>
            <p:spPr>
              <a:xfrm>
                <a:off x="1065350" y="336997"/>
                <a:ext cx="776288" cy="750533"/>
              </a:xfrm>
              <a:prstGeom prst="cloud">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1592" name="Shape 1592"/>
              <p:cNvSpPr/>
              <p:nvPr/>
            </p:nvSpPr>
            <p:spPr>
              <a:xfrm>
                <a:off x="4132875" y="337400"/>
                <a:ext cx="775970" cy="600710"/>
              </a:xfrm>
              <a:prstGeom prst="cloud">
                <a:avLst/>
              </a:prstGeom>
              <a:noFill/>
              <a:ln cap="flat" cmpd="sng" w="9525">
                <a:solidFill>
                  <a:srgbClr val="000000"/>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FFFFFF"/>
                    </a:solidFill>
                    <a:latin typeface="Arial"/>
                    <a:ea typeface="Arial"/>
                    <a:cs typeface="Arial"/>
                    <a:sym typeface="Arial"/>
                  </a:rPr>
                  <a:t> </a:t>
                </a:r>
                <a:endParaRPr/>
              </a:p>
            </p:txBody>
          </p:sp>
          <p:sp>
            <p:nvSpPr>
              <p:cNvPr id="1593" name="Shape 1593"/>
              <p:cNvSpPr txBox="1"/>
              <p:nvPr/>
            </p:nvSpPr>
            <p:spPr>
              <a:xfrm>
                <a:off x="5669281" y="1067337"/>
                <a:ext cx="733720" cy="294146"/>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out_sig</a:t>
                </a:r>
                <a:endParaRPr b="0" sz="1323">
                  <a:solidFill>
                    <a:srgbClr val="000000"/>
                  </a:solidFill>
                  <a:latin typeface="Times New Roman"/>
                  <a:ea typeface="Times New Roman"/>
                  <a:cs typeface="Times New Roman"/>
                  <a:sym typeface="Times New Roman"/>
                </a:endParaRPr>
              </a:p>
            </p:txBody>
          </p:sp>
          <p:sp>
            <p:nvSpPr>
              <p:cNvPr id="1594" name="Shape 1594"/>
              <p:cNvSpPr/>
              <p:nvPr/>
            </p:nvSpPr>
            <p:spPr>
              <a:xfrm rot="10800000">
                <a:off x="5353980" y="1045620"/>
                <a:ext cx="429895" cy="41910"/>
              </a:xfrm>
              <a:custGeom>
                <a:pathLst>
                  <a:path extrusionOk="0" h="1" w="1620">
                    <a:moveTo>
                      <a:pt x="0" y="0"/>
                    </a:moveTo>
                    <a:cubicBezTo>
                      <a:pt x="675" y="0"/>
                      <a:pt x="1350" y="0"/>
                      <a:pt x="1620" y="0"/>
                    </a:cubicBezTo>
                  </a:path>
                </a:pathLst>
              </a:custGeom>
              <a:noFill/>
              <a:ln cap="flat" cmpd="sng" w="9525">
                <a:solidFill>
                  <a:srgbClr val="000000"/>
                </a:solidFill>
                <a:prstDash val="solid"/>
                <a:round/>
                <a:headEnd len="sm" w="sm" type="none"/>
                <a:tailEnd len="sm" w="sm" type="none"/>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 </a:t>
                </a:r>
                <a:endParaRPr/>
              </a:p>
            </p:txBody>
          </p:sp>
          <p:sp>
            <p:nvSpPr>
              <p:cNvPr id="1595" name="Shape 1595"/>
              <p:cNvSpPr/>
              <p:nvPr/>
            </p:nvSpPr>
            <p:spPr>
              <a:xfrm>
                <a:off x="725169" y="1228725"/>
                <a:ext cx="2392654" cy="181143"/>
              </a:xfrm>
              <a:custGeom>
                <a:pathLst>
                  <a:path extrusionOk="0" h="185297" w="1969787">
                    <a:moveTo>
                      <a:pt x="0" y="185297"/>
                    </a:moveTo>
                    <a:lnTo>
                      <a:pt x="1965759" y="181269"/>
                    </a:lnTo>
                    <a:cubicBezTo>
                      <a:pt x="1967102" y="120846"/>
                      <a:pt x="1968444" y="60423"/>
                      <a:pt x="1969787" y="0"/>
                    </a:cubicBezTo>
                  </a:path>
                </a:pathLst>
              </a:custGeom>
              <a:noFill/>
              <a:ln cap="flat" cmpd="sng" w="127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1596" name="Shape 1596"/>
              <p:cNvSpPr/>
              <p:nvPr/>
            </p:nvSpPr>
            <p:spPr>
              <a:xfrm>
                <a:off x="3387711" y="664652"/>
                <a:ext cx="773413" cy="0"/>
              </a:xfrm>
              <a:custGeom>
                <a:pathLst>
                  <a:path extrusionOk="0" h="120000" w="773413">
                    <a:moveTo>
                      <a:pt x="0" y="0"/>
                    </a:moveTo>
                    <a:lnTo>
                      <a:pt x="773413" y="0"/>
                    </a:lnTo>
                  </a:path>
                </a:pathLst>
              </a:custGeom>
              <a:noFill/>
              <a:ln cap="flat" cmpd="sng" w="25400">
                <a:solidFill>
                  <a:schemeClr val="dk1"/>
                </a:solidFill>
                <a:prstDash val="solid"/>
                <a:round/>
                <a:headEnd len="sm" w="sm" type="none"/>
                <a:tailEnd len="med" w="med" type="stealth"/>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1597" name="Shape 1597"/>
              <p:cNvSpPr/>
              <p:nvPr/>
            </p:nvSpPr>
            <p:spPr>
              <a:xfrm>
                <a:off x="4914197" y="642583"/>
                <a:ext cx="439783" cy="452845"/>
              </a:xfrm>
              <a:custGeom>
                <a:pathLst>
                  <a:path extrusionOk="0" h="452845" w="439783">
                    <a:moveTo>
                      <a:pt x="0" y="0"/>
                    </a:moveTo>
                    <a:lnTo>
                      <a:pt x="269966" y="13062"/>
                    </a:lnTo>
                    <a:cubicBezTo>
                      <a:pt x="268515" y="159656"/>
                      <a:pt x="267063" y="306251"/>
                      <a:pt x="265612" y="452845"/>
                    </a:cubicBezTo>
                    <a:lnTo>
                      <a:pt x="439783" y="448491"/>
                    </a:lnTo>
                  </a:path>
                </a:pathLst>
              </a:custGeom>
              <a:noFill/>
              <a:ln cap="flat" cmpd="sng" w="127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sp>
            <p:nvSpPr>
              <p:cNvPr id="1598" name="Shape 1598"/>
              <p:cNvSpPr/>
              <p:nvPr/>
            </p:nvSpPr>
            <p:spPr>
              <a:xfrm>
                <a:off x="725169" y="178525"/>
                <a:ext cx="3054351" cy="487680"/>
              </a:xfrm>
              <a:custGeom>
                <a:pathLst>
                  <a:path extrusionOk="0" h="487680" w="2704011">
                    <a:moveTo>
                      <a:pt x="2704011" y="487680"/>
                    </a:moveTo>
                    <a:lnTo>
                      <a:pt x="2695303" y="0"/>
                    </a:lnTo>
                    <a:lnTo>
                      <a:pt x="0" y="8709"/>
                    </a:lnTo>
                    <a:cubicBezTo>
                      <a:pt x="1451" y="164012"/>
                      <a:pt x="2903" y="319314"/>
                      <a:pt x="4354" y="474617"/>
                    </a:cubicBezTo>
                    <a:lnTo>
                      <a:pt x="370114" y="470263"/>
                    </a:lnTo>
                  </a:path>
                </a:pathLst>
              </a:custGeom>
              <a:noFill/>
              <a:ln cap="flat" cmpd="sng" w="25400">
                <a:solidFill>
                  <a:schemeClr val="dk1"/>
                </a:solidFill>
                <a:prstDash val="solid"/>
                <a:round/>
                <a:headEnd len="sm" w="sm" type="none"/>
                <a:tailEnd len="sm" w="sm" type="none"/>
              </a:ln>
            </p:spPr>
            <p:txBody>
              <a:bodyPr anchorCtr="0" anchor="ctr" bIns="50400" lIns="100800" spcFirstLastPara="1" rIns="100800" wrap="square" tIns="50400">
                <a:noAutofit/>
              </a:bodyPr>
              <a:lstStyle/>
              <a:p>
                <a:pPr indent="0" lvl="0" marL="0" marR="0" rtl="0" algn="l">
                  <a:lnSpc>
                    <a:spcPct val="100000"/>
                  </a:lnSpc>
                  <a:spcBef>
                    <a:spcPts val="0"/>
                  </a:spcBef>
                  <a:spcAft>
                    <a:spcPts val="0"/>
                  </a:spcAft>
                  <a:buNone/>
                </a:pPr>
                <a:r>
                  <a:t/>
                </a:r>
                <a:endParaRPr b="0" sz="1985">
                  <a:solidFill>
                    <a:srgbClr val="FFFFFF"/>
                  </a:solidFill>
                  <a:latin typeface="Calibri"/>
                  <a:ea typeface="Calibri"/>
                  <a:cs typeface="Calibri"/>
                  <a:sym typeface="Calibri"/>
                </a:endParaRPr>
              </a:p>
            </p:txBody>
          </p:sp>
        </p:grpSp>
        <p:sp>
          <p:nvSpPr>
            <p:cNvPr id="1599" name="Shape 1599"/>
            <p:cNvSpPr/>
            <p:nvPr/>
          </p:nvSpPr>
          <p:spPr>
            <a:xfrm>
              <a:off x="2053087" y="4750279"/>
              <a:ext cx="2139351" cy="207034"/>
            </a:xfrm>
            <a:custGeom>
              <a:pathLst>
                <a:path extrusionOk="0" h="207034" w="2139351">
                  <a:moveTo>
                    <a:pt x="0" y="201283"/>
                  </a:moveTo>
                  <a:lnTo>
                    <a:pt x="1834551" y="207034"/>
                  </a:lnTo>
                  <a:lnTo>
                    <a:pt x="1834551" y="0"/>
                  </a:lnTo>
                  <a:lnTo>
                    <a:pt x="2139351" y="0"/>
                  </a:lnTo>
                </a:path>
              </a:pathLst>
            </a:custGeom>
            <a:noFill/>
            <a:ln cap="flat" cmpd="sng" w="12700">
              <a:solidFill>
                <a:schemeClr val="dk1"/>
              </a:solidFill>
              <a:prstDash val="solid"/>
              <a:round/>
              <a:headEnd len="med" w="med" type="oval"/>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1600" name="Shape 1600"/>
            <p:cNvSpPr/>
            <p:nvPr/>
          </p:nvSpPr>
          <p:spPr>
            <a:xfrm>
              <a:off x="4376468" y="3801374"/>
              <a:ext cx="149524" cy="178279"/>
            </a:xfrm>
            <a:custGeom>
              <a:pathLst>
                <a:path extrusionOk="0" h="178279" w="149524">
                  <a:moveTo>
                    <a:pt x="149524" y="0"/>
                  </a:moveTo>
                  <a:lnTo>
                    <a:pt x="0" y="178279"/>
                  </a:ln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1601" name="Shape 1601"/>
            <p:cNvSpPr txBox="1"/>
            <p:nvPr/>
          </p:nvSpPr>
          <p:spPr>
            <a:xfrm>
              <a:off x="4355976" y="3832580"/>
              <a:ext cx="216024" cy="228163"/>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n</a:t>
              </a:r>
              <a:endParaRPr b="0" sz="1323">
                <a:solidFill>
                  <a:srgbClr val="000000"/>
                </a:solidFill>
                <a:latin typeface="Times New Roman"/>
                <a:ea typeface="Times New Roman"/>
                <a:cs typeface="Times New Roman"/>
                <a:sym typeface="Times New Roman"/>
              </a:endParaRPr>
            </a:p>
          </p:txBody>
        </p:sp>
        <p:sp>
          <p:nvSpPr>
            <p:cNvPr id="1602" name="Shape 1602"/>
            <p:cNvSpPr/>
            <p:nvPr/>
          </p:nvSpPr>
          <p:spPr>
            <a:xfrm>
              <a:off x="3910650" y="4270109"/>
              <a:ext cx="149524" cy="178279"/>
            </a:xfrm>
            <a:custGeom>
              <a:pathLst>
                <a:path extrusionOk="0" h="178279" w="149524">
                  <a:moveTo>
                    <a:pt x="149524" y="0"/>
                  </a:moveTo>
                  <a:lnTo>
                    <a:pt x="0" y="178279"/>
                  </a:ln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1603" name="Shape 1603"/>
            <p:cNvSpPr txBox="1"/>
            <p:nvPr/>
          </p:nvSpPr>
          <p:spPr>
            <a:xfrm>
              <a:off x="3890158" y="4301315"/>
              <a:ext cx="216024" cy="228163"/>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0" lang="de-CH" sz="1103">
                  <a:solidFill>
                    <a:srgbClr val="000000"/>
                  </a:solidFill>
                  <a:latin typeface="Arial"/>
                  <a:ea typeface="Arial"/>
                  <a:cs typeface="Arial"/>
                  <a:sym typeface="Arial"/>
                </a:rPr>
                <a:t>n</a:t>
              </a:r>
              <a:endParaRPr b="0" sz="1323">
                <a:solidFill>
                  <a:srgbClr val="000000"/>
                </a:solidFill>
                <a:latin typeface="Times New Roman"/>
                <a:ea typeface="Times New Roman"/>
                <a:cs typeface="Times New Roman"/>
                <a:sym typeface="Times New Roman"/>
              </a:endParaRPr>
            </a:p>
          </p:txBody>
        </p:sp>
        <p:sp>
          <p:nvSpPr>
            <p:cNvPr id="1604" name="Shape 1604"/>
            <p:cNvSpPr txBox="1"/>
            <p:nvPr/>
          </p:nvSpPr>
          <p:spPr>
            <a:xfrm>
              <a:off x="4859817" y="4358990"/>
              <a:ext cx="619468" cy="294146"/>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1" lang="de-CH" sz="1103">
                  <a:solidFill>
                    <a:srgbClr val="000000"/>
                  </a:solidFill>
                  <a:latin typeface="Arial"/>
                  <a:ea typeface="Arial"/>
                  <a:cs typeface="Arial"/>
                  <a:sym typeface="Arial"/>
                </a:rPr>
                <a:t>state</a:t>
              </a:r>
              <a:endParaRPr b="0" sz="1323">
                <a:solidFill>
                  <a:srgbClr val="000000"/>
                </a:solidFill>
                <a:latin typeface="Times New Roman"/>
                <a:ea typeface="Times New Roman"/>
                <a:cs typeface="Times New Roman"/>
                <a:sym typeface="Times New Roman"/>
              </a:endParaRPr>
            </a:p>
          </p:txBody>
        </p:sp>
        <p:sp>
          <p:nvSpPr>
            <p:cNvPr id="1605" name="Shape 1605"/>
            <p:cNvSpPr txBox="1"/>
            <p:nvPr/>
          </p:nvSpPr>
          <p:spPr>
            <a:xfrm>
              <a:off x="3122762" y="4309712"/>
              <a:ext cx="903490" cy="343423"/>
            </a:xfrm>
            <a:prstGeom prst="rect">
              <a:avLst/>
            </a:prstGeom>
            <a:noFill/>
            <a:ln>
              <a:noFill/>
            </a:ln>
          </p:spPr>
          <p:txBody>
            <a:bodyPr anchorCtr="0" anchor="t" bIns="50400" lIns="100800" spcFirstLastPara="1" rIns="100800" wrap="square" tIns="50400">
              <a:noAutofit/>
            </a:bodyPr>
            <a:lstStyle/>
            <a:p>
              <a:pPr indent="0" lvl="0" marL="0" marR="0" rtl="0" algn="l">
                <a:lnSpc>
                  <a:spcPct val="100000"/>
                </a:lnSpc>
                <a:spcBef>
                  <a:spcPts val="0"/>
                </a:spcBef>
                <a:spcAft>
                  <a:spcPts val="0"/>
                </a:spcAft>
                <a:buNone/>
              </a:pPr>
              <a:r>
                <a:rPr b="1" lang="de-CH" sz="1103">
                  <a:solidFill>
                    <a:srgbClr val="000000"/>
                  </a:solidFill>
                  <a:latin typeface="Arial"/>
                  <a:ea typeface="Arial"/>
                  <a:cs typeface="Arial"/>
                  <a:sym typeface="Arial"/>
                </a:rPr>
                <a:t>n</a:t>
              </a:r>
              <a:r>
                <a:rPr b="0" lang="de-CH" sz="1103">
                  <a:solidFill>
                    <a:srgbClr val="000000"/>
                  </a:solidFill>
                  <a:latin typeface="Arial"/>
                  <a:ea typeface="Arial"/>
                  <a:cs typeface="Arial"/>
                  <a:sym typeface="Arial"/>
                </a:rPr>
                <a:t>ext_state</a:t>
              </a:r>
              <a:endParaRPr b="0" sz="1323">
                <a:solidFill>
                  <a:srgbClr val="000000"/>
                </a:solidFill>
                <a:latin typeface="Times New Roman"/>
                <a:ea typeface="Times New Roman"/>
                <a:cs typeface="Times New Roman"/>
                <a:sym typeface="Times New Roman"/>
              </a:endParaRPr>
            </a:p>
          </p:txBody>
        </p:sp>
        <p:sp>
          <p:nvSpPr>
            <p:cNvPr id="1606" name="Shape 1606"/>
            <p:cNvSpPr/>
            <p:nvPr/>
          </p:nvSpPr>
          <p:spPr>
            <a:xfrm>
              <a:off x="3186023" y="4359215"/>
              <a:ext cx="1017917" cy="0"/>
            </a:xfrm>
            <a:custGeom>
              <a:pathLst>
                <a:path extrusionOk="0" h="120000" w="1017917">
                  <a:moveTo>
                    <a:pt x="0" y="0"/>
                  </a:moveTo>
                  <a:lnTo>
                    <a:pt x="1017917" y="0"/>
                  </a:lnTo>
                </a:path>
              </a:pathLst>
            </a:custGeom>
            <a:noFill/>
            <a:ln cap="flat" cmpd="sng" w="25400">
              <a:solidFill>
                <a:schemeClr val="dk1"/>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grpSp>
      <p:sp>
        <p:nvSpPr>
          <p:cNvPr id="1607" name="Shape 1607"/>
          <p:cNvSpPr/>
          <p:nvPr/>
        </p:nvSpPr>
        <p:spPr>
          <a:xfrm flipH="1" rot="10800000">
            <a:off x="2260647" y="2945738"/>
            <a:ext cx="582030" cy="50407"/>
          </a:xfrm>
          <a:custGeom>
            <a:pathLst>
              <a:path extrusionOk="0" h="120000" w="338446">
                <a:moveTo>
                  <a:pt x="0" y="0"/>
                </a:moveTo>
                <a:lnTo>
                  <a:pt x="0" y="0"/>
                </a:lnTo>
                <a:lnTo>
                  <a:pt x="338446" y="0"/>
                </a:lnTo>
                <a:lnTo>
                  <a:pt x="338446" y="0"/>
                </a:lnTo>
              </a:path>
            </a:pathLst>
          </a:custGeom>
          <a:noFill/>
          <a:ln cap="flat" cmpd="sng" w="12700">
            <a:solidFill>
              <a:schemeClr val="dk1"/>
            </a:solidFill>
            <a:prstDash val="solid"/>
            <a:round/>
            <a:headEnd len="med" w="med" type="oval"/>
            <a:tailEnd len="med" w="med" type="stealth"/>
          </a:ln>
        </p:spPr>
        <p:txBody>
          <a:bodyPr anchorCtr="0" anchor="ctr" bIns="45700" lIns="91425" spcFirstLastPara="1" rIns="91425" wrap="square" tIns="45700">
            <a:noAutofit/>
          </a:bodyPr>
          <a:lstStyle/>
          <a:p>
            <a:pPr indent="0" lvl="0" marL="0" marR="0" rtl="0" algn="ctr">
              <a:lnSpc>
                <a:spcPct val="103660"/>
              </a:lnSpc>
              <a:spcBef>
                <a:spcPts val="0"/>
              </a:spcBef>
              <a:spcAft>
                <a:spcPts val="0"/>
              </a:spcAft>
              <a:buNone/>
            </a:pPr>
            <a:r>
              <a:t/>
            </a:r>
            <a:endParaRPr b="1" sz="3087">
              <a:solidFill>
                <a:schemeClr val="lt1"/>
              </a:solidFill>
              <a:latin typeface="Arial"/>
              <a:ea typeface="Arial"/>
              <a:cs typeface="Arial"/>
              <a:sym typeface="Arial"/>
            </a:endParaRPr>
          </a:p>
        </p:txBody>
      </p:sp>
      <p:sp>
        <p:nvSpPr>
          <p:cNvPr id="1608" name="Shape 1608"/>
          <p:cNvSpPr/>
          <p:nvPr/>
        </p:nvSpPr>
        <p:spPr>
          <a:xfrm>
            <a:off x="1060235" y="4098199"/>
            <a:ext cx="8233375" cy="2683310"/>
          </a:xfrm>
          <a:prstGeom prst="rect">
            <a:avLst/>
          </a:prstGeom>
          <a:noFill/>
          <a:ln>
            <a:noFill/>
          </a:ln>
        </p:spPr>
        <p:txBody>
          <a:bodyPr anchorCtr="0" anchor="t" bIns="51575" lIns="99225" spcFirstLastPara="1" rIns="99225" wrap="square" tIns="51575">
            <a:noAutofit/>
          </a:bodyPr>
          <a:lstStyle/>
          <a:p>
            <a:pPr indent="0" lvl="0" marL="0" marR="0" rtl="0" algn="l">
              <a:lnSpc>
                <a:spcPct val="100000"/>
              </a:lnSpc>
              <a:spcBef>
                <a:spcPts val="0"/>
              </a:spcBef>
              <a:spcAft>
                <a:spcPts val="0"/>
              </a:spcAft>
              <a:buNone/>
            </a:pPr>
            <a:r>
              <a:rPr b="1" lang="de-CH" sz="1764">
                <a:solidFill>
                  <a:srgbClr val="00349E"/>
                </a:solidFill>
                <a:latin typeface="Courier New"/>
                <a:ea typeface="Courier New"/>
                <a:cs typeface="Courier New"/>
                <a:sym typeface="Courier New"/>
              </a:rPr>
              <a:t>LIBRARY</a:t>
            </a:r>
            <a:r>
              <a:rPr b="1" lang="de-CH" sz="1764">
                <a:solidFill>
                  <a:srgbClr val="000000"/>
                </a:solidFill>
                <a:latin typeface="Courier New"/>
                <a:ea typeface="Courier New"/>
                <a:cs typeface="Courier New"/>
                <a:sym typeface="Courier New"/>
              </a:rPr>
              <a:t> ieee;</a:t>
            </a:r>
            <a:endParaRPr/>
          </a:p>
          <a:p>
            <a:pPr indent="0" lvl="0" marL="0" marR="0" rtl="0" algn="l">
              <a:lnSpc>
                <a:spcPct val="100000"/>
              </a:lnSpc>
              <a:spcBef>
                <a:spcPts val="882"/>
              </a:spcBef>
              <a:spcAft>
                <a:spcPts val="0"/>
              </a:spcAft>
              <a:buNone/>
            </a:pPr>
            <a:r>
              <a:rPr b="1" lang="de-CH" sz="1764">
                <a:solidFill>
                  <a:srgbClr val="00349E"/>
                </a:solidFill>
                <a:latin typeface="Courier New"/>
                <a:ea typeface="Courier New"/>
                <a:cs typeface="Courier New"/>
                <a:sym typeface="Courier New"/>
              </a:rPr>
              <a:t>USE</a:t>
            </a:r>
            <a:r>
              <a:rPr b="1" lang="de-CH" sz="1764">
                <a:solidFill>
                  <a:srgbClr val="000000"/>
                </a:solidFill>
                <a:latin typeface="Courier New"/>
                <a:ea typeface="Courier New"/>
                <a:cs typeface="Courier New"/>
                <a:sym typeface="Courier New"/>
              </a:rPr>
              <a:t> ieee.std_logic_1164.all;</a:t>
            </a:r>
            <a:br>
              <a:rPr b="1" lang="de-CH" sz="1764">
                <a:solidFill>
                  <a:srgbClr val="000000"/>
                </a:solidFill>
                <a:latin typeface="Courier New"/>
                <a:ea typeface="Courier New"/>
                <a:cs typeface="Courier New"/>
                <a:sym typeface="Courier New"/>
              </a:rPr>
            </a:br>
            <a:endParaRPr b="1" sz="1764">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de-CH" sz="1764">
                <a:solidFill>
                  <a:srgbClr val="00349E"/>
                </a:solidFill>
                <a:latin typeface="Courier New"/>
                <a:ea typeface="Courier New"/>
                <a:cs typeface="Courier New"/>
                <a:sym typeface="Courier New"/>
              </a:rPr>
              <a:t>ENTITY</a:t>
            </a:r>
            <a:r>
              <a:rPr b="1" lang="de-CH" sz="1764">
                <a:solidFill>
                  <a:srgbClr val="000000"/>
                </a:solidFill>
                <a:latin typeface="Courier New"/>
                <a:ea typeface="Courier New"/>
                <a:cs typeface="Courier New"/>
                <a:sym typeface="Courier New"/>
              </a:rPr>
              <a:t> automat IS</a:t>
            </a:r>
            <a:br>
              <a:rPr b="1" lang="de-CH" sz="1764">
                <a:solidFill>
                  <a:srgbClr val="000000"/>
                </a:solidFill>
                <a:latin typeface="Courier New"/>
                <a:ea typeface="Courier New"/>
                <a:cs typeface="Courier New"/>
                <a:sym typeface="Courier New"/>
              </a:rPr>
            </a:br>
            <a:r>
              <a:rPr b="1" lang="de-CH" sz="1764">
                <a:solidFill>
                  <a:srgbClr val="00349E"/>
                </a:solidFill>
                <a:latin typeface="Courier New"/>
                <a:ea typeface="Courier New"/>
                <a:cs typeface="Courier New"/>
                <a:sym typeface="Courier New"/>
              </a:rPr>
              <a:t>PORT</a:t>
            </a:r>
            <a:r>
              <a:rPr b="1" lang="de-CH" sz="1764">
                <a:solidFill>
                  <a:srgbClr val="000000"/>
                </a:solidFill>
                <a:latin typeface="Courier New"/>
                <a:ea typeface="Courier New"/>
                <a:cs typeface="Courier New"/>
                <a:sym typeface="Courier New"/>
              </a:rPr>
              <a:t>( 	clk,reset_n	: </a:t>
            </a:r>
            <a:r>
              <a:rPr b="1" lang="de-CH" sz="1764">
                <a:solidFill>
                  <a:srgbClr val="00349E"/>
                </a:solidFill>
                <a:latin typeface="Courier New"/>
                <a:ea typeface="Courier New"/>
                <a:cs typeface="Courier New"/>
                <a:sym typeface="Courier New"/>
              </a:rPr>
              <a:t>IN</a:t>
            </a:r>
            <a:r>
              <a:rPr b="1" lang="de-CH" sz="1764">
                <a:solidFill>
                  <a:srgbClr val="000000"/>
                </a:solidFill>
                <a:latin typeface="Courier New"/>
                <a:ea typeface="Courier New"/>
                <a:cs typeface="Courier New"/>
                <a:sym typeface="Courier New"/>
              </a:rPr>
              <a:t>    std_logic;</a:t>
            </a:r>
            <a:endParaRPr/>
          </a:p>
          <a:p>
            <a:pPr indent="0" lvl="0" marL="0" marR="0" rtl="0" algn="l">
              <a:lnSpc>
                <a:spcPct val="100000"/>
              </a:lnSpc>
              <a:spcBef>
                <a:spcPts val="0"/>
              </a:spcBef>
              <a:spcAft>
                <a:spcPts val="0"/>
              </a:spcAft>
              <a:buNone/>
            </a:pPr>
            <a:r>
              <a:rPr b="1" lang="de-CH" sz="1764">
                <a:solidFill>
                  <a:srgbClr val="000000"/>
                </a:solidFill>
                <a:latin typeface="Courier New"/>
                <a:ea typeface="Courier New"/>
                <a:cs typeface="Courier New"/>
                <a:sym typeface="Courier New"/>
              </a:rPr>
              <a:t>	mode_a		: </a:t>
            </a:r>
            <a:r>
              <a:rPr b="1" lang="de-CH" sz="1764">
                <a:solidFill>
                  <a:srgbClr val="0070C0"/>
                </a:solidFill>
                <a:latin typeface="Courier New"/>
                <a:ea typeface="Courier New"/>
                <a:cs typeface="Courier New"/>
                <a:sym typeface="Courier New"/>
              </a:rPr>
              <a:t>IN</a:t>
            </a:r>
            <a:r>
              <a:rPr b="1" lang="de-CH" sz="1764">
                <a:solidFill>
                  <a:srgbClr val="000000"/>
                </a:solidFill>
                <a:latin typeface="Courier New"/>
                <a:ea typeface="Courier New"/>
                <a:cs typeface="Courier New"/>
                <a:sym typeface="Courier New"/>
              </a:rPr>
              <a:t>	 std_logic;</a:t>
            </a:r>
            <a:endParaRPr/>
          </a:p>
          <a:p>
            <a:pPr indent="0" lvl="0" marL="0" marR="0" rtl="0" algn="l">
              <a:lnSpc>
                <a:spcPct val="100000"/>
              </a:lnSpc>
              <a:spcBef>
                <a:spcPts val="0"/>
              </a:spcBef>
              <a:spcAft>
                <a:spcPts val="0"/>
              </a:spcAft>
              <a:buNone/>
            </a:pPr>
            <a:r>
              <a:rPr b="1" lang="de-CH" sz="1764">
                <a:solidFill>
                  <a:srgbClr val="000000"/>
                </a:solidFill>
                <a:latin typeface="Courier New"/>
                <a:ea typeface="Courier New"/>
                <a:cs typeface="Courier New"/>
                <a:sym typeface="Courier New"/>
              </a:rPr>
              <a:t>	out_sig     	: </a:t>
            </a:r>
            <a:r>
              <a:rPr b="1" lang="de-CH" sz="1764">
                <a:solidFill>
                  <a:srgbClr val="00349E"/>
                </a:solidFill>
                <a:latin typeface="Courier New"/>
                <a:ea typeface="Courier New"/>
                <a:cs typeface="Courier New"/>
                <a:sym typeface="Courier New"/>
              </a:rPr>
              <a:t>OUT</a:t>
            </a:r>
            <a:r>
              <a:rPr b="1" lang="de-CH" sz="1764">
                <a:solidFill>
                  <a:srgbClr val="000000"/>
                </a:solidFill>
                <a:latin typeface="Courier New"/>
                <a:ea typeface="Courier New"/>
                <a:cs typeface="Courier New"/>
                <a:sym typeface="Courier New"/>
              </a:rPr>
              <a:t>   std_logic_vector(3 </a:t>
            </a:r>
            <a:r>
              <a:rPr b="1" lang="de-CH" sz="1764">
                <a:solidFill>
                  <a:srgbClr val="00349E"/>
                </a:solidFill>
                <a:latin typeface="Courier New"/>
                <a:ea typeface="Courier New"/>
                <a:cs typeface="Courier New"/>
                <a:sym typeface="Courier New"/>
              </a:rPr>
              <a:t>downto</a:t>
            </a:r>
            <a:r>
              <a:rPr b="1" lang="de-CH" sz="1764">
                <a:solidFill>
                  <a:srgbClr val="000000"/>
                </a:solidFill>
                <a:latin typeface="Courier New"/>
                <a:ea typeface="Courier New"/>
                <a:cs typeface="Courier New"/>
                <a:sym typeface="Courier New"/>
              </a:rPr>
              <a:t> 0)</a:t>
            </a:r>
            <a:br>
              <a:rPr b="1" lang="de-CH" sz="1764">
                <a:solidFill>
                  <a:srgbClr val="000000"/>
                </a:solidFill>
                <a:latin typeface="Courier New"/>
                <a:ea typeface="Courier New"/>
                <a:cs typeface="Courier New"/>
                <a:sym typeface="Courier New"/>
              </a:rPr>
            </a:br>
            <a:r>
              <a:rPr b="1" lang="de-CH" sz="1764">
                <a:solidFill>
                  <a:srgbClr val="000000"/>
                </a:solidFill>
                <a:latin typeface="Courier New"/>
                <a:ea typeface="Courier New"/>
                <a:cs typeface="Courier New"/>
                <a:sym typeface="Courier New"/>
              </a:rPr>
              <a:t>);</a:t>
            </a:r>
            <a:br>
              <a:rPr b="1" lang="de-CH" sz="1764">
                <a:solidFill>
                  <a:srgbClr val="000000"/>
                </a:solidFill>
                <a:latin typeface="Courier New"/>
                <a:ea typeface="Courier New"/>
                <a:cs typeface="Courier New"/>
                <a:sym typeface="Courier New"/>
              </a:rPr>
            </a:br>
            <a:r>
              <a:rPr b="1" lang="de-CH" sz="1764">
                <a:solidFill>
                  <a:srgbClr val="00349E"/>
                </a:solidFill>
                <a:latin typeface="Courier New"/>
                <a:ea typeface="Courier New"/>
                <a:cs typeface="Courier New"/>
                <a:sym typeface="Courier New"/>
              </a:rPr>
              <a:t>END</a:t>
            </a:r>
            <a:r>
              <a:rPr b="1" lang="de-CH" sz="1764">
                <a:solidFill>
                  <a:srgbClr val="000000"/>
                </a:solidFill>
                <a:latin typeface="Courier New"/>
                <a:ea typeface="Courier New"/>
                <a:cs typeface="Courier New"/>
                <a:sym typeface="Courier New"/>
              </a:rPr>
              <a:t> automat;</a:t>
            </a:r>
            <a:endParaRPr/>
          </a:p>
        </p:txBody>
      </p:sp>
      <p:sp>
        <p:nvSpPr>
          <p:cNvPr id="1609" name="Shape 1609"/>
          <p:cNvSpPr txBox="1"/>
          <p:nvPr/>
        </p:nvSpPr>
        <p:spPr>
          <a:xfrm>
            <a:off x="404775" y="332852"/>
            <a:ext cx="8569431" cy="926636"/>
          </a:xfrm>
          <a:prstGeom prst="rect">
            <a:avLst/>
          </a:prstGeom>
          <a:solidFill>
            <a:srgbClr val="E8F3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sz="3200">
              <a:solidFill>
                <a:srgbClr val="0064A6"/>
              </a:solidFill>
              <a:latin typeface="Arial"/>
              <a:ea typeface="Arial"/>
              <a:cs typeface="Arial"/>
              <a:sym typeface="Arial"/>
            </a:endParaRPr>
          </a:p>
          <a:p>
            <a:pPr indent="0" lvl="0" marL="0" marR="0" rtl="0" algn="l">
              <a:lnSpc>
                <a:spcPct val="114285"/>
              </a:lnSpc>
              <a:spcBef>
                <a:spcPts val="0"/>
              </a:spcBef>
              <a:spcAft>
                <a:spcPts val="0"/>
              </a:spcAft>
              <a:buNone/>
            </a:pPr>
            <a:r>
              <a:rPr b="1" lang="de-CH" sz="2800">
                <a:solidFill>
                  <a:schemeClr val="dk1"/>
                </a:solidFill>
                <a:latin typeface="Arial"/>
                <a:ea typeface="Arial"/>
                <a:cs typeface="Arial"/>
                <a:sym typeface="Arial"/>
              </a:rPr>
              <a:t>State-Machine : example (1/2)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3" name="Shape 1613"/>
        <p:cNvGrpSpPr/>
        <p:nvPr/>
      </p:nvGrpSpPr>
      <p:grpSpPr>
        <a:xfrm>
          <a:off x="0" y="0"/>
          <a:ext cx="0" cy="0"/>
          <a:chOff x="0" y="0"/>
          <a:chExt cx="0" cy="0"/>
        </a:xfrm>
      </p:grpSpPr>
      <p:sp>
        <p:nvSpPr>
          <p:cNvPr id="1614" name="Shape 1614"/>
          <p:cNvSpPr/>
          <p:nvPr/>
        </p:nvSpPr>
        <p:spPr>
          <a:xfrm>
            <a:off x="900739" y="1478259"/>
            <a:ext cx="9130098" cy="1581515"/>
          </a:xfrm>
          <a:prstGeom prst="rect">
            <a:avLst/>
          </a:prstGeom>
          <a:noFill/>
          <a:ln>
            <a:noFill/>
          </a:ln>
        </p:spPr>
        <p:txBody>
          <a:bodyPr anchorCtr="0" anchor="t" bIns="51575" lIns="99200" spcFirstLastPara="1" rIns="99200" wrap="square" tIns="51575">
            <a:noAutofit/>
          </a:bodyPr>
          <a:lstStyle/>
          <a:p>
            <a:pPr indent="0" lvl="0" marL="0" marR="0" rtl="0" algn="l">
              <a:lnSpc>
                <a:spcPct val="150000"/>
              </a:lnSpc>
              <a:spcBef>
                <a:spcPts val="0"/>
              </a:spcBef>
              <a:spcAft>
                <a:spcPts val="0"/>
              </a:spcAft>
              <a:buNone/>
            </a:pPr>
            <a:r>
              <a:rPr b="1" lang="de-CH" sz="1600" cap="none">
                <a:solidFill>
                  <a:srgbClr val="005BD3"/>
                </a:solidFill>
                <a:latin typeface="Courier New"/>
                <a:ea typeface="Courier New"/>
                <a:cs typeface="Courier New"/>
                <a:sym typeface="Courier New"/>
              </a:rPr>
              <a:t>ARCHITECTURE</a:t>
            </a:r>
            <a:r>
              <a:rPr b="1" lang="de-CH" sz="1600">
                <a:solidFill>
                  <a:srgbClr val="000000"/>
                </a:solidFill>
                <a:latin typeface="Courier New"/>
                <a:ea typeface="Courier New"/>
                <a:cs typeface="Courier New"/>
                <a:sym typeface="Courier New"/>
              </a:rPr>
              <a:t> rtl </a:t>
            </a:r>
            <a:r>
              <a:rPr b="1" lang="de-CH" sz="1600" cap="none">
                <a:solidFill>
                  <a:srgbClr val="005BD3"/>
                </a:solidFill>
                <a:latin typeface="Courier New"/>
                <a:ea typeface="Courier New"/>
                <a:cs typeface="Courier New"/>
                <a:sym typeface="Courier New"/>
              </a:rPr>
              <a:t>OF</a:t>
            </a:r>
            <a:r>
              <a:rPr b="1" lang="de-CH" sz="1600">
                <a:solidFill>
                  <a:srgbClr val="000000"/>
                </a:solidFill>
                <a:latin typeface="Courier New"/>
                <a:ea typeface="Courier New"/>
                <a:cs typeface="Courier New"/>
                <a:sym typeface="Courier New"/>
              </a:rPr>
              <a:t> automat </a:t>
            </a:r>
            <a:r>
              <a:rPr b="1" lang="de-CH" sz="1600" cap="none">
                <a:solidFill>
                  <a:srgbClr val="005BD3"/>
                </a:solidFill>
                <a:latin typeface="Courier New"/>
                <a:ea typeface="Courier New"/>
                <a:cs typeface="Courier New"/>
                <a:sym typeface="Courier New"/>
              </a:rPr>
              <a:t>IS </a:t>
            </a:r>
            <a:r>
              <a:rPr b="1" lang="de-CH" sz="1600">
                <a:solidFill>
                  <a:schemeClr val="accent3"/>
                </a:solidFill>
                <a:latin typeface="Courier New"/>
                <a:ea typeface="Courier New"/>
                <a:cs typeface="Courier New"/>
                <a:sym typeface="Courier New"/>
              </a:rPr>
              <a:t>-- Typ declaration (enumerated type) fuer </a:t>
            </a:r>
            <a:endParaRPr/>
          </a:p>
          <a:p>
            <a:pPr indent="0" lvl="0" marL="0" marR="0" rtl="0" algn="l">
              <a:lnSpc>
                <a:spcPct val="150000"/>
              </a:lnSpc>
              <a:spcBef>
                <a:spcPts val="0"/>
              </a:spcBef>
              <a:spcAft>
                <a:spcPts val="0"/>
              </a:spcAft>
              <a:buNone/>
            </a:pPr>
            <a:r>
              <a:rPr b="1" lang="de-CH" sz="1600" cap="none">
                <a:solidFill>
                  <a:srgbClr val="005BD3"/>
                </a:solidFill>
                <a:latin typeface="Courier New"/>
                <a:ea typeface="Courier New"/>
                <a:cs typeface="Courier New"/>
                <a:sym typeface="Courier New"/>
              </a:rPr>
              <a:t>	TYPE </a:t>
            </a:r>
            <a:r>
              <a:rPr b="1" lang="de-CH" sz="1600">
                <a:solidFill>
                  <a:srgbClr val="000000"/>
                </a:solidFill>
                <a:latin typeface="Courier New"/>
                <a:ea typeface="Courier New"/>
                <a:cs typeface="Courier New"/>
                <a:sym typeface="Courier New"/>
              </a:rPr>
              <a:t>fsm_states</a:t>
            </a:r>
            <a:r>
              <a:rPr b="1" lang="de-CH" sz="1600" cap="none">
                <a:solidFill>
                  <a:srgbClr val="005BD3"/>
                </a:solidFill>
                <a:latin typeface="Courier New"/>
                <a:ea typeface="Courier New"/>
                <a:cs typeface="Courier New"/>
                <a:sym typeface="Courier New"/>
              </a:rPr>
              <a:t> IS (</a:t>
            </a:r>
            <a:r>
              <a:rPr b="1" lang="de-CH" sz="1600">
                <a:solidFill>
                  <a:srgbClr val="000000"/>
                </a:solidFill>
                <a:latin typeface="Courier New"/>
                <a:ea typeface="Courier New"/>
                <a:cs typeface="Courier New"/>
                <a:sym typeface="Courier New"/>
              </a:rPr>
              <a:t>idle, load_a, load_b, enable, wait_cnt);</a:t>
            </a:r>
            <a:endParaRPr b="1" sz="1600" cap="none">
              <a:solidFill>
                <a:srgbClr val="005BD3"/>
              </a:solidFill>
              <a:latin typeface="Courier New"/>
              <a:ea typeface="Courier New"/>
              <a:cs typeface="Courier New"/>
              <a:sym typeface="Courier New"/>
            </a:endParaRPr>
          </a:p>
          <a:p>
            <a:pPr indent="0" lvl="0" marL="0" marR="0" rtl="0" algn="l">
              <a:lnSpc>
                <a:spcPct val="150000"/>
              </a:lnSpc>
              <a:spcBef>
                <a:spcPts val="0"/>
              </a:spcBef>
              <a:spcAft>
                <a:spcPts val="0"/>
              </a:spcAft>
              <a:buNone/>
            </a:pPr>
            <a:r>
              <a:rPr b="1" lang="de-CH" sz="1600" cap="none">
                <a:solidFill>
                  <a:srgbClr val="005BD3"/>
                </a:solidFill>
                <a:latin typeface="Courier New"/>
                <a:ea typeface="Courier New"/>
                <a:cs typeface="Courier New"/>
                <a:sym typeface="Courier New"/>
              </a:rPr>
              <a:t>	SIGNAL</a:t>
            </a:r>
            <a:r>
              <a:rPr b="1" lang="de-CH" sz="1600">
                <a:solidFill>
                  <a:srgbClr val="000000"/>
                </a:solidFill>
                <a:latin typeface="Courier New"/>
                <a:ea typeface="Courier New"/>
                <a:cs typeface="Courier New"/>
                <a:sym typeface="Courier New"/>
              </a:rPr>
              <a:t> state		: 	fsm_states;	 </a:t>
            </a:r>
            <a:br>
              <a:rPr b="1" lang="de-CH" sz="1600">
                <a:solidFill>
                  <a:srgbClr val="000000"/>
                </a:solidFill>
                <a:latin typeface="Courier New"/>
                <a:ea typeface="Courier New"/>
                <a:cs typeface="Courier New"/>
                <a:sym typeface="Courier New"/>
              </a:rPr>
            </a:br>
            <a:r>
              <a:rPr b="1" lang="de-CH" sz="1600">
                <a:solidFill>
                  <a:srgbClr val="000000"/>
                </a:solidFill>
                <a:latin typeface="Courier New"/>
                <a:ea typeface="Courier New"/>
                <a:cs typeface="Courier New"/>
                <a:sym typeface="Courier New"/>
              </a:rPr>
              <a:t>	</a:t>
            </a:r>
            <a:r>
              <a:rPr b="1" lang="de-CH" sz="1600" cap="none">
                <a:solidFill>
                  <a:srgbClr val="005BD3"/>
                </a:solidFill>
                <a:latin typeface="Courier New"/>
                <a:ea typeface="Courier New"/>
                <a:cs typeface="Courier New"/>
                <a:sym typeface="Courier New"/>
              </a:rPr>
              <a:t>SIGNAL</a:t>
            </a:r>
            <a:r>
              <a:rPr b="1" lang="de-CH" sz="1600">
                <a:solidFill>
                  <a:srgbClr val="000000"/>
                </a:solidFill>
                <a:latin typeface="Courier New"/>
                <a:ea typeface="Courier New"/>
                <a:cs typeface="Courier New"/>
                <a:sym typeface="Courier New"/>
              </a:rPr>
              <a:t> next_state	: 	fsm_states; </a:t>
            </a:r>
            <a:endParaRPr/>
          </a:p>
        </p:txBody>
      </p:sp>
      <p:sp>
        <p:nvSpPr>
          <p:cNvPr id="1615" name="Shape 1615"/>
          <p:cNvSpPr txBox="1"/>
          <p:nvPr/>
        </p:nvSpPr>
        <p:spPr>
          <a:xfrm>
            <a:off x="404776" y="3694395"/>
            <a:ext cx="10138960" cy="3170099"/>
          </a:xfrm>
          <a:prstGeom prst="rect">
            <a:avLst/>
          </a:prstGeom>
          <a:solidFill>
            <a:srgbClr val="00B0F0"/>
          </a:solidFill>
          <a:ln>
            <a:noFill/>
          </a:ln>
        </p:spPr>
        <p:txBody>
          <a:bodyPr anchorCtr="0" anchor="t" bIns="45700" lIns="91425" spcFirstLastPara="1" rIns="91425" wrap="square" tIns="45700">
            <a:noAutofit/>
          </a:bodyPr>
          <a:lstStyle/>
          <a:p>
            <a:pPr indent="0" lvl="0" marL="0" marR="0" rtl="0" algn="l">
              <a:lnSpc>
                <a:spcPct val="145124"/>
              </a:lnSpc>
              <a:spcBef>
                <a:spcPts val="0"/>
              </a:spcBef>
              <a:spcAft>
                <a:spcPts val="0"/>
              </a:spcAft>
              <a:buNone/>
            </a:pPr>
            <a:r>
              <a:rPr b="1" i="1" lang="de-CH" sz="2205">
                <a:solidFill>
                  <a:schemeClr val="dk1"/>
                </a:solidFill>
                <a:latin typeface="Arial"/>
                <a:ea typeface="Arial"/>
                <a:cs typeface="Arial"/>
                <a:sym typeface="Arial"/>
              </a:rPr>
              <a:t>Obs: </a:t>
            </a:r>
            <a:endParaRPr b="1" i="1" sz="2205">
              <a:solidFill>
                <a:schemeClr val="dk1"/>
              </a:solidFill>
              <a:latin typeface="Arial"/>
              <a:ea typeface="Arial"/>
              <a:cs typeface="Arial"/>
              <a:sym typeface="Arial"/>
            </a:endParaRPr>
          </a:p>
          <a:p>
            <a:pPr indent="-378047" lvl="0" marL="378047" marR="0" rtl="0" algn="l">
              <a:lnSpc>
                <a:spcPct val="145124"/>
              </a:lnSpc>
              <a:spcBef>
                <a:spcPts val="1600"/>
              </a:spcBef>
              <a:spcAft>
                <a:spcPts val="0"/>
              </a:spcAft>
              <a:buClr>
                <a:schemeClr val="dk1"/>
              </a:buClr>
              <a:buSzPts val="2205"/>
              <a:buFont typeface="Arial"/>
              <a:buChar char="•"/>
            </a:pPr>
            <a:r>
              <a:rPr b="1" i="1" lang="de-CH" sz="2205">
                <a:solidFill>
                  <a:schemeClr val="dk1"/>
                </a:solidFill>
                <a:latin typeface="Arial"/>
                <a:ea typeface="Arial"/>
                <a:cs typeface="Arial"/>
                <a:sym typeface="Arial"/>
              </a:rPr>
              <a:t>With the type declaration the state encoding is not explicitly defined</a:t>
            </a:r>
            <a:endParaRPr b="1" i="1" sz="2205">
              <a:solidFill>
                <a:schemeClr val="dk1"/>
              </a:solidFill>
              <a:latin typeface="Arial"/>
              <a:ea typeface="Arial"/>
              <a:cs typeface="Arial"/>
              <a:sym typeface="Arial"/>
            </a:endParaRPr>
          </a:p>
          <a:p>
            <a:pPr indent="-378047" lvl="0" marL="378047" marR="0" rtl="0" algn="l">
              <a:lnSpc>
                <a:spcPct val="145124"/>
              </a:lnSpc>
              <a:spcBef>
                <a:spcPts val="1600"/>
              </a:spcBef>
              <a:spcAft>
                <a:spcPts val="0"/>
              </a:spcAft>
              <a:buClr>
                <a:schemeClr val="dk1"/>
              </a:buClr>
              <a:buSzPts val="2205"/>
              <a:buFont typeface="Arial"/>
              <a:buChar char="•"/>
            </a:pPr>
            <a:r>
              <a:rPr b="1" i="1" lang="de-CH" sz="2205">
                <a:solidFill>
                  <a:schemeClr val="dk1"/>
                </a:solidFill>
                <a:latin typeface="Arial"/>
                <a:ea typeface="Arial"/>
                <a:cs typeface="Arial"/>
                <a:sym typeface="Arial"/>
              </a:rPr>
              <a:t>The Synthesizer-Tool (Quartus) can select and optimise the state </a:t>
            </a:r>
            <a:br>
              <a:rPr b="1" i="1" lang="de-CH" sz="2205">
                <a:solidFill>
                  <a:schemeClr val="dk1"/>
                </a:solidFill>
                <a:latin typeface="Arial"/>
                <a:ea typeface="Arial"/>
                <a:cs typeface="Arial"/>
                <a:sym typeface="Arial"/>
              </a:rPr>
            </a:br>
            <a:r>
              <a:rPr b="1" i="1" lang="de-CH" sz="2205">
                <a:solidFill>
                  <a:schemeClr val="dk1"/>
                </a:solidFill>
                <a:latin typeface="Arial"/>
                <a:ea typeface="Arial"/>
                <a:cs typeface="Arial"/>
                <a:sym typeface="Arial"/>
              </a:rPr>
              <a:t>encoding to reduce the combinational logic.</a:t>
            </a:r>
            <a:endParaRPr b="1" i="1" sz="2205">
              <a:solidFill>
                <a:schemeClr val="dk1"/>
              </a:solidFill>
              <a:latin typeface="Arial"/>
              <a:ea typeface="Arial"/>
              <a:cs typeface="Arial"/>
              <a:sym typeface="Arial"/>
            </a:endParaRPr>
          </a:p>
          <a:p>
            <a:pPr indent="-378047" lvl="0" marL="378047" marR="0" rtl="0" algn="l">
              <a:lnSpc>
                <a:spcPct val="145124"/>
              </a:lnSpc>
              <a:spcBef>
                <a:spcPts val="1600"/>
              </a:spcBef>
              <a:spcAft>
                <a:spcPts val="0"/>
              </a:spcAft>
              <a:buClr>
                <a:schemeClr val="dk1"/>
              </a:buClr>
              <a:buSzPts val="2205"/>
              <a:buFont typeface="Arial"/>
              <a:buChar char="•"/>
            </a:pPr>
            <a:r>
              <a:rPr b="1" i="1" lang="de-CH" sz="2205">
                <a:solidFill>
                  <a:schemeClr val="dk1"/>
                </a:solidFill>
                <a:latin typeface="Arial"/>
                <a:ea typeface="Arial"/>
                <a:cs typeface="Arial"/>
                <a:sym typeface="Arial"/>
              </a:rPr>
              <a:t>In case you need to define the state encoding, do it by defining constants (but in most cases not)</a:t>
            </a:r>
            <a:endParaRPr b="1" i="1" sz="1985">
              <a:solidFill>
                <a:schemeClr val="dk1"/>
              </a:solidFill>
              <a:latin typeface="Arial"/>
              <a:ea typeface="Arial"/>
              <a:cs typeface="Arial"/>
              <a:sym typeface="Arial"/>
            </a:endParaRPr>
          </a:p>
        </p:txBody>
      </p:sp>
      <p:sp>
        <p:nvSpPr>
          <p:cNvPr id="1616" name="Shape 1616"/>
          <p:cNvSpPr txBox="1"/>
          <p:nvPr/>
        </p:nvSpPr>
        <p:spPr>
          <a:xfrm>
            <a:off x="404775" y="332852"/>
            <a:ext cx="8569431" cy="926636"/>
          </a:xfrm>
          <a:prstGeom prst="rect">
            <a:avLst/>
          </a:prstGeom>
          <a:solidFill>
            <a:srgbClr val="E8F3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sz="3200">
              <a:solidFill>
                <a:srgbClr val="0064A6"/>
              </a:solidFill>
              <a:latin typeface="Arial"/>
              <a:ea typeface="Arial"/>
              <a:cs typeface="Arial"/>
              <a:sym typeface="Arial"/>
            </a:endParaRPr>
          </a:p>
          <a:p>
            <a:pPr indent="0" lvl="0" marL="0" marR="0" rtl="0" algn="l">
              <a:lnSpc>
                <a:spcPct val="114285"/>
              </a:lnSpc>
              <a:spcBef>
                <a:spcPts val="0"/>
              </a:spcBef>
              <a:spcAft>
                <a:spcPts val="0"/>
              </a:spcAft>
              <a:buNone/>
            </a:pPr>
            <a:r>
              <a:rPr b="1" lang="de-CH" sz="2800">
                <a:solidFill>
                  <a:schemeClr val="dk1"/>
                </a:solidFill>
                <a:latin typeface="Arial"/>
                <a:ea typeface="Arial"/>
                <a:cs typeface="Arial"/>
                <a:sym typeface="Arial"/>
              </a:rPr>
              <a:t>State-Machine : example (2/2)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sp>
        <p:nvSpPr>
          <p:cNvPr id="1622" name="Shape 1622"/>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623" name="Shape 1623"/>
          <p:cNvSpPr txBox="1"/>
          <p:nvPr>
            <p:ph type="title"/>
          </p:nvPr>
        </p:nvSpPr>
        <p:spPr>
          <a:xfrm>
            <a:off x="809625" y="701675"/>
            <a:ext cx="9090025" cy="12604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de-CH" sz="3200" u="none" cap="none" strike="noStrike">
                <a:solidFill>
                  <a:srgbClr val="0064BA"/>
                </a:solidFill>
                <a:latin typeface="Arial"/>
                <a:ea typeface="Arial"/>
                <a:cs typeface="Arial"/>
                <a:sym typeface="Arial"/>
              </a:rPr>
              <a:t>Applications of State Machines </a:t>
            </a:r>
            <a:br>
              <a:rPr b="1" i="0" lang="de-CH" sz="3200" u="none" cap="none" strike="noStrike">
                <a:solidFill>
                  <a:srgbClr val="0064BA"/>
                </a:solidFill>
                <a:latin typeface="Arial"/>
                <a:ea typeface="Arial"/>
                <a:cs typeface="Arial"/>
                <a:sym typeface="Arial"/>
              </a:rPr>
            </a:br>
            <a:r>
              <a:rPr b="1" i="0" lang="de-CH" sz="3200" u="none" cap="none" strike="noStrike">
                <a:solidFill>
                  <a:srgbClr val="0064BA"/>
                </a:solidFill>
                <a:latin typeface="Arial"/>
                <a:ea typeface="Arial"/>
                <a:cs typeface="Arial"/>
                <a:sym typeface="Arial"/>
              </a:rPr>
              <a:t>(automaton)</a:t>
            </a:r>
            <a:endParaRPr/>
          </a:p>
        </p:txBody>
      </p:sp>
      <p:sp>
        <p:nvSpPr>
          <p:cNvPr id="1624" name="Shape 1624"/>
          <p:cNvSpPr txBox="1"/>
          <p:nvPr/>
        </p:nvSpPr>
        <p:spPr>
          <a:xfrm>
            <a:off x="979488" y="1847850"/>
            <a:ext cx="9447212" cy="2228983"/>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None/>
            </a:pPr>
            <a:r>
              <a:t/>
            </a:r>
            <a:endParaRPr b="0" sz="2300">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Control functions in digital systems</a:t>
            </a:r>
            <a:endParaRPr/>
          </a:p>
          <a:p>
            <a:pPr indent="-342900" lvl="0" marL="34290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Input-related sequential control</a:t>
            </a:r>
            <a:endParaRPr/>
          </a:p>
          <a:p>
            <a:pPr indent="-342900" lvl="0" marL="34290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Control of a bus interface</a:t>
            </a:r>
            <a:endParaRPr/>
          </a:p>
          <a:p>
            <a:pPr indent="-342900" lvl="0" marL="34290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Direct memory access in the microprocessor</a:t>
            </a:r>
            <a:endParaRPr/>
          </a:p>
          <a:p>
            <a:pPr indent="-342900" lvl="0" marL="34290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Command pipeline in the microprocessor</a:t>
            </a:r>
            <a:endParaRPr b="0" sz="2300">
              <a:solidFill>
                <a:schemeClr val="dk1"/>
              </a:solidFill>
              <a:latin typeface="Arial"/>
              <a:ea typeface="Arial"/>
              <a:cs typeface="Arial"/>
              <a:sym typeface="Arial"/>
            </a:endParaRPr>
          </a:p>
        </p:txBody>
      </p:sp>
      <p:sp>
        <p:nvSpPr>
          <p:cNvPr id="1625" name="Shape 1625"/>
          <p:cNvSpPr txBox="1"/>
          <p:nvPr/>
        </p:nvSpPr>
        <p:spPr>
          <a:xfrm>
            <a:off x="212131" y="5292725"/>
            <a:ext cx="9740502" cy="736267"/>
          </a:xfrm>
          <a:prstGeom prst="rect">
            <a:avLst/>
          </a:prstGeom>
          <a:solidFill>
            <a:schemeClr val="accent1"/>
          </a:solid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4100">
                <a:solidFill>
                  <a:schemeClr val="dk1"/>
                </a:solidFill>
                <a:latin typeface="Arial"/>
                <a:ea typeface="Arial"/>
                <a:cs typeface="Arial"/>
                <a:sym typeface="Arial"/>
              </a:rPr>
              <a:t>Automaton = Finite State Machine (FSM)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Shape 1631"/>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632" name="Shape 1632"/>
          <p:cNvSpPr/>
          <p:nvPr/>
        </p:nvSpPr>
        <p:spPr>
          <a:xfrm>
            <a:off x="5346700" y="3024188"/>
            <a:ext cx="801688" cy="134461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633" name="Shape 1633"/>
          <p:cNvSpPr/>
          <p:nvPr/>
        </p:nvSpPr>
        <p:spPr>
          <a:xfrm>
            <a:off x="5257800" y="3108325"/>
            <a:ext cx="801688" cy="134461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634" name="Shape 1634"/>
          <p:cNvSpPr txBox="1"/>
          <p:nvPr>
            <p:ph type="title"/>
          </p:nvPr>
        </p:nvSpPr>
        <p:spPr>
          <a:xfrm>
            <a:off x="774700" y="539749"/>
            <a:ext cx="9090025" cy="101327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de-CH" sz="3200" u="none" cap="none" strike="noStrike">
                <a:solidFill>
                  <a:srgbClr val="0070C0"/>
                </a:solidFill>
                <a:latin typeface="Arial"/>
                <a:ea typeface="Arial"/>
                <a:cs typeface="Arial"/>
                <a:sym typeface="Arial"/>
              </a:rPr>
              <a:t>The Moore FSM </a:t>
            </a:r>
            <a:br>
              <a:rPr b="1" i="0" lang="de-CH" sz="3200" u="none" cap="none" strike="noStrike">
                <a:solidFill>
                  <a:srgbClr val="0070C0"/>
                </a:solidFill>
                <a:latin typeface="Arial"/>
                <a:ea typeface="Arial"/>
                <a:cs typeface="Arial"/>
                <a:sym typeface="Arial"/>
              </a:rPr>
            </a:br>
            <a:r>
              <a:rPr b="1" i="0" lang="de-CH" sz="3200" u="none" cap="none" strike="noStrike">
                <a:solidFill>
                  <a:srgbClr val="0070C0"/>
                </a:solidFill>
                <a:latin typeface="Arial"/>
                <a:ea typeface="Arial"/>
                <a:cs typeface="Arial"/>
                <a:sym typeface="Arial"/>
              </a:rPr>
              <a:t> </a:t>
            </a:r>
            <a:br>
              <a:rPr b="1" i="0" lang="de-CH" sz="3200" u="none" cap="none" strike="noStrike">
                <a:solidFill>
                  <a:srgbClr val="0070C0"/>
                </a:solidFill>
                <a:latin typeface="Arial"/>
                <a:ea typeface="Arial"/>
                <a:cs typeface="Arial"/>
                <a:sym typeface="Arial"/>
              </a:rPr>
            </a:br>
            <a:r>
              <a:rPr b="1" i="0" lang="de-CH" sz="3200" u="none" cap="none" strike="noStrike">
                <a:solidFill>
                  <a:srgbClr val="0070C0"/>
                </a:solidFill>
                <a:latin typeface="Arial"/>
                <a:ea typeface="Arial"/>
                <a:cs typeface="Arial"/>
                <a:sym typeface="Arial"/>
              </a:rPr>
              <a:t>   </a:t>
            </a:r>
            <a:r>
              <a:rPr b="1" i="0" lang="de-CH" sz="2800" u="none" cap="none" strike="noStrike">
                <a:solidFill>
                  <a:schemeClr val="dk1"/>
                </a:solidFill>
                <a:latin typeface="Arial"/>
                <a:ea typeface="Arial"/>
                <a:cs typeface="Arial"/>
                <a:sym typeface="Arial"/>
              </a:rPr>
              <a:t>RTL Diagramm</a:t>
            </a:r>
            <a:endParaRPr/>
          </a:p>
        </p:txBody>
      </p:sp>
      <p:sp>
        <p:nvSpPr>
          <p:cNvPr id="1635" name="Shape 1635"/>
          <p:cNvSpPr/>
          <p:nvPr/>
        </p:nvSpPr>
        <p:spPr>
          <a:xfrm>
            <a:off x="5168900" y="3192463"/>
            <a:ext cx="801688" cy="134461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636" name="Shape 1636"/>
          <p:cNvSpPr txBox="1"/>
          <p:nvPr/>
        </p:nvSpPr>
        <p:spPr>
          <a:xfrm>
            <a:off x="5524500" y="3276600"/>
            <a:ext cx="4460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sp>
        <p:nvSpPr>
          <p:cNvPr id="1637" name="Shape 1637"/>
          <p:cNvSpPr txBox="1"/>
          <p:nvPr/>
        </p:nvSpPr>
        <p:spPr>
          <a:xfrm>
            <a:off x="5346700" y="4032250"/>
            <a:ext cx="712788" cy="40481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!Q</a:t>
            </a:r>
            <a:endParaRPr/>
          </a:p>
        </p:txBody>
      </p:sp>
      <p:cxnSp>
        <p:nvCxnSpPr>
          <p:cNvPr id="1638" name="Shape 1638"/>
          <p:cNvCxnSpPr/>
          <p:nvPr/>
        </p:nvCxnSpPr>
        <p:spPr>
          <a:xfrm>
            <a:off x="5970588" y="4200525"/>
            <a:ext cx="355600" cy="0"/>
          </a:xfrm>
          <a:prstGeom prst="straightConnector1">
            <a:avLst/>
          </a:prstGeom>
          <a:noFill/>
          <a:ln cap="flat" cmpd="sng" w="25400">
            <a:solidFill>
              <a:srgbClr val="003366"/>
            </a:solidFill>
            <a:prstDash val="solid"/>
            <a:round/>
            <a:headEnd len="med" w="med" type="none"/>
            <a:tailEnd len="med" w="med" type="none"/>
          </a:ln>
        </p:spPr>
      </p:cxnSp>
      <p:cxnSp>
        <p:nvCxnSpPr>
          <p:cNvPr id="1639" name="Shape 1639"/>
          <p:cNvCxnSpPr/>
          <p:nvPr/>
        </p:nvCxnSpPr>
        <p:spPr>
          <a:xfrm>
            <a:off x="5970588" y="3444875"/>
            <a:ext cx="1069975" cy="0"/>
          </a:xfrm>
          <a:prstGeom prst="straightConnector1">
            <a:avLst/>
          </a:prstGeom>
          <a:noFill/>
          <a:ln cap="flat" cmpd="sng" w="25400">
            <a:solidFill>
              <a:schemeClr val="dk1"/>
            </a:solidFill>
            <a:prstDash val="solid"/>
            <a:round/>
            <a:headEnd len="med" w="med" type="none"/>
            <a:tailEnd len="med" w="med" type="none"/>
          </a:ln>
        </p:spPr>
      </p:cxnSp>
      <p:cxnSp>
        <p:nvCxnSpPr>
          <p:cNvPr id="1640" name="Shape 1640"/>
          <p:cNvCxnSpPr/>
          <p:nvPr/>
        </p:nvCxnSpPr>
        <p:spPr>
          <a:xfrm>
            <a:off x="5168900" y="3697288"/>
            <a:ext cx="266700" cy="166687"/>
          </a:xfrm>
          <a:prstGeom prst="straightConnector1">
            <a:avLst/>
          </a:prstGeom>
          <a:noFill/>
          <a:ln cap="flat" cmpd="sng" w="9525">
            <a:solidFill>
              <a:schemeClr val="dk1"/>
            </a:solidFill>
            <a:prstDash val="solid"/>
            <a:round/>
            <a:headEnd len="med" w="med" type="none"/>
            <a:tailEnd len="med" w="med" type="none"/>
          </a:ln>
        </p:spPr>
      </p:cxnSp>
      <p:cxnSp>
        <p:nvCxnSpPr>
          <p:cNvPr id="1641" name="Shape 1641"/>
          <p:cNvCxnSpPr/>
          <p:nvPr/>
        </p:nvCxnSpPr>
        <p:spPr>
          <a:xfrm flipH="1">
            <a:off x="5168900" y="3863975"/>
            <a:ext cx="266700" cy="168275"/>
          </a:xfrm>
          <a:prstGeom prst="straightConnector1">
            <a:avLst/>
          </a:prstGeom>
          <a:noFill/>
          <a:ln cap="flat" cmpd="sng" w="9525">
            <a:solidFill>
              <a:schemeClr val="dk1"/>
            </a:solidFill>
            <a:prstDash val="solid"/>
            <a:round/>
            <a:headEnd len="med" w="med" type="none"/>
            <a:tailEnd len="med" w="med" type="none"/>
          </a:ln>
        </p:spPr>
      </p:cxnSp>
      <p:cxnSp>
        <p:nvCxnSpPr>
          <p:cNvPr id="1642" name="Shape 1642"/>
          <p:cNvCxnSpPr/>
          <p:nvPr/>
        </p:nvCxnSpPr>
        <p:spPr>
          <a:xfrm>
            <a:off x="4900613" y="3863975"/>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1643" name="Shape 1643"/>
          <p:cNvCxnSpPr/>
          <p:nvPr/>
        </p:nvCxnSpPr>
        <p:spPr>
          <a:xfrm>
            <a:off x="4900613" y="3444875"/>
            <a:ext cx="268287" cy="0"/>
          </a:xfrm>
          <a:prstGeom prst="straightConnector1">
            <a:avLst/>
          </a:prstGeom>
          <a:noFill/>
          <a:ln cap="flat" cmpd="sng" w="25400">
            <a:solidFill>
              <a:srgbClr val="003366"/>
            </a:solidFill>
            <a:prstDash val="solid"/>
            <a:round/>
            <a:headEnd len="med" w="med" type="none"/>
            <a:tailEnd len="med" w="med" type="none"/>
          </a:ln>
        </p:spPr>
      </p:cxnSp>
      <p:cxnSp>
        <p:nvCxnSpPr>
          <p:cNvPr id="1644" name="Shape 1644"/>
          <p:cNvCxnSpPr/>
          <p:nvPr/>
        </p:nvCxnSpPr>
        <p:spPr>
          <a:xfrm rot="10800000">
            <a:off x="4367213" y="3444875"/>
            <a:ext cx="801687" cy="0"/>
          </a:xfrm>
          <a:prstGeom prst="straightConnector1">
            <a:avLst/>
          </a:prstGeom>
          <a:noFill/>
          <a:ln cap="flat" cmpd="sng" w="25400">
            <a:solidFill>
              <a:schemeClr val="dk1"/>
            </a:solidFill>
            <a:prstDash val="solid"/>
            <a:round/>
            <a:headEnd len="med" w="med" type="triangle"/>
            <a:tailEnd len="med" w="med" type="none"/>
          </a:ln>
        </p:spPr>
      </p:cxnSp>
      <p:cxnSp>
        <p:nvCxnSpPr>
          <p:cNvPr id="1645" name="Shape 1645"/>
          <p:cNvCxnSpPr/>
          <p:nvPr/>
        </p:nvCxnSpPr>
        <p:spPr>
          <a:xfrm rot="10800000">
            <a:off x="4633913" y="3863975"/>
            <a:ext cx="534987" cy="0"/>
          </a:xfrm>
          <a:prstGeom prst="straightConnector1">
            <a:avLst/>
          </a:prstGeom>
          <a:noFill/>
          <a:ln cap="flat" cmpd="sng" w="25400">
            <a:solidFill>
              <a:schemeClr val="dk1"/>
            </a:solidFill>
            <a:prstDash val="solid"/>
            <a:round/>
            <a:headEnd len="med" w="med" type="none"/>
            <a:tailEnd len="med" w="med" type="none"/>
          </a:ln>
        </p:spPr>
      </p:cxnSp>
      <p:cxnSp>
        <p:nvCxnSpPr>
          <p:cNvPr id="1646" name="Shape 1646"/>
          <p:cNvCxnSpPr/>
          <p:nvPr/>
        </p:nvCxnSpPr>
        <p:spPr>
          <a:xfrm>
            <a:off x="3208338" y="3444875"/>
            <a:ext cx="1960562" cy="0"/>
          </a:xfrm>
          <a:prstGeom prst="straightConnector1">
            <a:avLst/>
          </a:prstGeom>
          <a:noFill/>
          <a:ln cap="flat" cmpd="sng" w="25400">
            <a:solidFill>
              <a:srgbClr val="008000"/>
            </a:solidFill>
            <a:prstDash val="solid"/>
            <a:round/>
            <a:headEnd len="med" w="med" type="none"/>
            <a:tailEnd len="med" w="med" type="triangle"/>
          </a:ln>
        </p:spPr>
      </p:cxnSp>
      <p:sp>
        <p:nvSpPr>
          <p:cNvPr id="1647" name="Shape 1647"/>
          <p:cNvSpPr/>
          <p:nvPr/>
        </p:nvSpPr>
        <p:spPr>
          <a:xfrm>
            <a:off x="2259013" y="3125788"/>
            <a:ext cx="1693862" cy="1765300"/>
          </a:xfrm>
          <a:custGeom>
            <a:pathLst>
              <a:path extrusionOk="0" h="464" w="466">
                <a:moveTo>
                  <a:pt x="225" y="40"/>
                </a:moveTo>
                <a:cubicBezTo>
                  <a:pt x="238" y="79"/>
                  <a:pt x="272" y="90"/>
                  <a:pt x="305" y="112"/>
                </a:cubicBezTo>
                <a:cubicBezTo>
                  <a:pt x="313" y="117"/>
                  <a:pt x="321" y="123"/>
                  <a:pt x="329" y="128"/>
                </a:cubicBezTo>
                <a:cubicBezTo>
                  <a:pt x="337" y="133"/>
                  <a:pt x="353" y="144"/>
                  <a:pt x="353" y="144"/>
                </a:cubicBezTo>
                <a:cubicBezTo>
                  <a:pt x="358" y="152"/>
                  <a:pt x="362" y="161"/>
                  <a:pt x="369" y="168"/>
                </a:cubicBezTo>
                <a:cubicBezTo>
                  <a:pt x="376" y="175"/>
                  <a:pt x="387" y="176"/>
                  <a:pt x="393" y="184"/>
                </a:cubicBezTo>
                <a:cubicBezTo>
                  <a:pt x="406" y="201"/>
                  <a:pt x="427" y="263"/>
                  <a:pt x="433" y="280"/>
                </a:cubicBezTo>
                <a:cubicBezTo>
                  <a:pt x="439" y="298"/>
                  <a:pt x="465" y="328"/>
                  <a:pt x="465" y="328"/>
                </a:cubicBezTo>
                <a:cubicBezTo>
                  <a:pt x="452" y="379"/>
                  <a:pt x="466" y="354"/>
                  <a:pt x="409" y="392"/>
                </a:cubicBezTo>
                <a:cubicBezTo>
                  <a:pt x="395" y="401"/>
                  <a:pt x="361" y="408"/>
                  <a:pt x="361" y="408"/>
                </a:cubicBezTo>
                <a:cubicBezTo>
                  <a:pt x="324" y="463"/>
                  <a:pt x="347" y="450"/>
                  <a:pt x="305" y="464"/>
                </a:cubicBezTo>
                <a:cubicBezTo>
                  <a:pt x="225" y="455"/>
                  <a:pt x="141" y="454"/>
                  <a:pt x="73" y="408"/>
                </a:cubicBezTo>
                <a:cubicBezTo>
                  <a:pt x="49" y="336"/>
                  <a:pt x="44" y="248"/>
                  <a:pt x="1" y="184"/>
                </a:cubicBezTo>
                <a:cubicBezTo>
                  <a:pt x="4" y="157"/>
                  <a:pt x="0" y="129"/>
                  <a:pt x="9" y="104"/>
                </a:cubicBezTo>
                <a:cubicBezTo>
                  <a:pt x="12" y="96"/>
                  <a:pt x="26" y="101"/>
                  <a:pt x="33" y="96"/>
                </a:cubicBezTo>
                <a:cubicBezTo>
                  <a:pt x="74" y="64"/>
                  <a:pt x="35" y="18"/>
                  <a:pt x="89" y="0"/>
                </a:cubicBezTo>
                <a:cubicBezTo>
                  <a:pt x="102" y="1"/>
                  <a:pt x="162" y="3"/>
                  <a:pt x="185" y="16"/>
                </a:cubicBezTo>
                <a:cubicBezTo>
                  <a:pt x="223" y="37"/>
                  <a:pt x="249" y="64"/>
                  <a:pt x="225" y="40"/>
                </a:cubicBezTo>
                <a:close/>
              </a:path>
            </a:pathLst>
          </a:cu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648" name="Shape 1648"/>
          <p:cNvSpPr txBox="1"/>
          <p:nvPr/>
        </p:nvSpPr>
        <p:spPr>
          <a:xfrm>
            <a:off x="2259013" y="3546475"/>
            <a:ext cx="1336675" cy="75165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Drive</a:t>
            </a:r>
            <a:br>
              <a:rPr b="0" lang="de-CH" sz="2100">
                <a:solidFill>
                  <a:schemeClr val="dk1"/>
                </a:solidFill>
                <a:latin typeface="Arial"/>
                <a:ea typeface="Arial"/>
                <a:cs typeface="Arial"/>
                <a:sym typeface="Arial"/>
              </a:rPr>
            </a:br>
            <a:r>
              <a:rPr b="0" lang="de-CH" sz="2100">
                <a:solidFill>
                  <a:schemeClr val="dk1"/>
                </a:solidFill>
                <a:latin typeface="Arial"/>
                <a:ea typeface="Arial"/>
                <a:cs typeface="Arial"/>
                <a:sym typeface="Arial"/>
              </a:rPr>
              <a:t>Logic</a:t>
            </a:r>
            <a:endParaRPr b="0" sz="2100">
              <a:solidFill>
                <a:schemeClr val="dk1"/>
              </a:solidFill>
              <a:latin typeface="Arial"/>
              <a:ea typeface="Arial"/>
              <a:cs typeface="Arial"/>
              <a:sym typeface="Arial"/>
            </a:endParaRPr>
          </a:p>
        </p:txBody>
      </p:sp>
      <p:sp>
        <p:nvSpPr>
          <p:cNvPr id="1649" name="Shape 1649"/>
          <p:cNvSpPr txBox="1"/>
          <p:nvPr/>
        </p:nvSpPr>
        <p:spPr>
          <a:xfrm>
            <a:off x="6079742" y="3446969"/>
            <a:ext cx="1653353" cy="75165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 n = number</a:t>
            </a:r>
            <a:br>
              <a:rPr b="0" lang="de-CH" sz="2100">
                <a:solidFill>
                  <a:schemeClr val="dk1"/>
                </a:solidFill>
                <a:latin typeface="Arial"/>
                <a:ea typeface="Arial"/>
                <a:cs typeface="Arial"/>
                <a:sym typeface="Arial"/>
              </a:rPr>
            </a:br>
            <a:r>
              <a:rPr b="0" lang="de-CH" sz="2100">
                <a:solidFill>
                  <a:schemeClr val="dk1"/>
                </a:solidFill>
                <a:latin typeface="Arial"/>
                <a:ea typeface="Arial"/>
                <a:cs typeface="Arial"/>
                <a:sym typeface="Arial"/>
              </a:rPr>
              <a:t>der FFs</a:t>
            </a:r>
            <a:endParaRPr/>
          </a:p>
        </p:txBody>
      </p:sp>
      <p:cxnSp>
        <p:nvCxnSpPr>
          <p:cNvPr id="1650" name="Shape 1650"/>
          <p:cNvCxnSpPr/>
          <p:nvPr/>
        </p:nvCxnSpPr>
        <p:spPr>
          <a:xfrm rot="10800000">
            <a:off x="7040563" y="2605088"/>
            <a:ext cx="0" cy="839787"/>
          </a:xfrm>
          <a:prstGeom prst="straightConnector1">
            <a:avLst/>
          </a:prstGeom>
          <a:noFill/>
          <a:ln cap="flat" cmpd="sng" w="25400">
            <a:solidFill>
              <a:srgbClr val="0000FF"/>
            </a:solidFill>
            <a:prstDash val="solid"/>
            <a:round/>
            <a:headEnd len="med" w="med" type="oval"/>
            <a:tailEnd len="med" w="med" type="none"/>
          </a:ln>
        </p:spPr>
      </p:cxnSp>
      <p:cxnSp>
        <p:nvCxnSpPr>
          <p:cNvPr id="1651" name="Shape 1651"/>
          <p:cNvCxnSpPr/>
          <p:nvPr/>
        </p:nvCxnSpPr>
        <p:spPr>
          <a:xfrm rot="10800000">
            <a:off x="1336675" y="2605088"/>
            <a:ext cx="5703888" cy="0"/>
          </a:xfrm>
          <a:prstGeom prst="straightConnector1">
            <a:avLst/>
          </a:prstGeom>
          <a:noFill/>
          <a:ln cap="flat" cmpd="sng" w="25400">
            <a:solidFill>
              <a:srgbClr val="0000FF"/>
            </a:solidFill>
            <a:prstDash val="solid"/>
            <a:round/>
            <a:headEnd len="med" w="med" type="none"/>
            <a:tailEnd len="med" w="med" type="none"/>
          </a:ln>
        </p:spPr>
      </p:cxnSp>
      <p:cxnSp>
        <p:nvCxnSpPr>
          <p:cNvPr id="1652" name="Shape 1652"/>
          <p:cNvCxnSpPr/>
          <p:nvPr/>
        </p:nvCxnSpPr>
        <p:spPr>
          <a:xfrm>
            <a:off x="1336675" y="2605088"/>
            <a:ext cx="0" cy="1343025"/>
          </a:xfrm>
          <a:prstGeom prst="straightConnector1">
            <a:avLst/>
          </a:prstGeom>
          <a:noFill/>
          <a:ln cap="flat" cmpd="sng" w="25400">
            <a:solidFill>
              <a:srgbClr val="0000FF"/>
            </a:solidFill>
            <a:prstDash val="solid"/>
            <a:round/>
            <a:headEnd len="med" w="med" type="none"/>
            <a:tailEnd len="med" w="med" type="none"/>
          </a:ln>
        </p:spPr>
      </p:cxnSp>
      <p:cxnSp>
        <p:nvCxnSpPr>
          <p:cNvPr id="1653" name="Shape 1653"/>
          <p:cNvCxnSpPr/>
          <p:nvPr/>
        </p:nvCxnSpPr>
        <p:spPr>
          <a:xfrm>
            <a:off x="1336675" y="3948113"/>
            <a:ext cx="1011238" cy="17462"/>
          </a:xfrm>
          <a:prstGeom prst="straightConnector1">
            <a:avLst/>
          </a:prstGeom>
          <a:noFill/>
          <a:ln cap="flat" cmpd="sng" w="25400">
            <a:solidFill>
              <a:srgbClr val="0000FF"/>
            </a:solidFill>
            <a:prstDash val="solid"/>
            <a:round/>
            <a:headEnd len="med" w="med" type="none"/>
            <a:tailEnd len="med" w="med" type="none"/>
          </a:ln>
        </p:spPr>
      </p:cxnSp>
      <p:cxnSp>
        <p:nvCxnSpPr>
          <p:cNvPr id="1654" name="Shape 1654"/>
          <p:cNvCxnSpPr/>
          <p:nvPr/>
        </p:nvCxnSpPr>
        <p:spPr>
          <a:xfrm flipH="1" rot="10800000">
            <a:off x="1693863" y="3863975"/>
            <a:ext cx="177800" cy="168275"/>
          </a:xfrm>
          <a:prstGeom prst="straightConnector1">
            <a:avLst/>
          </a:prstGeom>
          <a:noFill/>
          <a:ln cap="flat" cmpd="sng" w="25400">
            <a:solidFill>
              <a:srgbClr val="0000FF"/>
            </a:solidFill>
            <a:prstDash val="solid"/>
            <a:round/>
            <a:headEnd len="med" w="med" type="none"/>
            <a:tailEnd len="med" w="med" type="none"/>
          </a:ln>
        </p:spPr>
      </p:cxnSp>
      <p:sp>
        <p:nvSpPr>
          <p:cNvPr id="1655" name="Shape 1655"/>
          <p:cNvSpPr txBox="1"/>
          <p:nvPr/>
        </p:nvSpPr>
        <p:spPr>
          <a:xfrm>
            <a:off x="1605725" y="3529013"/>
            <a:ext cx="360424"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rgbClr val="0000FF"/>
                </a:solidFill>
                <a:latin typeface="Arial"/>
                <a:ea typeface="Arial"/>
                <a:cs typeface="Arial"/>
                <a:sym typeface="Arial"/>
              </a:rPr>
              <a:t>n</a:t>
            </a:r>
            <a:endParaRPr/>
          </a:p>
        </p:txBody>
      </p:sp>
      <p:cxnSp>
        <p:nvCxnSpPr>
          <p:cNvPr id="1656" name="Shape 1656"/>
          <p:cNvCxnSpPr/>
          <p:nvPr/>
        </p:nvCxnSpPr>
        <p:spPr>
          <a:xfrm>
            <a:off x="1782763" y="5292725"/>
            <a:ext cx="2851150" cy="0"/>
          </a:xfrm>
          <a:prstGeom prst="straightConnector1">
            <a:avLst/>
          </a:prstGeom>
          <a:noFill/>
          <a:ln cap="flat" cmpd="sng" w="25400">
            <a:solidFill>
              <a:schemeClr val="dk1"/>
            </a:solidFill>
            <a:prstDash val="solid"/>
            <a:round/>
            <a:headEnd len="med" w="med" type="none"/>
            <a:tailEnd len="med" w="med" type="none"/>
          </a:ln>
        </p:spPr>
      </p:cxnSp>
      <p:cxnSp>
        <p:nvCxnSpPr>
          <p:cNvPr id="1657" name="Shape 1657"/>
          <p:cNvCxnSpPr/>
          <p:nvPr/>
        </p:nvCxnSpPr>
        <p:spPr>
          <a:xfrm>
            <a:off x="4633913" y="3863975"/>
            <a:ext cx="0" cy="1428750"/>
          </a:xfrm>
          <a:prstGeom prst="straightConnector1">
            <a:avLst/>
          </a:prstGeom>
          <a:noFill/>
          <a:ln cap="flat" cmpd="sng" w="25400">
            <a:solidFill>
              <a:schemeClr val="dk1"/>
            </a:solidFill>
            <a:prstDash val="solid"/>
            <a:round/>
            <a:headEnd len="med" w="med" type="none"/>
            <a:tailEnd len="med" w="med" type="none"/>
          </a:ln>
        </p:spPr>
      </p:cxnSp>
      <p:sp>
        <p:nvSpPr>
          <p:cNvPr id="1658" name="Shape 1658"/>
          <p:cNvSpPr txBox="1"/>
          <p:nvPr/>
        </p:nvSpPr>
        <p:spPr>
          <a:xfrm>
            <a:off x="1553033" y="4789488"/>
            <a:ext cx="822996"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clock</a:t>
            </a:r>
            <a:endParaRPr b="0" sz="2100">
              <a:solidFill>
                <a:schemeClr val="dk1"/>
              </a:solidFill>
              <a:latin typeface="Arial"/>
              <a:ea typeface="Arial"/>
              <a:cs typeface="Arial"/>
              <a:sym typeface="Arial"/>
            </a:endParaRPr>
          </a:p>
        </p:txBody>
      </p:sp>
      <p:cxnSp>
        <p:nvCxnSpPr>
          <p:cNvPr id="1659" name="Shape 1659"/>
          <p:cNvCxnSpPr/>
          <p:nvPr/>
        </p:nvCxnSpPr>
        <p:spPr>
          <a:xfrm>
            <a:off x="7040563" y="3444875"/>
            <a:ext cx="622300" cy="0"/>
          </a:xfrm>
          <a:prstGeom prst="straightConnector1">
            <a:avLst/>
          </a:prstGeom>
          <a:noFill/>
          <a:ln cap="flat" cmpd="sng" w="25400">
            <a:solidFill>
              <a:schemeClr val="dk1"/>
            </a:solidFill>
            <a:prstDash val="solid"/>
            <a:round/>
            <a:headEnd len="med" w="med" type="none"/>
            <a:tailEnd len="med" w="med" type="triangle"/>
          </a:ln>
        </p:spPr>
      </p:cxnSp>
      <p:sp>
        <p:nvSpPr>
          <p:cNvPr id="1660" name="Shape 1660"/>
          <p:cNvSpPr txBox="1"/>
          <p:nvPr/>
        </p:nvSpPr>
        <p:spPr>
          <a:xfrm>
            <a:off x="4189382" y="3529013"/>
            <a:ext cx="360424"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rgbClr val="008000"/>
                </a:solidFill>
                <a:latin typeface="Arial"/>
                <a:ea typeface="Arial"/>
                <a:cs typeface="Arial"/>
                <a:sym typeface="Arial"/>
              </a:rPr>
              <a:t>n</a:t>
            </a:r>
            <a:endParaRPr/>
          </a:p>
        </p:txBody>
      </p:sp>
      <p:cxnSp>
        <p:nvCxnSpPr>
          <p:cNvPr id="1661" name="Shape 1661"/>
          <p:cNvCxnSpPr/>
          <p:nvPr/>
        </p:nvCxnSpPr>
        <p:spPr>
          <a:xfrm>
            <a:off x="833438" y="4554538"/>
            <a:ext cx="1693862" cy="0"/>
          </a:xfrm>
          <a:prstGeom prst="straightConnector1">
            <a:avLst/>
          </a:prstGeom>
          <a:noFill/>
          <a:ln cap="flat" cmpd="sng" w="25400">
            <a:solidFill>
              <a:srgbClr val="FF0000"/>
            </a:solidFill>
            <a:prstDash val="solid"/>
            <a:round/>
            <a:headEnd len="med" w="med" type="none"/>
            <a:tailEnd len="med" w="med" type="triangle"/>
          </a:ln>
        </p:spPr>
      </p:cxnSp>
      <p:sp>
        <p:nvSpPr>
          <p:cNvPr id="1662" name="Shape 1662"/>
          <p:cNvSpPr/>
          <p:nvPr/>
        </p:nvSpPr>
        <p:spPr>
          <a:xfrm>
            <a:off x="7662863" y="2855913"/>
            <a:ext cx="2051050" cy="1765300"/>
          </a:xfrm>
          <a:custGeom>
            <a:pathLst>
              <a:path extrusionOk="0" h="464" w="466">
                <a:moveTo>
                  <a:pt x="225" y="40"/>
                </a:moveTo>
                <a:cubicBezTo>
                  <a:pt x="238" y="79"/>
                  <a:pt x="272" y="90"/>
                  <a:pt x="305" y="112"/>
                </a:cubicBezTo>
                <a:cubicBezTo>
                  <a:pt x="313" y="117"/>
                  <a:pt x="321" y="123"/>
                  <a:pt x="329" y="128"/>
                </a:cubicBezTo>
                <a:cubicBezTo>
                  <a:pt x="337" y="133"/>
                  <a:pt x="353" y="144"/>
                  <a:pt x="353" y="144"/>
                </a:cubicBezTo>
                <a:cubicBezTo>
                  <a:pt x="358" y="152"/>
                  <a:pt x="362" y="161"/>
                  <a:pt x="369" y="168"/>
                </a:cubicBezTo>
                <a:cubicBezTo>
                  <a:pt x="376" y="175"/>
                  <a:pt x="387" y="176"/>
                  <a:pt x="393" y="184"/>
                </a:cubicBezTo>
                <a:cubicBezTo>
                  <a:pt x="406" y="201"/>
                  <a:pt x="427" y="263"/>
                  <a:pt x="433" y="280"/>
                </a:cubicBezTo>
                <a:cubicBezTo>
                  <a:pt x="439" y="298"/>
                  <a:pt x="465" y="328"/>
                  <a:pt x="465" y="328"/>
                </a:cubicBezTo>
                <a:cubicBezTo>
                  <a:pt x="452" y="379"/>
                  <a:pt x="466" y="354"/>
                  <a:pt x="409" y="392"/>
                </a:cubicBezTo>
                <a:cubicBezTo>
                  <a:pt x="395" y="401"/>
                  <a:pt x="361" y="408"/>
                  <a:pt x="361" y="408"/>
                </a:cubicBezTo>
                <a:cubicBezTo>
                  <a:pt x="324" y="463"/>
                  <a:pt x="347" y="450"/>
                  <a:pt x="305" y="464"/>
                </a:cubicBezTo>
                <a:cubicBezTo>
                  <a:pt x="225" y="455"/>
                  <a:pt x="141" y="454"/>
                  <a:pt x="73" y="408"/>
                </a:cubicBezTo>
                <a:cubicBezTo>
                  <a:pt x="49" y="336"/>
                  <a:pt x="44" y="248"/>
                  <a:pt x="1" y="184"/>
                </a:cubicBezTo>
                <a:cubicBezTo>
                  <a:pt x="4" y="157"/>
                  <a:pt x="0" y="129"/>
                  <a:pt x="9" y="104"/>
                </a:cubicBezTo>
                <a:cubicBezTo>
                  <a:pt x="12" y="96"/>
                  <a:pt x="26" y="101"/>
                  <a:pt x="33" y="96"/>
                </a:cubicBezTo>
                <a:cubicBezTo>
                  <a:pt x="74" y="64"/>
                  <a:pt x="35" y="18"/>
                  <a:pt x="89" y="0"/>
                </a:cubicBezTo>
                <a:cubicBezTo>
                  <a:pt x="102" y="1"/>
                  <a:pt x="162" y="3"/>
                  <a:pt x="185" y="16"/>
                </a:cubicBezTo>
                <a:cubicBezTo>
                  <a:pt x="223" y="37"/>
                  <a:pt x="249" y="64"/>
                  <a:pt x="225" y="40"/>
                </a:cubicBezTo>
                <a:close/>
              </a:path>
            </a:pathLst>
          </a:custGeom>
          <a:solidFill>
            <a:schemeClr val="lt1"/>
          </a:solidFill>
          <a:ln cap="flat" cmpd="sng" w="2540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663" name="Shape 1663"/>
          <p:cNvSpPr txBox="1"/>
          <p:nvPr/>
        </p:nvSpPr>
        <p:spPr>
          <a:xfrm>
            <a:off x="7753350" y="3276600"/>
            <a:ext cx="1514475" cy="750888"/>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rgbClr val="002060"/>
                </a:solidFill>
                <a:latin typeface="Arial"/>
                <a:ea typeface="Arial"/>
                <a:cs typeface="Arial"/>
                <a:sym typeface="Arial"/>
              </a:rPr>
              <a:t>Output-</a:t>
            </a:r>
            <a:br>
              <a:rPr b="0" lang="de-CH" sz="2100">
                <a:solidFill>
                  <a:srgbClr val="002060"/>
                </a:solidFill>
                <a:latin typeface="Arial"/>
                <a:ea typeface="Arial"/>
                <a:cs typeface="Arial"/>
                <a:sym typeface="Arial"/>
              </a:rPr>
            </a:br>
            <a:r>
              <a:rPr b="0" lang="de-CH" sz="2100">
                <a:solidFill>
                  <a:srgbClr val="002060"/>
                </a:solidFill>
                <a:latin typeface="Arial"/>
                <a:ea typeface="Arial"/>
                <a:cs typeface="Arial"/>
                <a:sym typeface="Arial"/>
              </a:rPr>
              <a:t>Logic</a:t>
            </a:r>
            <a:endParaRPr b="0" sz="2100">
              <a:solidFill>
                <a:srgbClr val="002060"/>
              </a:solidFill>
              <a:latin typeface="Arial"/>
              <a:ea typeface="Arial"/>
              <a:cs typeface="Arial"/>
              <a:sym typeface="Arial"/>
            </a:endParaRPr>
          </a:p>
        </p:txBody>
      </p:sp>
      <p:cxnSp>
        <p:nvCxnSpPr>
          <p:cNvPr id="1664" name="Shape 1664"/>
          <p:cNvCxnSpPr/>
          <p:nvPr/>
        </p:nvCxnSpPr>
        <p:spPr>
          <a:xfrm>
            <a:off x="8821738" y="3192463"/>
            <a:ext cx="981075" cy="0"/>
          </a:xfrm>
          <a:prstGeom prst="straightConnector1">
            <a:avLst/>
          </a:prstGeom>
          <a:noFill/>
          <a:ln cap="flat" cmpd="sng" w="25400">
            <a:solidFill>
              <a:srgbClr val="002060"/>
            </a:solidFill>
            <a:prstDash val="solid"/>
            <a:round/>
            <a:headEnd len="med" w="med" type="none"/>
            <a:tailEnd len="med" w="med" type="triangle"/>
          </a:ln>
        </p:spPr>
      </p:cxnSp>
      <p:sp>
        <p:nvSpPr>
          <p:cNvPr id="1665" name="Shape 1665"/>
          <p:cNvSpPr txBox="1"/>
          <p:nvPr/>
        </p:nvSpPr>
        <p:spPr>
          <a:xfrm>
            <a:off x="478553" y="4049713"/>
            <a:ext cx="441482"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rgbClr val="FF0000"/>
                </a:solidFill>
                <a:latin typeface="Arial"/>
                <a:ea typeface="Arial"/>
                <a:cs typeface="Arial"/>
                <a:sym typeface="Arial"/>
              </a:rPr>
              <a:t>E</a:t>
            </a:r>
            <a:r>
              <a:rPr b="0" baseline="-25000" lang="de-CH" sz="2100">
                <a:solidFill>
                  <a:srgbClr val="FF0000"/>
                </a:solidFill>
                <a:latin typeface="Arial"/>
                <a:ea typeface="Arial"/>
                <a:cs typeface="Arial"/>
                <a:sym typeface="Arial"/>
              </a:rPr>
              <a:t>t</a:t>
            </a:r>
            <a:endParaRPr/>
          </a:p>
        </p:txBody>
      </p:sp>
      <p:sp>
        <p:nvSpPr>
          <p:cNvPr id="1666" name="Shape 1666"/>
          <p:cNvSpPr txBox="1"/>
          <p:nvPr/>
        </p:nvSpPr>
        <p:spPr>
          <a:xfrm>
            <a:off x="4849412" y="5649137"/>
            <a:ext cx="4904242" cy="1559569"/>
          </a:xfrm>
          <a:prstGeom prst="rect">
            <a:avLst/>
          </a:prstGeom>
          <a:solidFill>
            <a:srgbClr val="D8D8D8"/>
          </a:solidFill>
          <a:ln>
            <a:noFill/>
          </a:ln>
        </p:spPr>
        <p:txBody>
          <a:bodyPr anchorCtr="0" anchor="t" bIns="52150" lIns="104300" spcFirstLastPara="1" rIns="104300" wrap="square" tIns="52150">
            <a:noAutofit/>
          </a:bodyPr>
          <a:lstStyle/>
          <a:p>
            <a:pPr indent="0" lvl="0" marL="0" marR="0" rtl="0" algn="l">
              <a:lnSpc>
                <a:spcPct val="150000"/>
              </a:lnSpc>
              <a:spcBef>
                <a:spcPts val="0"/>
              </a:spcBef>
              <a:spcAft>
                <a:spcPts val="0"/>
              </a:spcAft>
              <a:buNone/>
            </a:pPr>
            <a:r>
              <a:rPr b="0" lang="de-CH" sz="2100">
                <a:solidFill>
                  <a:srgbClr val="FF0000"/>
                </a:solidFill>
                <a:latin typeface="Arial"/>
                <a:ea typeface="Arial"/>
                <a:cs typeface="Arial"/>
                <a:sym typeface="Arial"/>
              </a:rPr>
              <a:t>E</a:t>
            </a:r>
            <a:r>
              <a:rPr b="0" baseline="-25000" lang="de-CH" sz="2100">
                <a:solidFill>
                  <a:srgbClr val="FF0000"/>
                </a:solidFill>
                <a:latin typeface="Arial"/>
                <a:ea typeface="Arial"/>
                <a:cs typeface="Arial"/>
                <a:sym typeface="Arial"/>
              </a:rPr>
              <a:t>t </a:t>
            </a:r>
            <a:r>
              <a:rPr b="0" lang="de-CH" sz="2100">
                <a:solidFill>
                  <a:srgbClr val="FF0000"/>
                </a:solidFill>
                <a:latin typeface="Arial"/>
                <a:ea typeface="Arial"/>
                <a:cs typeface="Arial"/>
                <a:sym typeface="Arial"/>
              </a:rPr>
              <a:t>= Input vector</a:t>
            </a:r>
            <a:endParaRPr b="0" sz="2100">
              <a:solidFill>
                <a:srgbClr val="FF0000"/>
              </a:solidFill>
              <a:latin typeface="Arial"/>
              <a:ea typeface="Arial"/>
              <a:cs typeface="Arial"/>
              <a:sym typeface="Arial"/>
            </a:endParaRPr>
          </a:p>
          <a:p>
            <a:pPr indent="0" lvl="0" marL="0" marR="0" rtl="0" algn="l">
              <a:lnSpc>
                <a:spcPct val="150000"/>
              </a:lnSpc>
              <a:spcBef>
                <a:spcPts val="0"/>
              </a:spcBef>
              <a:spcAft>
                <a:spcPts val="0"/>
              </a:spcAft>
              <a:buNone/>
            </a:pPr>
            <a:r>
              <a:rPr b="0" lang="de-CH" sz="2100">
                <a:solidFill>
                  <a:srgbClr val="0000FF"/>
                </a:solidFill>
                <a:latin typeface="Arial"/>
                <a:ea typeface="Arial"/>
                <a:cs typeface="Arial"/>
                <a:sym typeface="Arial"/>
              </a:rPr>
              <a:t>Z</a:t>
            </a:r>
            <a:r>
              <a:rPr b="0" baseline="-25000" lang="de-CH" sz="2100">
                <a:solidFill>
                  <a:srgbClr val="0000FF"/>
                </a:solidFill>
                <a:latin typeface="Arial"/>
                <a:ea typeface="Arial"/>
                <a:cs typeface="Arial"/>
                <a:sym typeface="Arial"/>
              </a:rPr>
              <a:t>t </a:t>
            </a:r>
            <a:r>
              <a:rPr b="0" lang="de-CH" sz="2100">
                <a:solidFill>
                  <a:srgbClr val="0000FF"/>
                </a:solidFill>
                <a:latin typeface="Arial"/>
                <a:ea typeface="Arial"/>
                <a:cs typeface="Arial"/>
                <a:sym typeface="Arial"/>
              </a:rPr>
              <a:t>= State vector at current time</a:t>
            </a:r>
            <a:endParaRPr/>
          </a:p>
          <a:p>
            <a:pPr indent="0" lvl="0" marL="0" marR="0" rtl="0" algn="l">
              <a:lnSpc>
                <a:spcPct val="150000"/>
              </a:lnSpc>
              <a:spcBef>
                <a:spcPts val="0"/>
              </a:spcBef>
              <a:spcAft>
                <a:spcPts val="0"/>
              </a:spcAft>
              <a:buNone/>
            </a:pPr>
            <a:r>
              <a:rPr b="0" lang="de-CH" sz="2100">
                <a:solidFill>
                  <a:srgbClr val="008000"/>
                </a:solidFill>
                <a:latin typeface="Arial"/>
                <a:ea typeface="Arial"/>
                <a:cs typeface="Arial"/>
                <a:sym typeface="Arial"/>
              </a:rPr>
              <a:t>Z</a:t>
            </a:r>
            <a:r>
              <a:rPr b="0" baseline="-25000" lang="de-CH" sz="2100">
                <a:solidFill>
                  <a:srgbClr val="008000"/>
                </a:solidFill>
                <a:latin typeface="Arial"/>
                <a:ea typeface="Arial"/>
                <a:cs typeface="Arial"/>
                <a:sym typeface="Arial"/>
              </a:rPr>
              <a:t>t+1 </a:t>
            </a:r>
            <a:r>
              <a:rPr b="0" lang="de-CH" sz="2100">
                <a:solidFill>
                  <a:srgbClr val="008000"/>
                </a:solidFill>
                <a:latin typeface="Arial"/>
                <a:ea typeface="Arial"/>
                <a:cs typeface="Arial"/>
                <a:sym typeface="Arial"/>
              </a:rPr>
              <a:t>= State vector after next clock edge</a:t>
            </a:r>
            <a:endParaRPr b="0" sz="2100">
              <a:solidFill>
                <a:srgbClr val="008000"/>
              </a:solidFill>
              <a:latin typeface="Arial"/>
              <a:ea typeface="Arial"/>
              <a:cs typeface="Arial"/>
              <a:sym typeface="Arial"/>
            </a:endParaRPr>
          </a:p>
        </p:txBody>
      </p:sp>
      <p:sp>
        <p:nvSpPr>
          <p:cNvPr id="1667" name="Shape 1667"/>
          <p:cNvSpPr txBox="1"/>
          <p:nvPr/>
        </p:nvSpPr>
        <p:spPr>
          <a:xfrm>
            <a:off x="2940050" y="4116388"/>
            <a:ext cx="422275" cy="573087"/>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3200">
                <a:solidFill>
                  <a:schemeClr val="dk1"/>
                </a:solidFill>
                <a:latin typeface="Noto Sans Symbols"/>
                <a:ea typeface="Noto Sans Symbols"/>
                <a:cs typeface="Noto Sans Symbols"/>
                <a:sym typeface="Noto Sans Symbols"/>
              </a:rPr>
              <a:t>δ</a:t>
            </a:r>
            <a:endParaRPr/>
          </a:p>
        </p:txBody>
      </p:sp>
      <p:sp>
        <p:nvSpPr>
          <p:cNvPr id="1668" name="Shape 1668"/>
          <p:cNvSpPr txBox="1"/>
          <p:nvPr/>
        </p:nvSpPr>
        <p:spPr>
          <a:xfrm>
            <a:off x="8316913" y="3792538"/>
            <a:ext cx="484187" cy="674687"/>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3700">
                <a:solidFill>
                  <a:srgbClr val="002060"/>
                </a:solidFill>
                <a:latin typeface="Noto Sans Symbols"/>
                <a:ea typeface="Noto Sans Symbols"/>
                <a:cs typeface="Noto Sans Symbols"/>
                <a:sym typeface="Noto Sans Symbols"/>
              </a:rPr>
              <a:t>μ</a:t>
            </a:r>
            <a:endParaRPr/>
          </a:p>
        </p:txBody>
      </p:sp>
      <p:sp>
        <p:nvSpPr>
          <p:cNvPr id="1669" name="Shape 1669"/>
          <p:cNvSpPr txBox="1"/>
          <p:nvPr/>
        </p:nvSpPr>
        <p:spPr>
          <a:xfrm>
            <a:off x="6288627" y="2016125"/>
            <a:ext cx="486284" cy="520823"/>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700">
                <a:solidFill>
                  <a:srgbClr val="0000FF"/>
                </a:solidFill>
                <a:latin typeface="Arial"/>
                <a:ea typeface="Arial"/>
                <a:cs typeface="Arial"/>
                <a:sym typeface="Arial"/>
              </a:rPr>
              <a:t>Z</a:t>
            </a:r>
            <a:r>
              <a:rPr b="0" baseline="-25000" lang="de-CH" sz="2700">
                <a:solidFill>
                  <a:srgbClr val="0000FF"/>
                </a:solidFill>
                <a:latin typeface="Arial"/>
                <a:ea typeface="Arial"/>
                <a:cs typeface="Arial"/>
                <a:sym typeface="Arial"/>
              </a:rPr>
              <a:t>t</a:t>
            </a:r>
            <a:endParaRPr b="0" sz="2700">
              <a:solidFill>
                <a:srgbClr val="0000FF"/>
              </a:solidFill>
              <a:latin typeface="Arial"/>
              <a:ea typeface="Arial"/>
              <a:cs typeface="Arial"/>
              <a:sym typeface="Arial"/>
            </a:endParaRPr>
          </a:p>
        </p:txBody>
      </p:sp>
      <p:sp>
        <p:nvSpPr>
          <p:cNvPr id="1670" name="Shape 1670"/>
          <p:cNvSpPr txBox="1"/>
          <p:nvPr/>
        </p:nvSpPr>
        <p:spPr>
          <a:xfrm>
            <a:off x="3124982" y="2828925"/>
            <a:ext cx="2052662" cy="459268"/>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300">
                <a:solidFill>
                  <a:srgbClr val="008000"/>
                </a:solidFill>
                <a:latin typeface="Arial"/>
                <a:ea typeface="Arial"/>
                <a:cs typeface="Arial"/>
                <a:sym typeface="Arial"/>
              </a:rPr>
              <a:t>Z</a:t>
            </a:r>
            <a:r>
              <a:rPr b="0" baseline="-25000" lang="de-CH" sz="2300">
                <a:solidFill>
                  <a:srgbClr val="008000"/>
                </a:solidFill>
                <a:latin typeface="Arial"/>
                <a:ea typeface="Arial"/>
                <a:cs typeface="Arial"/>
                <a:sym typeface="Arial"/>
              </a:rPr>
              <a:t>t+1 </a:t>
            </a:r>
            <a:r>
              <a:rPr b="0" lang="de-CH" sz="2300">
                <a:solidFill>
                  <a:srgbClr val="008000"/>
                </a:solidFill>
                <a:latin typeface="Arial"/>
                <a:ea typeface="Arial"/>
                <a:cs typeface="Arial"/>
                <a:sym typeface="Arial"/>
              </a:rPr>
              <a:t>= </a:t>
            </a:r>
            <a:r>
              <a:rPr b="0" lang="de-CH" sz="2300">
                <a:solidFill>
                  <a:srgbClr val="008000"/>
                </a:solidFill>
                <a:latin typeface="Noto Sans Symbols"/>
                <a:ea typeface="Noto Sans Symbols"/>
                <a:cs typeface="Noto Sans Symbols"/>
                <a:sym typeface="Noto Sans Symbols"/>
              </a:rPr>
              <a:t>δ</a:t>
            </a:r>
            <a:r>
              <a:rPr b="0" lang="de-CH" sz="2300">
                <a:solidFill>
                  <a:srgbClr val="008000"/>
                </a:solidFill>
                <a:latin typeface="Arial"/>
                <a:ea typeface="Arial"/>
                <a:cs typeface="Arial"/>
                <a:sym typeface="Arial"/>
              </a:rPr>
              <a:t> (Z</a:t>
            </a:r>
            <a:r>
              <a:rPr b="0" baseline="-25000" lang="de-CH" sz="2300">
                <a:solidFill>
                  <a:srgbClr val="008000"/>
                </a:solidFill>
                <a:latin typeface="Arial"/>
                <a:ea typeface="Arial"/>
                <a:cs typeface="Arial"/>
                <a:sym typeface="Arial"/>
              </a:rPr>
              <a:t>t</a:t>
            </a:r>
            <a:r>
              <a:rPr b="0" lang="de-CH" sz="2300">
                <a:solidFill>
                  <a:srgbClr val="008000"/>
                </a:solidFill>
                <a:latin typeface="Arial"/>
                <a:ea typeface="Arial"/>
                <a:cs typeface="Arial"/>
                <a:sym typeface="Arial"/>
              </a:rPr>
              <a:t>, E</a:t>
            </a:r>
            <a:r>
              <a:rPr b="0" baseline="-25000" lang="de-CH" sz="2300">
                <a:solidFill>
                  <a:srgbClr val="008000"/>
                </a:solidFill>
                <a:latin typeface="Arial"/>
                <a:ea typeface="Arial"/>
                <a:cs typeface="Arial"/>
                <a:sym typeface="Arial"/>
              </a:rPr>
              <a:t>t</a:t>
            </a:r>
            <a:r>
              <a:rPr b="0" lang="de-CH" sz="2300">
                <a:solidFill>
                  <a:srgbClr val="008000"/>
                </a:solidFill>
                <a:latin typeface="Arial"/>
                <a:ea typeface="Arial"/>
                <a:cs typeface="Arial"/>
                <a:sym typeface="Arial"/>
              </a:rPr>
              <a:t>)</a:t>
            </a:r>
            <a:endParaRPr/>
          </a:p>
        </p:txBody>
      </p:sp>
      <p:sp>
        <p:nvSpPr>
          <p:cNvPr id="1671" name="Shape 1671"/>
          <p:cNvSpPr txBox="1"/>
          <p:nvPr/>
        </p:nvSpPr>
        <p:spPr>
          <a:xfrm>
            <a:off x="8858250" y="2576513"/>
            <a:ext cx="1450975" cy="458787"/>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300">
                <a:solidFill>
                  <a:srgbClr val="002060"/>
                </a:solidFill>
                <a:latin typeface="Arial"/>
                <a:ea typeface="Arial"/>
                <a:cs typeface="Arial"/>
                <a:sym typeface="Arial"/>
              </a:rPr>
              <a:t>A</a:t>
            </a:r>
            <a:r>
              <a:rPr b="0" baseline="-25000" lang="de-CH" sz="2300">
                <a:solidFill>
                  <a:srgbClr val="002060"/>
                </a:solidFill>
                <a:latin typeface="Arial"/>
                <a:ea typeface="Arial"/>
                <a:cs typeface="Arial"/>
                <a:sym typeface="Arial"/>
              </a:rPr>
              <a:t>t </a:t>
            </a:r>
            <a:r>
              <a:rPr b="0" lang="de-CH" sz="2300">
                <a:solidFill>
                  <a:srgbClr val="002060"/>
                </a:solidFill>
                <a:latin typeface="Arial"/>
                <a:ea typeface="Arial"/>
                <a:cs typeface="Arial"/>
                <a:sym typeface="Arial"/>
              </a:rPr>
              <a:t>= </a:t>
            </a:r>
            <a:r>
              <a:rPr b="0" lang="de-CH" sz="2300">
                <a:solidFill>
                  <a:srgbClr val="002060"/>
                </a:solidFill>
                <a:latin typeface="Noto Sans Symbols"/>
                <a:ea typeface="Noto Sans Symbols"/>
                <a:cs typeface="Noto Sans Symbols"/>
                <a:sym typeface="Noto Sans Symbols"/>
              </a:rPr>
              <a:t>μ</a:t>
            </a:r>
            <a:r>
              <a:rPr b="0" lang="de-CH" sz="2300">
                <a:solidFill>
                  <a:srgbClr val="002060"/>
                </a:solidFill>
                <a:latin typeface="Arial"/>
                <a:ea typeface="Arial"/>
                <a:cs typeface="Arial"/>
                <a:sym typeface="Arial"/>
              </a:rPr>
              <a:t> (Z</a:t>
            </a:r>
            <a:r>
              <a:rPr b="0" baseline="-25000" lang="de-CH" sz="2300">
                <a:solidFill>
                  <a:srgbClr val="002060"/>
                </a:solidFill>
                <a:latin typeface="Arial"/>
                <a:ea typeface="Arial"/>
                <a:cs typeface="Arial"/>
                <a:sym typeface="Arial"/>
              </a:rPr>
              <a:t>t</a:t>
            </a:r>
            <a:r>
              <a:rPr b="0" lang="de-CH" sz="2300">
                <a:solidFill>
                  <a:srgbClr val="002060"/>
                </a:solidFill>
                <a:latin typeface="Arial"/>
                <a:ea typeface="Arial"/>
                <a:cs typeface="Arial"/>
                <a:sym typeface="Arial"/>
              </a:rPr>
              <a:t>)</a:t>
            </a:r>
            <a:endParaRPr/>
          </a:p>
        </p:txBody>
      </p:sp>
      <p:cxnSp>
        <p:nvCxnSpPr>
          <p:cNvPr id="1672" name="Shape 1672"/>
          <p:cNvCxnSpPr/>
          <p:nvPr/>
        </p:nvCxnSpPr>
        <p:spPr>
          <a:xfrm flipH="1">
            <a:off x="1158875" y="4452938"/>
            <a:ext cx="177800" cy="168275"/>
          </a:xfrm>
          <a:prstGeom prst="straightConnector1">
            <a:avLst/>
          </a:prstGeom>
          <a:noFill/>
          <a:ln cap="flat" cmpd="sng" w="25400">
            <a:solidFill>
              <a:srgbClr val="FF0000"/>
            </a:solidFill>
            <a:prstDash val="solid"/>
            <a:round/>
            <a:headEnd len="med" w="med" type="none"/>
            <a:tailEnd len="med" w="med" type="none"/>
          </a:ln>
        </p:spPr>
      </p:cxnSp>
      <p:sp>
        <p:nvSpPr>
          <p:cNvPr id="1673" name="Shape 1673"/>
          <p:cNvSpPr txBox="1"/>
          <p:nvPr/>
        </p:nvSpPr>
        <p:spPr>
          <a:xfrm>
            <a:off x="1122359" y="4032250"/>
            <a:ext cx="434982" cy="428490"/>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rgbClr val="FF0000"/>
                </a:solidFill>
                <a:latin typeface="Arial"/>
                <a:ea typeface="Arial"/>
                <a:cs typeface="Arial"/>
                <a:sym typeface="Arial"/>
              </a:rPr>
              <a:t>m</a:t>
            </a:r>
            <a:endParaRPr/>
          </a:p>
        </p:txBody>
      </p:sp>
      <p:cxnSp>
        <p:nvCxnSpPr>
          <p:cNvPr id="1674" name="Shape 1674"/>
          <p:cNvCxnSpPr/>
          <p:nvPr/>
        </p:nvCxnSpPr>
        <p:spPr>
          <a:xfrm flipH="1" rot="10800000">
            <a:off x="6505575" y="3360738"/>
            <a:ext cx="177800" cy="168275"/>
          </a:xfrm>
          <a:prstGeom prst="straightConnector1">
            <a:avLst/>
          </a:prstGeom>
          <a:noFill/>
          <a:ln cap="flat" cmpd="sng" w="25400">
            <a:solidFill>
              <a:schemeClr val="dk1"/>
            </a:solidFill>
            <a:prstDash val="solid"/>
            <a:round/>
            <a:headEnd len="med" w="med" type="none"/>
            <a:tailEnd len="med" w="med" type="none"/>
          </a:ln>
        </p:spPr>
      </p:cxnSp>
      <p:cxnSp>
        <p:nvCxnSpPr>
          <p:cNvPr id="1675" name="Shape 1675"/>
          <p:cNvCxnSpPr/>
          <p:nvPr/>
        </p:nvCxnSpPr>
        <p:spPr>
          <a:xfrm flipH="1" rot="10800000">
            <a:off x="4276725" y="3360738"/>
            <a:ext cx="179388" cy="168275"/>
          </a:xfrm>
          <a:prstGeom prst="straightConnector1">
            <a:avLst/>
          </a:prstGeom>
          <a:noFill/>
          <a:ln cap="flat" cmpd="sng" w="25400">
            <a:solidFill>
              <a:srgbClr val="008000"/>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Shape 1680"/>
          <p:cNvSpPr txBox="1"/>
          <p:nvPr>
            <p:ph idx="11" type="ftr"/>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b="0" lang="de-CH" sz="900">
                <a:solidFill>
                  <a:schemeClr val="dk1"/>
                </a:solidFill>
                <a:latin typeface="Arial"/>
                <a:ea typeface="Arial"/>
                <a:cs typeface="Arial"/>
                <a:sym typeface="Arial"/>
              </a:rPr>
              <a:t>MC 603/613 -  2006								1 - </a:t>
            </a: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681" name="Shape 1681"/>
          <p:cNvSpPr/>
          <p:nvPr/>
        </p:nvSpPr>
        <p:spPr>
          <a:xfrm>
            <a:off x="1336675" y="2940491"/>
            <a:ext cx="1960457" cy="1764295"/>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lnSpc>
                <a:spcPct val="100000"/>
              </a:lnSpc>
              <a:spcBef>
                <a:spcPts val="0"/>
              </a:spcBef>
              <a:spcAft>
                <a:spcPts val="0"/>
              </a:spcAft>
              <a:buNone/>
            </a:pPr>
            <a:r>
              <a:rPr b="1" lang="de-CH" sz="2300">
                <a:solidFill>
                  <a:srgbClr val="009900"/>
                </a:solidFill>
                <a:latin typeface="Arial"/>
                <a:ea typeface="Arial"/>
                <a:cs typeface="Arial"/>
                <a:sym typeface="Arial"/>
              </a:rPr>
              <a:t>State 1</a:t>
            </a:r>
            <a:r>
              <a:rPr b="1" lang="de-CH" sz="2300">
                <a:solidFill>
                  <a:schemeClr val="dk2"/>
                </a:solidFill>
                <a:latin typeface="Arial"/>
                <a:ea typeface="Arial"/>
                <a:cs typeface="Arial"/>
                <a:sym typeface="Arial"/>
              </a:rPr>
              <a:t> /</a:t>
            </a:r>
            <a:endParaRPr/>
          </a:p>
          <a:p>
            <a:pPr indent="0" lvl="0" marL="0" marR="0" rtl="0" algn="ctr">
              <a:lnSpc>
                <a:spcPct val="100000"/>
              </a:lnSpc>
              <a:spcBef>
                <a:spcPts val="0"/>
              </a:spcBef>
              <a:spcAft>
                <a:spcPts val="0"/>
              </a:spcAft>
              <a:buNone/>
            </a:pPr>
            <a:r>
              <a:rPr b="1" lang="de-CH" sz="2300">
                <a:solidFill>
                  <a:srgbClr val="0000CC"/>
                </a:solidFill>
                <a:latin typeface="Arial"/>
                <a:ea typeface="Arial"/>
                <a:cs typeface="Arial"/>
                <a:sym typeface="Arial"/>
              </a:rPr>
              <a:t>000</a:t>
            </a:r>
            <a:endParaRPr b="1" sz="2300">
              <a:solidFill>
                <a:srgbClr val="0000CC"/>
              </a:solidFill>
              <a:latin typeface="Arial"/>
              <a:ea typeface="Arial"/>
              <a:cs typeface="Arial"/>
              <a:sym typeface="Arial"/>
            </a:endParaRPr>
          </a:p>
        </p:txBody>
      </p:sp>
      <p:sp>
        <p:nvSpPr>
          <p:cNvPr id="1682" name="Shape 1682"/>
          <p:cNvSpPr/>
          <p:nvPr/>
        </p:nvSpPr>
        <p:spPr>
          <a:xfrm>
            <a:off x="7039822" y="2856477"/>
            <a:ext cx="1960457" cy="1764295"/>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lnSpc>
                <a:spcPct val="100000"/>
              </a:lnSpc>
              <a:spcBef>
                <a:spcPts val="0"/>
              </a:spcBef>
              <a:spcAft>
                <a:spcPts val="0"/>
              </a:spcAft>
              <a:buNone/>
            </a:pPr>
            <a:r>
              <a:rPr b="1" lang="de-CH" sz="2300">
                <a:solidFill>
                  <a:srgbClr val="009900"/>
                </a:solidFill>
                <a:latin typeface="Arial"/>
                <a:ea typeface="Arial"/>
                <a:cs typeface="Arial"/>
                <a:sym typeface="Arial"/>
              </a:rPr>
              <a:t>State 2</a:t>
            </a:r>
            <a:r>
              <a:rPr b="1" lang="de-CH" sz="2300">
                <a:solidFill>
                  <a:schemeClr val="dk2"/>
                </a:solidFill>
                <a:latin typeface="Arial"/>
                <a:ea typeface="Arial"/>
                <a:cs typeface="Arial"/>
                <a:sym typeface="Arial"/>
              </a:rPr>
              <a:t> /</a:t>
            </a:r>
            <a:endParaRPr/>
          </a:p>
          <a:p>
            <a:pPr indent="0" lvl="0" marL="0" marR="0" rtl="0" algn="ctr">
              <a:lnSpc>
                <a:spcPct val="100000"/>
              </a:lnSpc>
              <a:spcBef>
                <a:spcPts val="0"/>
              </a:spcBef>
              <a:spcAft>
                <a:spcPts val="0"/>
              </a:spcAft>
              <a:buNone/>
            </a:pPr>
            <a:r>
              <a:rPr b="1" lang="de-CH" sz="2300">
                <a:solidFill>
                  <a:srgbClr val="0000CC"/>
                </a:solidFill>
                <a:latin typeface="Arial"/>
                <a:ea typeface="Arial"/>
                <a:cs typeface="Arial"/>
                <a:sym typeface="Arial"/>
              </a:rPr>
              <a:t>001</a:t>
            </a:r>
            <a:endParaRPr b="1" sz="2300">
              <a:solidFill>
                <a:srgbClr val="0000CC"/>
              </a:solidFill>
              <a:latin typeface="Arial"/>
              <a:ea typeface="Arial"/>
              <a:cs typeface="Arial"/>
              <a:sym typeface="Arial"/>
            </a:endParaRPr>
          </a:p>
        </p:txBody>
      </p:sp>
      <p:sp>
        <p:nvSpPr>
          <p:cNvPr id="1683" name="Shape 1683"/>
          <p:cNvSpPr/>
          <p:nvPr/>
        </p:nvSpPr>
        <p:spPr>
          <a:xfrm>
            <a:off x="3297132" y="3066512"/>
            <a:ext cx="3742690" cy="546091"/>
          </a:xfrm>
          <a:custGeom>
            <a:pathLst>
              <a:path extrusionOk="0" h="312" w="2016">
                <a:moveTo>
                  <a:pt x="0" y="312"/>
                </a:moveTo>
                <a:cubicBezTo>
                  <a:pt x="148" y="240"/>
                  <a:pt x="296" y="168"/>
                  <a:pt x="480" y="120"/>
                </a:cubicBezTo>
                <a:cubicBezTo>
                  <a:pt x="664" y="72"/>
                  <a:pt x="848" y="0"/>
                  <a:pt x="1104" y="24"/>
                </a:cubicBezTo>
                <a:cubicBezTo>
                  <a:pt x="1360" y="48"/>
                  <a:pt x="1864" y="224"/>
                  <a:pt x="2016" y="264"/>
                </a:cubicBezTo>
              </a:path>
            </a:pathLst>
          </a:custGeom>
          <a:noFill/>
          <a:ln cap="flat" cmpd="sng" w="38100">
            <a:solidFill>
              <a:schemeClr val="dk1"/>
            </a:solidFill>
            <a:prstDash val="solid"/>
            <a:round/>
            <a:headEnd len="sm" w="sm" type="none"/>
            <a:tailEnd len="sm" w="sm" type="none"/>
          </a:ln>
        </p:spPr>
        <p:txBody>
          <a:bodyPr anchorCtr="0" anchor="t"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684" name="Shape 1684"/>
          <p:cNvSpPr txBox="1"/>
          <p:nvPr/>
        </p:nvSpPr>
        <p:spPr>
          <a:xfrm>
            <a:off x="4455584" y="2268380"/>
            <a:ext cx="1783633" cy="813211"/>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None/>
            </a:pPr>
            <a:r>
              <a:rPr b="1" lang="de-CH" sz="2300">
                <a:solidFill>
                  <a:srgbClr val="009900"/>
                </a:solidFill>
                <a:latin typeface="Arial"/>
                <a:ea typeface="Arial"/>
                <a:cs typeface="Arial"/>
                <a:sym typeface="Arial"/>
              </a:rPr>
              <a:t>transition</a:t>
            </a:r>
            <a:endParaRPr/>
          </a:p>
          <a:p>
            <a:pPr indent="0" lvl="0" marL="0" marR="0" rtl="0" algn="l">
              <a:lnSpc>
                <a:spcPct val="100000"/>
              </a:lnSpc>
              <a:spcBef>
                <a:spcPts val="0"/>
              </a:spcBef>
              <a:spcAft>
                <a:spcPts val="0"/>
              </a:spcAft>
              <a:buNone/>
            </a:pPr>
            <a:r>
              <a:rPr b="1" lang="de-CH" sz="2300">
                <a:solidFill>
                  <a:srgbClr val="009900"/>
                </a:solidFill>
                <a:latin typeface="Arial"/>
                <a:ea typeface="Arial"/>
                <a:cs typeface="Arial"/>
                <a:sym typeface="Arial"/>
              </a:rPr>
              <a:t>condition 1</a:t>
            </a:r>
            <a:endParaRPr/>
          </a:p>
        </p:txBody>
      </p:sp>
      <p:sp>
        <p:nvSpPr>
          <p:cNvPr id="1685" name="Shape 1685"/>
          <p:cNvSpPr/>
          <p:nvPr/>
        </p:nvSpPr>
        <p:spPr>
          <a:xfrm>
            <a:off x="3118908" y="4284716"/>
            <a:ext cx="4099137" cy="546091"/>
          </a:xfrm>
          <a:custGeom>
            <a:pathLst>
              <a:path extrusionOk="0" h="312" w="2208">
                <a:moveTo>
                  <a:pt x="2208" y="0"/>
                </a:moveTo>
                <a:cubicBezTo>
                  <a:pt x="2020" y="96"/>
                  <a:pt x="1832" y="192"/>
                  <a:pt x="1584" y="240"/>
                </a:cubicBezTo>
                <a:cubicBezTo>
                  <a:pt x="1336" y="288"/>
                  <a:pt x="984" y="312"/>
                  <a:pt x="720" y="288"/>
                </a:cubicBezTo>
                <a:cubicBezTo>
                  <a:pt x="456" y="264"/>
                  <a:pt x="112" y="128"/>
                  <a:pt x="0" y="96"/>
                </a:cubicBezTo>
              </a:path>
            </a:pathLst>
          </a:custGeom>
          <a:noFill/>
          <a:ln cap="flat" cmpd="sng" w="38100">
            <a:solidFill>
              <a:schemeClr val="dk1"/>
            </a:solidFill>
            <a:prstDash val="solid"/>
            <a:round/>
            <a:headEnd len="sm" w="sm" type="none"/>
            <a:tailEnd len="sm" w="sm" type="none"/>
          </a:ln>
        </p:spPr>
        <p:txBody>
          <a:bodyPr anchorCtr="0" anchor="t"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686" name="Shape 1686"/>
          <p:cNvSpPr txBox="1"/>
          <p:nvPr/>
        </p:nvSpPr>
        <p:spPr>
          <a:xfrm>
            <a:off x="4259086" y="4798317"/>
            <a:ext cx="1783633" cy="813211"/>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None/>
            </a:pPr>
            <a:r>
              <a:rPr b="1" lang="de-CH" sz="2300">
                <a:solidFill>
                  <a:srgbClr val="009900"/>
                </a:solidFill>
                <a:latin typeface="Arial"/>
                <a:ea typeface="Arial"/>
                <a:cs typeface="Arial"/>
                <a:sym typeface="Arial"/>
              </a:rPr>
              <a:t>transition</a:t>
            </a:r>
            <a:endParaRPr/>
          </a:p>
          <a:p>
            <a:pPr indent="0" lvl="0" marL="0" marR="0" rtl="0" algn="l">
              <a:lnSpc>
                <a:spcPct val="100000"/>
              </a:lnSpc>
              <a:spcBef>
                <a:spcPts val="0"/>
              </a:spcBef>
              <a:spcAft>
                <a:spcPts val="0"/>
              </a:spcAft>
              <a:buNone/>
            </a:pPr>
            <a:r>
              <a:rPr b="1" lang="de-CH" sz="2300">
                <a:solidFill>
                  <a:srgbClr val="009900"/>
                </a:solidFill>
                <a:latin typeface="Arial"/>
                <a:ea typeface="Arial"/>
                <a:cs typeface="Arial"/>
                <a:sym typeface="Arial"/>
              </a:rPr>
              <a:t>condition 2</a:t>
            </a:r>
            <a:endParaRPr/>
          </a:p>
        </p:txBody>
      </p:sp>
      <p:sp>
        <p:nvSpPr>
          <p:cNvPr id="1687" name="Shape 1687"/>
          <p:cNvSpPr txBox="1"/>
          <p:nvPr/>
        </p:nvSpPr>
        <p:spPr>
          <a:xfrm>
            <a:off x="802110" y="594567"/>
            <a:ext cx="9090025" cy="50958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de-CH" sz="3200">
                <a:solidFill>
                  <a:srgbClr val="0070C0"/>
                </a:solidFill>
                <a:latin typeface="Arial"/>
                <a:ea typeface="Arial"/>
                <a:cs typeface="Arial"/>
                <a:sym typeface="Arial"/>
              </a:rPr>
              <a:t>The Moore FSM</a:t>
            </a:r>
            <a:endParaRPr/>
          </a:p>
        </p:txBody>
      </p:sp>
      <p:sp>
        <p:nvSpPr>
          <p:cNvPr id="1688" name="Shape 1688"/>
          <p:cNvSpPr txBox="1"/>
          <p:nvPr/>
        </p:nvSpPr>
        <p:spPr>
          <a:xfrm>
            <a:off x="804032" y="1370415"/>
            <a:ext cx="5697394" cy="502702"/>
          </a:xfrm>
          <a:prstGeom prst="rect">
            <a:avLst/>
          </a:prstGeom>
          <a:noFill/>
          <a:ln>
            <a:noFill/>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Bubble Diagram (State Diagram)</a:t>
            </a:r>
            <a:endParaRPr b="1" sz="2800">
              <a:solidFill>
                <a:schemeClr val="dk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Shape 1693"/>
          <p:cNvSpPr/>
          <p:nvPr/>
        </p:nvSpPr>
        <p:spPr>
          <a:xfrm>
            <a:off x="2818863" y="4285620"/>
            <a:ext cx="2934311" cy="530085"/>
          </a:xfrm>
          <a:prstGeom prst="rect">
            <a:avLst/>
          </a:prstGeom>
          <a:solidFill>
            <a:srgbClr val="FFFF00"/>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694" name="Shape 1694"/>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695" name="Shape 1695"/>
          <p:cNvSpPr txBox="1"/>
          <p:nvPr>
            <p:ph type="title"/>
          </p:nvPr>
        </p:nvSpPr>
        <p:spPr>
          <a:xfrm>
            <a:off x="809625" y="701676"/>
            <a:ext cx="9090025" cy="7445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de-CH" sz="3200" u="none" cap="none" strike="noStrike">
                <a:solidFill>
                  <a:srgbClr val="0064BA"/>
                </a:solidFill>
                <a:latin typeface="Arial"/>
                <a:ea typeface="Arial"/>
                <a:cs typeface="Arial"/>
                <a:sym typeface="Arial"/>
              </a:rPr>
              <a:t>Example: Sequence/Pattern Recognition</a:t>
            </a:r>
            <a:endParaRPr/>
          </a:p>
        </p:txBody>
      </p:sp>
      <p:sp>
        <p:nvSpPr>
          <p:cNvPr id="1696" name="Shape 1696"/>
          <p:cNvSpPr txBox="1"/>
          <p:nvPr/>
        </p:nvSpPr>
        <p:spPr>
          <a:xfrm>
            <a:off x="623523" y="1666060"/>
            <a:ext cx="9447212" cy="1521097"/>
          </a:xfrm>
          <a:prstGeom prst="rect">
            <a:avLst/>
          </a:prstGeom>
          <a:noFill/>
          <a:ln>
            <a:noFill/>
          </a:ln>
        </p:spPr>
        <p:txBody>
          <a:bodyPr anchorCtr="0" anchor="t" bIns="52150" lIns="104300" spcFirstLastPara="1" rIns="104300" wrap="square" tIns="52150">
            <a:noAutofit/>
          </a:bodyPr>
          <a:lstStyle/>
          <a:p>
            <a:pPr indent="-342900" lvl="0" marL="34290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Recognise the following sequence of the input signal </a:t>
            </a:r>
            <a:r>
              <a:rPr b="1" lang="de-CH" sz="2300">
                <a:solidFill>
                  <a:schemeClr val="dk1"/>
                </a:solidFill>
                <a:latin typeface="Arial"/>
                <a:ea typeface="Arial"/>
                <a:cs typeface="Arial"/>
                <a:sym typeface="Arial"/>
              </a:rPr>
              <a:t>e_in</a:t>
            </a:r>
            <a:r>
              <a:rPr b="0" lang="de-CH" sz="2300">
                <a:solidFill>
                  <a:schemeClr val="dk1"/>
                </a:solidFill>
                <a:latin typeface="Arial"/>
                <a:ea typeface="Arial"/>
                <a:cs typeface="Arial"/>
                <a:sym typeface="Arial"/>
              </a:rPr>
              <a:t> (2 bits wide):   „</a:t>
            </a:r>
            <a:r>
              <a:rPr b="1" lang="de-CH" sz="2300">
                <a:solidFill>
                  <a:schemeClr val="dk1"/>
                </a:solidFill>
                <a:latin typeface="Arial"/>
                <a:ea typeface="Arial"/>
                <a:cs typeface="Arial"/>
                <a:sym typeface="Arial"/>
              </a:rPr>
              <a:t>01/11/10</a:t>
            </a:r>
            <a:r>
              <a:rPr b="0" lang="de-CH" sz="2300">
                <a:solidFill>
                  <a:schemeClr val="dk1"/>
                </a:solidFill>
                <a:latin typeface="Arial"/>
                <a:ea typeface="Arial"/>
                <a:cs typeface="Arial"/>
                <a:sym typeface="Arial"/>
              </a:rPr>
              <a:t>“ </a:t>
            </a:r>
            <a:endParaRPr b="0" sz="2300">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Once the sequence is recognised the FSM generates an output pulse </a:t>
            </a:r>
            <a:r>
              <a:rPr b="1" lang="de-CH" sz="2300">
                <a:solidFill>
                  <a:schemeClr val="dk1"/>
                </a:solidFill>
                <a:latin typeface="Arial"/>
                <a:ea typeface="Arial"/>
                <a:cs typeface="Arial"/>
                <a:sym typeface="Arial"/>
              </a:rPr>
              <a:t>q_out</a:t>
            </a:r>
            <a:r>
              <a:rPr b="0" lang="de-CH" sz="2300">
                <a:solidFill>
                  <a:schemeClr val="dk1"/>
                </a:solidFill>
                <a:latin typeface="Arial"/>
                <a:ea typeface="Arial"/>
                <a:cs typeface="Arial"/>
                <a:sym typeface="Arial"/>
              </a:rPr>
              <a:t> with the width of one clock period</a:t>
            </a:r>
            <a:endParaRPr b="0" sz="2300">
              <a:solidFill>
                <a:schemeClr val="dk1"/>
              </a:solidFill>
              <a:latin typeface="Arial"/>
              <a:ea typeface="Arial"/>
              <a:cs typeface="Arial"/>
              <a:sym typeface="Arial"/>
            </a:endParaRPr>
          </a:p>
        </p:txBody>
      </p:sp>
      <p:grpSp>
        <p:nvGrpSpPr>
          <p:cNvPr id="1697" name="Shape 1697"/>
          <p:cNvGrpSpPr/>
          <p:nvPr/>
        </p:nvGrpSpPr>
        <p:grpSpPr>
          <a:xfrm>
            <a:off x="2030909" y="3883205"/>
            <a:ext cx="7975226" cy="273534"/>
            <a:chOff x="1500711" y="3768020"/>
            <a:chExt cx="4086459" cy="207994"/>
          </a:xfrm>
        </p:grpSpPr>
        <p:grpSp>
          <p:nvGrpSpPr>
            <p:cNvPr id="1698" name="Shape 1698"/>
            <p:cNvGrpSpPr/>
            <p:nvPr/>
          </p:nvGrpSpPr>
          <p:grpSpPr>
            <a:xfrm>
              <a:off x="3002558" y="3768020"/>
              <a:ext cx="547089" cy="207672"/>
              <a:chOff x="2823633" y="5321300"/>
              <a:chExt cx="452967" cy="211667"/>
            </a:xfrm>
          </p:grpSpPr>
          <p:cxnSp>
            <p:nvCxnSpPr>
              <p:cNvPr id="1699" name="Shape 1699"/>
              <p:cNvCxnSpPr/>
              <p:nvPr/>
            </p:nvCxnSpPr>
            <p:spPr>
              <a:xfrm flipH="1" rot="10800000">
                <a:off x="2823633" y="5321300"/>
                <a:ext cx="220134"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cxnSp>
            <p:nvCxnSpPr>
              <p:cNvPr id="1700" name="Shape 1700"/>
              <p:cNvCxnSpPr/>
              <p:nvPr/>
            </p:nvCxnSpPr>
            <p:spPr>
              <a:xfrm>
                <a:off x="3035300" y="5321300"/>
                <a:ext cx="241300"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grpSp>
        <p:grpSp>
          <p:nvGrpSpPr>
            <p:cNvPr id="1701" name="Shape 1701"/>
            <p:cNvGrpSpPr/>
            <p:nvPr/>
          </p:nvGrpSpPr>
          <p:grpSpPr>
            <a:xfrm>
              <a:off x="3493404" y="3768020"/>
              <a:ext cx="547089" cy="207672"/>
              <a:chOff x="2823633" y="5321300"/>
              <a:chExt cx="452967" cy="211667"/>
            </a:xfrm>
          </p:grpSpPr>
          <p:cxnSp>
            <p:nvCxnSpPr>
              <p:cNvPr id="1702" name="Shape 1702"/>
              <p:cNvCxnSpPr/>
              <p:nvPr/>
            </p:nvCxnSpPr>
            <p:spPr>
              <a:xfrm flipH="1" rot="10800000">
                <a:off x="2823633" y="5321300"/>
                <a:ext cx="220134"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cxnSp>
            <p:nvCxnSpPr>
              <p:cNvPr id="1703" name="Shape 1703"/>
              <p:cNvCxnSpPr/>
              <p:nvPr/>
            </p:nvCxnSpPr>
            <p:spPr>
              <a:xfrm>
                <a:off x="3035300" y="5321300"/>
                <a:ext cx="241300"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grpSp>
        <p:grpSp>
          <p:nvGrpSpPr>
            <p:cNvPr id="1704" name="Shape 1704"/>
            <p:cNvGrpSpPr/>
            <p:nvPr/>
          </p:nvGrpSpPr>
          <p:grpSpPr>
            <a:xfrm>
              <a:off x="4007259" y="3768020"/>
              <a:ext cx="547089" cy="207672"/>
              <a:chOff x="2823633" y="5321300"/>
              <a:chExt cx="452967" cy="211667"/>
            </a:xfrm>
          </p:grpSpPr>
          <p:cxnSp>
            <p:nvCxnSpPr>
              <p:cNvPr id="1705" name="Shape 1705"/>
              <p:cNvCxnSpPr/>
              <p:nvPr/>
            </p:nvCxnSpPr>
            <p:spPr>
              <a:xfrm flipH="1" rot="10800000">
                <a:off x="2823633" y="5321300"/>
                <a:ext cx="220134"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cxnSp>
            <p:nvCxnSpPr>
              <p:cNvPr id="1706" name="Shape 1706"/>
              <p:cNvCxnSpPr/>
              <p:nvPr/>
            </p:nvCxnSpPr>
            <p:spPr>
              <a:xfrm>
                <a:off x="3035300" y="5321300"/>
                <a:ext cx="241300"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grpSp>
        <p:grpSp>
          <p:nvGrpSpPr>
            <p:cNvPr id="1707" name="Shape 1707"/>
            <p:cNvGrpSpPr/>
            <p:nvPr/>
          </p:nvGrpSpPr>
          <p:grpSpPr>
            <a:xfrm>
              <a:off x="4498105" y="3768020"/>
              <a:ext cx="547089" cy="207672"/>
              <a:chOff x="2823633" y="5321300"/>
              <a:chExt cx="452967" cy="211667"/>
            </a:xfrm>
          </p:grpSpPr>
          <p:cxnSp>
            <p:nvCxnSpPr>
              <p:cNvPr id="1708" name="Shape 1708"/>
              <p:cNvCxnSpPr/>
              <p:nvPr/>
            </p:nvCxnSpPr>
            <p:spPr>
              <a:xfrm flipH="1" rot="10800000">
                <a:off x="2823633" y="5321300"/>
                <a:ext cx="220134"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cxnSp>
            <p:nvCxnSpPr>
              <p:cNvPr id="1709" name="Shape 1709"/>
              <p:cNvCxnSpPr/>
              <p:nvPr/>
            </p:nvCxnSpPr>
            <p:spPr>
              <a:xfrm>
                <a:off x="3035300" y="5321300"/>
                <a:ext cx="241300"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grpSp>
        <p:grpSp>
          <p:nvGrpSpPr>
            <p:cNvPr id="1710" name="Shape 1710"/>
            <p:cNvGrpSpPr/>
            <p:nvPr/>
          </p:nvGrpSpPr>
          <p:grpSpPr>
            <a:xfrm>
              <a:off x="5040081" y="3768020"/>
              <a:ext cx="547089" cy="207672"/>
              <a:chOff x="2823633" y="5321300"/>
              <a:chExt cx="452967" cy="211667"/>
            </a:xfrm>
          </p:grpSpPr>
          <p:cxnSp>
            <p:nvCxnSpPr>
              <p:cNvPr id="1711" name="Shape 1711"/>
              <p:cNvCxnSpPr/>
              <p:nvPr/>
            </p:nvCxnSpPr>
            <p:spPr>
              <a:xfrm flipH="1" rot="10800000">
                <a:off x="2823633" y="5321300"/>
                <a:ext cx="220134"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cxnSp>
            <p:nvCxnSpPr>
              <p:cNvPr id="1712" name="Shape 1712"/>
              <p:cNvCxnSpPr/>
              <p:nvPr/>
            </p:nvCxnSpPr>
            <p:spPr>
              <a:xfrm>
                <a:off x="3035300" y="5321300"/>
                <a:ext cx="241300"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grpSp>
        <p:grpSp>
          <p:nvGrpSpPr>
            <p:cNvPr id="1713" name="Shape 1713"/>
            <p:cNvGrpSpPr/>
            <p:nvPr/>
          </p:nvGrpSpPr>
          <p:grpSpPr>
            <a:xfrm>
              <a:off x="1500711" y="3768342"/>
              <a:ext cx="547089" cy="207672"/>
              <a:chOff x="2823633" y="5321300"/>
              <a:chExt cx="452967" cy="211667"/>
            </a:xfrm>
          </p:grpSpPr>
          <p:cxnSp>
            <p:nvCxnSpPr>
              <p:cNvPr id="1714" name="Shape 1714"/>
              <p:cNvCxnSpPr/>
              <p:nvPr/>
            </p:nvCxnSpPr>
            <p:spPr>
              <a:xfrm flipH="1" rot="10800000">
                <a:off x="2823633" y="5321300"/>
                <a:ext cx="220134"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cxnSp>
            <p:nvCxnSpPr>
              <p:cNvPr id="1715" name="Shape 1715"/>
              <p:cNvCxnSpPr/>
              <p:nvPr/>
            </p:nvCxnSpPr>
            <p:spPr>
              <a:xfrm>
                <a:off x="3035300" y="5321300"/>
                <a:ext cx="241300"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grpSp>
        <p:grpSp>
          <p:nvGrpSpPr>
            <p:cNvPr id="1716" name="Shape 1716"/>
            <p:cNvGrpSpPr/>
            <p:nvPr/>
          </p:nvGrpSpPr>
          <p:grpSpPr>
            <a:xfrm>
              <a:off x="2014565" y="3768342"/>
              <a:ext cx="547089" cy="207672"/>
              <a:chOff x="2823633" y="5321300"/>
              <a:chExt cx="452967" cy="211667"/>
            </a:xfrm>
          </p:grpSpPr>
          <p:cxnSp>
            <p:nvCxnSpPr>
              <p:cNvPr id="1717" name="Shape 1717"/>
              <p:cNvCxnSpPr/>
              <p:nvPr/>
            </p:nvCxnSpPr>
            <p:spPr>
              <a:xfrm flipH="1" rot="10800000">
                <a:off x="2823633" y="5321300"/>
                <a:ext cx="220134"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cxnSp>
            <p:nvCxnSpPr>
              <p:cNvPr id="1718" name="Shape 1718"/>
              <p:cNvCxnSpPr/>
              <p:nvPr/>
            </p:nvCxnSpPr>
            <p:spPr>
              <a:xfrm>
                <a:off x="3035300" y="5321300"/>
                <a:ext cx="241300"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grpSp>
        <p:grpSp>
          <p:nvGrpSpPr>
            <p:cNvPr id="1719" name="Shape 1719"/>
            <p:cNvGrpSpPr/>
            <p:nvPr/>
          </p:nvGrpSpPr>
          <p:grpSpPr>
            <a:xfrm>
              <a:off x="2505411" y="3768342"/>
              <a:ext cx="547089" cy="207672"/>
              <a:chOff x="2823633" y="5321300"/>
              <a:chExt cx="452967" cy="211667"/>
            </a:xfrm>
          </p:grpSpPr>
          <p:cxnSp>
            <p:nvCxnSpPr>
              <p:cNvPr id="1720" name="Shape 1720"/>
              <p:cNvCxnSpPr/>
              <p:nvPr/>
            </p:nvCxnSpPr>
            <p:spPr>
              <a:xfrm flipH="1" rot="10800000">
                <a:off x="2823633" y="5321300"/>
                <a:ext cx="220134"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cxnSp>
            <p:nvCxnSpPr>
              <p:cNvPr id="1721" name="Shape 1721"/>
              <p:cNvCxnSpPr/>
              <p:nvPr/>
            </p:nvCxnSpPr>
            <p:spPr>
              <a:xfrm>
                <a:off x="3035300" y="5321300"/>
                <a:ext cx="241300" cy="211667"/>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grpSp>
      </p:grpSp>
      <p:grpSp>
        <p:nvGrpSpPr>
          <p:cNvPr id="1722" name="Shape 1722"/>
          <p:cNvGrpSpPr/>
          <p:nvPr/>
        </p:nvGrpSpPr>
        <p:grpSpPr>
          <a:xfrm>
            <a:off x="2831553" y="4344236"/>
            <a:ext cx="988129" cy="361527"/>
            <a:chOff x="4134736" y="4020292"/>
            <a:chExt cx="530398" cy="244886"/>
          </a:xfrm>
        </p:grpSpPr>
        <p:sp>
          <p:nvSpPr>
            <p:cNvPr id="1723" name="Shape 1723"/>
            <p:cNvSpPr/>
            <p:nvPr/>
          </p:nvSpPr>
          <p:spPr>
            <a:xfrm>
              <a:off x="4381500" y="4020292"/>
              <a:ext cx="283634"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24" name="Shape 1724"/>
            <p:cNvSpPr/>
            <p:nvPr/>
          </p:nvSpPr>
          <p:spPr>
            <a:xfrm rot="10800000">
              <a:off x="4134736" y="4020951"/>
              <a:ext cx="277436"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25" name="Shape 1725"/>
            <p:cNvSpPr/>
            <p:nvPr/>
          </p:nvSpPr>
          <p:spPr>
            <a:xfrm>
              <a:off x="4301067" y="4025900"/>
              <a:ext cx="215900" cy="236008"/>
            </a:xfrm>
            <a:prstGeom prst="rect">
              <a:avLst/>
            </a:prstGeom>
            <a:solidFill>
              <a:schemeClr val="accent1"/>
            </a:solidFill>
            <a:ln>
              <a:noFill/>
            </a:ln>
          </p:spPr>
          <p:txBody>
            <a:bodyPr anchorCtr="0" anchor="b" bIns="0" lIns="0" spcFirstLastPara="1" rIns="0" wrap="square" tIns="0">
              <a:noAutofit/>
            </a:bodyPr>
            <a:lstStyle/>
            <a:p>
              <a:pPr indent="0" lvl="0" marL="0" marR="0" rtl="0" algn="ctr">
                <a:lnSpc>
                  <a:spcPct val="177777"/>
                </a:lnSpc>
                <a:spcBef>
                  <a:spcPts val="0"/>
                </a:spcBef>
                <a:spcAft>
                  <a:spcPts val="0"/>
                </a:spcAft>
                <a:buNone/>
              </a:pPr>
              <a:r>
                <a:rPr b="1" lang="de-CH" sz="1800">
                  <a:solidFill>
                    <a:schemeClr val="dk2"/>
                  </a:solidFill>
                  <a:latin typeface="Arial"/>
                  <a:ea typeface="Arial"/>
                  <a:cs typeface="Arial"/>
                  <a:sym typeface="Arial"/>
                </a:rPr>
                <a:t>01</a:t>
              </a:r>
              <a:endParaRPr b="1" sz="1800">
                <a:solidFill>
                  <a:schemeClr val="dk2"/>
                </a:solidFill>
                <a:latin typeface="Arial"/>
                <a:ea typeface="Arial"/>
                <a:cs typeface="Arial"/>
                <a:sym typeface="Arial"/>
              </a:endParaRPr>
            </a:p>
          </p:txBody>
        </p:sp>
      </p:grpSp>
      <p:grpSp>
        <p:nvGrpSpPr>
          <p:cNvPr id="1726" name="Shape 1726"/>
          <p:cNvGrpSpPr/>
          <p:nvPr/>
        </p:nvGrpSpPr>
        <p:grpSpPr>
          <a:xfrm>
            <a:off x="3824088" y="4350100"/>
            <a:ext cx="952958" cy="361527"/>
            <a:chOff x="4134736" y="4020292"/>
            <a:chExt cx="530398" cy="244886"/>
          </a:xfrm>
        </p:grpSpPr>
        <p:sp>
          <p:nvSpPr>
            <p:cNvPr id="1727" name="Shape 1727"/>
            <p:cNvSpPr/>
            <p:nvPr/>
          </p:nvSpPr>
          <p:spPr>
            <a:xfrm>
              <a:off x="4381500" y="4020292"/>
              <a:ext cx="283634"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28" name="Shape 1728"/>
            <p:cNvSpPr/>
            <p:nvPr/>
          </p:nvSpPr>
          <p:spPr>
            <a:xfrm rot="10800000">
              <a:off x="4134736" y="4020951"/>
              <a:ext cx="277436"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29" name="Shape 1729"/>
            <p:cNvSpPr/>
            <p:nvPr/>
          </p:nvSpPr>
          <p:spPr>
            <a:xfrm>
              <a:off x="4301067" y="4025900"/>
              <a:ext cx="215900" cy="236008"/>
            </a:xfrm>
            <a:prstGeom prst="rect">
              <a:avLst/>
            </a:prstGeom>
            <a:solidFill>
              <a:schemeClr val="accent1"/>
            </a:solidFill>
            <a:ln>
              <a:noFill/>
            </a:ln>
          </p:spPr>
          <p:txBody>
            <a:bodyPr anchorCtr="0" anchor="b" bIns="0" lIns="0" spcFirstLastPara="1" rIns="0" wrap="square" tIns="0">
              <a:noAutofit/>
            </a:bodyPr>
            <a:lstStyle/>
            <a:p>
              <a:pPr indent="0" lvl="0" marL="0" marR="0" rtl="0" algn="ctr">
                <a:lnSpc>
                  <a:spcPct val="177777"/>
                </a:lnSpc>
                <a:spcBef>
                  <a:spcPts val="0"/>
                </a:spcBef>
                <a:spcAft>
                  <a:spcPts val="0"/>
                </a:spcAft>
                <a:buNone/>
              </a:pPr>
              <a:r>
                <a:rPr b="1" lang="de-CH" sz="1800">
                  <a:solidFill>
                    <a:schemeClr val="dk2"/>
                  </a:solidFill>
                  <a:latin typeface="Arial"/>
                  <a:ea typeface="Arial"/>
                  <a:cs typeface="Arial"/>
                  <a:sym typeface="Arial"/>
                </a:rPr>
                <a:t>11</a:t>
              </a:r>
              <a:endParaRPr b="1" sz="1800">
                <a:solidFill>
                  <a:schemeClr val="dk2"/>
                </a:solidFill>
                <a:latin typeface="Arial"/>
                <a:ea typeface="Arial"/>
                <a:cs typeface="Arial"/>
                <a:sym typeface="Arial"/>
              </a:endParaRPr>
            </a:p>
          </p:txBody>
        </p:sp>
      </p:grpSp>
      <p:grpSp>
        <p:nvGrpSpPr>
          <p:cNvPr id="1730" name="Shape 1730"/>
          <p:cNvGrpSpPr/>
          <p:nvPr/>
        </p:nvGrpSpPr>
        <p:grpSpPr>
          <a:xfrm>
            <a:off x="4776285" y="4350778"/>
            <a:ext cx="952958" cy="361527"/>
            <a:chOff x="4134736" y="4020292"/>
            <a:chExt cx="530398" cy="244886"/>
          </a:xfrm>
        </p:grpSpPr>
        <p:sp>
          <p:nvSpPr>
            <p:cNvPr id="1731" name="Shape 1731"/>
            <p:cNvSpPr/>
            <p:nvPr/>
          </p:nvSpPr>
          <p:spPr>
            <a:xfrm>
              <a:off x="4381500" y="4020292"/>
              <a:ext cx="283634"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32" name="Shape 1732"/>
            <p:cNvSpPr/>
            <p:nvPr/>
          </p:nvSpPr>
          <p:spPr>
            <a:xfrm rot="10800000">
              <a:off x="4134736" y="4020951"/>
              <a:ext cx="277436"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33" name="Shape 1733"/>
            <p:cNvSpPr/>
            <p:nvPr/>
          </p:nvSpPr>
          <p:spPr>
            <a:xfrm>
              <a:off x="4301067" y="4025900"/>
              <a:ext cx="215900" cy="236008"/>
            </a:xfrm>
            <a:prstGeom prst="rect">
              <a:avLst/>
            </a:prstGeom>
            <a:solidFill>
              <a:schemeClr val="accent1"/>
            </a:solidFill>
            <a:ln>
              <a:noFill/>
            </a:ln>
          </p:spPr>
          <p:txBody>
            <a:bodyPr anchorCtr="0" anchor="b" bIns="0" lIns="0" spcFirstLastPara="1" rIns="0" wrap="square" tIns="0">
              <a:noAutofit/>
            </a:bodyPr>
            <a:lstStyle/>
            <a:p>
              <a:pPr indent="0" lvl="0" marL="0" marR="0" rtl="0" algn="ctr">
                <a:lnSpc>
                  <a:spcPct val="177777"/>
                </a:lnSpc>
                <a:spcBef>
                  <a:spcPts val="0"/>
                </a:spcBef>
                <a:spcAft>
                  <a:spcPts val="0"/>
                </a:spcAft>
                <a:buNone/>
              </a:pPr>
              <a:r>
                <a:rPr b="1" lang="de-CH" sz="1800">
                  <a:solidFill>
                    <a:schemeClr val="dk2"/>
                  </a:solidFill>
                  <a:latin typeface="Arial"/>
                  <a:ea typeface="Arial"/>
                  <a:cs typeface="Arial"/>
                  <a:sym typeface="Arial"/>
                </a:rPr>
                <a:t>10</a:t>
              </a:r>
              <a:endParaRPr b="1" sz="1800">
                <a:solidFill>
                  <a:schemeClr val="dk2"/>
                </a:solidFill>
                <a:latin typeface="Arial"/>
                <a:ea typeface="Arial"/>
                <a:cs typeface="Arial"/>
                <a:sym typeface="Arial"/>
              </a:endParaRPr>
            </a:p>
          </p:txBody>
        </p:sp>
      </p:grpSp>
      <p:grpSp>
        <p:nvGrpSpPr>
          <p:cNvPr id="1734" name="Shape 1734"/>
          <p:cNvGrpSpPr/>
          <p:nvPr/>
        </p:nvGrpSpPr>
        <p:grpSpPr>
          <a:xfrm>
            <a:off x="5731005" y="4352059"/>
            <a:ext cx="1029148" cy="361527"/>
            <a:chOff x="4134736" y="4020292"/>
            <a:chExt cx="530398" cy="244886"/>
          </a:xfrm>
        </p:grpSpPr>
        <p:sp>
          <p:nvSpPr>
            <p:cNvPr id="1735" name="Shape 1735"/>
            <p:cNvSpPr/>
            <p:nvPr/>
          </p:nvSpPr>
          <p:spPr>
            <a:xfrm>
              <a:off x="4381500" y="4020292"/>
              <a:ext cx="283634"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36" name="Shape 1736"/>
            <p:cNvSpPr/>
            <p:nvPr/>
          </p:nvSpPr>
          <p:spPr>
            <a:xfrm rot="10800000">
              <a:off x="4134736" y="4020951"/>
              <a:ext cx="277436"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37" name="Shape 1737"/>
            <p:cNvSpPr/>
            <p:nvPr/>
          </p:nvSpPr>
          <p:spPr>
            <a:xfrm>
              <a:off x="4301067" y="4025900"/>
              <a:ext cx="215900" cy="236008"/>
            </a:xfrm>
            <a:prstGeom prst="rect">
              <a:avLst/>
            </a:prstGeom>
            <a:solidFill>
              <a:schemeClr val="accent1"/>
            </a:solidFill>
            <a:ln>
              <a:noFill/>
            </a:ln>
          </p:spPr>
          <p:txBody>
            <a:bodyPr anchorCtr="0" anchor="b" bIns="0" lIns="0" spcFirstLastPara="1" rIns="0" wrap="square" tIns="0">
              <a:noAutofit/>
            </a:bodyPr>
            <a:lstStyle/>
            <a:p>
              <a:pPr indent="0" lvl="0" marL="0" marR="0" rtl="0" algn="ctr">
                <a:lnSpc>
                  <a:spcPct val="177777"/>
                </a:lnSpc>
                <a:spcBef>
                  <a:spcPts val="0"/>
                </a:spcBef>
                <a:spcAft>
                  <a:spcPts val="0"/>
                </a:spcAft>
                <a:buNone/>
              </a:pPr>
              <a:r>
                <a:rPr b="1" lang="de-CH" sz="1800">
                  <a:solidFill>
                    <a:schemeClr val="dk2"/>
                  </a:solidFill>
                  <a:latin typeface="Arial"/>
                  <a:ea typeface="Arial"/>
                  <a:cs typeface="Arial"/>
                  <a:sym typeface="Arial"/>
                </a:rPr>
                <a:t>11</a:t>
              </a:r>
              <a:endParaRPr b="1" sz="1800">
                <a:solidFill>
                  <a:schemeClr val="dk2"/>
                </a:solidFill>
                <a:latin typeface="Arial"/>
                <a:ea typeface="Arial"/>
                <a:cs typeface="Arial"/>
                <a:sym typeface="Arial"/>
              </a:endParaRPr>
            </a:p>
          </p:txBody>
        </p:sp>
      </p:grpSp>
      <p:grpSp>
        <p:nvGrpSpPr>
          <p:cNvPr id="1738" name="Shape 1738"/>
          <p:cNvGrpSpPr/>
          <p:nvPr/>
        </p:nvGrpSpPr>
        <p:grpSpPr>
          <a:xfrm>
            <a:off x="6756751" y="4348899"/>
            <a:ext cx="952958" cy="354918"/>
            <a:chOff x="4134736" y="4020292"/>
            <a:chExt cx="530398" cy="244886"/>
          </a:xfrm>
        </p:grpSpPr>
        <p:sp>
          <p:nvSpPr>
            <p:cNvPr id="1739" name="Shape 1739"/>
            <p:cNvSpPr/>
            <p:nvPr/>
          </p:nvSpPr>
          <p:spPr>
            <a:xfrm>
              <a:off x="4381500" y="4020292"/>
              <a:ext cx="283634"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40" name="Shape 1740"/>
            <p:cNvSpPr/>
            <p:nvPr/>
          </p:nvSpPr>
          <p:spPr>
            <a:xfrm rot="10800000">
              <a:off x="4134736" y="4020951"/>
              <a:ext cx="277436"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41" name="Shape 1741"/>
            <p:cNvSpPr/>
            <p:nvPr/>
          </p:nvSpPr>
          <p:spPr>
            <a:xfrm>
              <a:off x="4301067" y="4025900"/>
              <a:ext cx="215900" cy="236008"/>
            </a:xfrm>
            <a:prstGeom prst="rect">
              <a:avLst/>
            </a:prstGeom>
            <a:solidFill>
              <a:schemeClr val="accent1"/>
            </a:solidFill>
            <a:ln>
              <a:noFill/>
            </a:ln>
          </p:spPr>
          <p:txBody>
            <a:bodyPr anchorCtr="0" anchor="b" bIns="0" lIns="0" spcFirstLastPara="1" rIns="0" wrap="square" tIns="0">
              <a:noAutofit/>
            </a:bodyPr>
            <a:lstStyle/>
            <a:p>
              <a:pPr indent="0" lvl="0" marL="0" marR="0" rtl="0" algn="ctr">
                <a:lnSpc>
                  <a:spcPct val="177777"/>
                </a:lnSpc>
                <a:spcBef>
                  <a:spcPts val="0"/>
                </a:spcBef>
                <a:spcAft>
                  <a:spcPts val="0"/>
                </a:spcAft>
                <a:buNone/>
              </a:pPr>
              <a:r>
                <a:rPr b="1" lang="de-CH" sz="1800">
                  <a:solidFill>
                    <a:schemeClr val="dk2"/>
                  </a:solidFill>
                  <a:latin typeface="Arial"/>
                  <a:ea typeface="Arial"/>
                  <a:cs typeface="Arial"/>
                  <a:sym typeface="Arial"/>
                </a:rPr>
                <a:t>01</a:t>
              </a:r>
              <a:endParaRPr b="1" sz="1800">
                <a:solidFill>
                  <a:schemeClr val="dk2"/>
                </a:solidFill>
                <a:latin typeface="Arial"/>
                <a:ea typeface="Arial"/>
                <a:cs typeface="Arial"/>
                <a:sym typeface="Arial"/>
              </a:endParaRPr>
            </a:p>
          </p:txBody>
        </p:sp>
      </p:grpSp>
      <p:grpSp>
        <p:nvGrpSpPr>
          <p:cNvPr id="1742" name="Shape 1742"/>
          <p:cNvGrpSpPr/>
          <p:nvPr/>
        </p:nvGrpSpPr>
        <p:grpSpPr>
          <a:xfrm>
            <a:off x="7700439" y="4348899"/>
            <a:ext cx="1052591" cy="341244"/>
            <a:chOff x="4134736" y="4020292"/>
            <a:chExt cx="530398" cy="244886"/>
          </a:xfrm>
        </p:grpSpPr>
        <p:sp>
          <p:nvSpPr>
            <p:cNvPr id="1743" name="Shape 1743"/>
            <p:cNvSpPr/>
            <p:nvPr/>
          </p:nvSpPr>
          <p:spPr>
            <a:xfrm>
              <a:off x="4381500" y="4020292"/>
              <a:ext cx="283634"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44" name="Shape 1744"/>
            <p:cNvSpPr/>
            <p:nvPr/>
          </p:nvSpPr>
          <p:spPr>
            <a:xfrm rot="10800000">
              <a:off x="4134736" y="4020951"/>
              <a:ext cx="277436"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45" name="Shape 1745"/>
            <p:cNvSpPr/>
            <p:nvPr/>
          </p:nvSpPr>
          <p:spPr>
            <a:xfrm>
              <a:off x="4301067" y="4025900"/>
              <a:ext cx="215900" cy="236008"/>
            </a:xfrm>
            <a:prstGeom prst="rect">
              <a:avLst/>
            </a:prstGeom>
            <a:solidFill>
              <a:schemeClr val="accent1"/>
            </a:solidFill>
            <a:ln>
              <a:noFill/>
            </a:ln>
          </p:spPr>
          <p:txBody>
            <a:bodyPr anchorCtr="0" anchor="b" bIns="0" lIns="0" spcFirstLastPara="1" rIns="0" wrap="square" tIns="0">
              <a:noAutofit/>
            </a:bodyPr>
            <a:lstStyle/>
            <a:p>
              <a:pPr indent="0" lvl="0" marL="0" marR="0" rtl="0" algn="ctr">
                <a:lnSpc>
                  <a:spcPct val="177777"/>
                </a:lnSpc>
                <a:spcBef>
                  <a:spcPts val="0"/>
                </a:spcBef>
                <a:spcAft>
                  <a:spcPts val="0"/>
                </a:spcAft>
                <a:buNone/>
              </a:pPr>
              <a:r>
                <a:rPr b="1" lang="de-CH" sz="1800">
                  <a:solidFill>
                    <a:schemeClr val="dk2"/>
                  </a:solidFill>
                  <a:latin typeface="Arial"/>
                  <a:ea typeface="Arial"/>
                  <a:cs typeface="Arial"/>
                  <a:sym typeface="Arial"/>
                </a:rPr>
                <a:t>00</a:t>
              </a:r>
              <a:endParaRPr b="1" sz="1800">
                <a:solidFill>
                  <a:schemeClr val="dk2"/>
                </a:solidFill>
                <a:latin typeface="Arial"/>
                <a:ea typeface="Arial"/>
                <a:cs typeface="Arial"/>
                <a:sym typeface="Arial"/>
              </a:endParaRPr>
            </a:p>
          </p:txBody>
        </p:sp>
      </p:grpSp>
      <p:cxnSp>
        <p:nvCxnSpPr>
          <p:cNvPr id="1746" name="Shape 1746"/>
          <p:cNvCxnSpPr/>
          <p:nvPr/>
        </p:nvCxnSpPr>
        <p:spPr>
          <a:xfrm flipH="1" rot="10800000">
            <a:off x="1582579" y="5343680"/>
            <a:ext cx="7971510" cy="19537"/>
          </a:xfrm>
          <a:prstGeom prst="straightConnector1">
            <a:avLst/>
          </a:prstGeom>
          <a:solidFill>
            <a:schemeClr val="accent1"/>
          </a:solidFill>
          <a:ln cap="flat" cmpd="sng" w="9525">
            <a:solidFill>
              <a:schemeClr val="dk1"/>
            </a:solidFill>
            <a:prstDash val="solid"/>
            <a:round/>
            <a:headEnd len="sm" w="sm" type="none"/>
            <a:tailEnd len="sm" w="sm" type="none"/>
          </a:ln>
        </p:spPr>
      </p:cxnSp>
      <p:grpSp>
        <p:nvGrpSpPr>
          <p:cNvPr id="1747" name="Shape 1747"/>
          <p:cNvGrpSpPr/>
          <p:nvPr/>
        </p:nvGrpSpPr>
        <p:grpSpPr>
          <a:xfrm>
            <a:off x="8751588" y="4348899"/>
            <a:ext cx="1052591" cy="341244"/>
            <a:chOff x="4134736" y="4020292"/>
            <a:chExt cx="530398" cy="244886"/>
          </a:xfrm>
        </p:grpSpPr>
        <p:sp>
          <p:nvSpPr>
            <p:cNvPr id="1748" name="Shape 1748"/>
            <p:cNvSpPr/>
            <p:nvPr/>
          </p:nvSpPr>
          <p:spPr>
            <a:xfrm>
              <a:off x="4381500" y="4020292"/>
              <a:ext cx="283634"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49" name="Shape 1749"/>
            <p:cNvSpPr/>
            <p:nvPr/>
          </p:nvSpPr>
          <p:spPr>
            <a:xfrm rot="10800000">
              <a:off x="4134736" y="4020951"/>
              <a:ext cx="277436"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50" name="Shape 1750"/>
            <p:cNvSpPr/>
            <p:nvPr/>
          </p:nvSpPr>
          <p:spPr>
            <a:xfrm>
              <a:off x="4301067" y="4025900"/>
              <a:ext cx="215900" cy="236008"/>
            </a:xfrm>
            <a:prstGeom prst="rect">
              <a:avLst/>
            </a:prstGeom>
            <a:solidFill>
              <a:schemeClr val="accent1"/>
            </a:solidFill>
            <a:ln>
              <a:noFill/>
            </a:ln>
          </p:spPr>
          <p:txBody>
            <a:bodyPr anchorCtr="0" anchor="b" bIns="0" lIns="0" spcFirstLastPara="1" rIns="0" wrap="square" tIns="0">
              <a:noAutofit/>
            </a:bodyPr>
            <a:lstStyle/>
            <a:p>
              <a:pPr indent="0" lvl="0" marL="0" marR="0" rtl="0" algn="ctr">
                <a:lnSpc>
                  <a:spcPct val="177777"/>
                </a:lnSpc>
                <a:spcBef>
                  <a:spcPts val="0"/>
                </a:spcBef>
                <a:spcAft>
                  <a:spcPts val="0"/>
                </a:spcAft>
                <a:buNone/>
              </a:pPr>
              <a:r>
                <a:rPr b="1" lang="de-CH" sz="1800">
                  <a:solidFill>
                    <a:schemeClr val="dk2"/>
                  </a:solidFill>
                  <a:latin typeface="Arial"/>
                  <a:ea typeface="Arial"/>
                  <a:cs typeface="Arial"/>
                  <a:sym typeface="Arial"/>
                </a:rPr>
                <a:t>00</a:t>
              </a:r>
              <a:endParaRPr b="1" sz="1800">
                <a:solidFill>
                  <a:schemeClr val="dk2"/>
                </a:solidFill>
                <a:latin typeface="Arial"/>
                <a:ea typeface="Arial"/>
                <a:cs typeface="Arial"/>
                <a:sym typeface="Arial"/>
              </a:endParaRPr>
            </a:p>
          </p:txBody>
        </p:sp>
      </p:grpSp>
      <p:sp>
        <p:nvSpPr>
          <p:cNvPr id="1751" name="Shape 1751"/>
          <p:cNvSpPr/>
          <p:nvPr/>
        </p:nvSpPr>
        <p:spPr>
          <a:xfrm>
            <a:off x="782451" y="3717277"/>
            <a:ext cx="498128"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chemeClr val="dk1"/>
                </a:solidFill>
                <a:latin typeface="Arial"/>
                <a:ea typeface="Arial"/>
                <a:cs typeface="Arial"/>
                <a:sym typeface="Arial"/>
              </a:rPr>
              <a:t>clk</a:t>
            </a:r>
            <a:endParaRPr b="1" sz="2000">
              <a:solidFill>
                <a:schemeClr val="dk2"/>
              </a:solidFill>
              <a:latin typeface="Arial"/>
              <a:ea typeface="Arial"/>
              <a:cs typeface="Arial"/>
              <a:sym typeface="Arial"/>
            </a:endParaRPr>
          </a:p>
        </p:txBody>
      </p:sp>
      <p:sp>
        <p:nvSpPr>
          <p:cNvPr id="1752" name="Shape 1752"/>
          <p:cNvSpPr/>
          <p:nvPr/>
        </p:nvSpPr>
        <p:spPr>
          <a:xfrm>
            <a:off x="749684" y="4352059"/>
            <a:ext cx="812217" cy="538609"/>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None/>
            </a:pPr>
            <a:r>
              <a:rPr b="0" lang="de-CH" sz="2000">
                <a:solidFill>
                  <a:schemeClr val="dk1"/>
                </a:solidFill>
                <a:latin typeface="Arial"/>
                <a:ea typeface="Arial"/>
                <a:cs typeface="Arial"/>
                <a:sym typeface="Arial"/>
              </a:rPr>
              <a:t>e1_in</a:t>
            </a:r>
            <a:br>
              <a:rPr b="0" lang="de-CH" sz="2000">
                <a:solidFill>
                  <a:schemeClr val="dk2"/>
                </a:solidFill>
                <a:latin typeface="Arial"/>
                <a:ea typeface="Arial"/>
                <a:cs typeface="Arial"/>
                <a:sym typeface="Arial"/>
              </a:rPr>
            </a:br>
            <a:r>
              <a:rPr b="0" lang="de-CH" sz="2000">
                <a:solidFill>
                  <a:schemeClr val="dk2"/>
                </a:solidFill>
                <a:latin typeface="Arial"/>
                <a:ea typeface="Arial"/>
                <a:cs typeface="Arial"/>
                <a:sym typeface="Arial"/>
              </a:rPr>
              <a:t>e0_in</a:t>
            </a:r>
            <a:endParaRPr b="0" sz="2000">
              <a:solidFill>
                <a:schemeClr val="dk1"/>
              </a:solidFill>
              <a:latin typeface="Arial"/>
              <a:ea typeface="Arial"/>
              <a:cs typeface="Arial"/>
              <a:sym typeface="Arial"/>
            </a:endParaRPr>
          </a:p>
        </p:txBody>
      </p:sp>
      <p:sp>
        <p:nvSpPr>
          <p:cNvPr id="1753" name="Shape 1753"/>
          <p:cNvSpPr/>
          <p:nvPr/>
        </p:nvSpPr>
        <p:spPr>
          <a:xfrm>
            <a:off x="748155" y="5072121"/>
            <a:ext cx="826493" cy="323165"/>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None/>
            </a:pPr>
            <a:r>
              <a:rPr b="0" lang="de-CH" sz="2000">
                <a:solidFill>
                  <a:schemeClr val="dk1"/>
                </a:solidFill>
                <a:latin typeface="Arial"/>
                <a:ea typeface="Arial"/>
                <a:cs typeface="Arial"/>
                <a:sym typeface="Arial"/>
              </a:rPr>
              <a:t>q_out</a:t>
            </a:r>
            <a:endParaRPr b="0" sz="2000">
              <a:solidFill>
                <a:schemeClr val="dk1"/>
              </a:solidFill>
              <a:latin typeface="Arial"/>
              <a:ea typeface="Arial"/>
              <a:cs typeface="Arial"/>
              <a:sym typeface="Arial"/>
            </a:endParaRPr>
          </a:p>
        </p:txBody>
      </p:sp>
      <p:cxnSp>
        <p:nvCxnSpPr>
          <p:cNvPr id="1754" name="Shape 1754"/>
          <p:cNvCxnSpPr/>
          <p:nvPr/>
        </p:nvCxnSpPr>
        <p:spPr>
          <a:xfrm flipH="1" rot="10800000">
            <a:off x="5026323" y="5075833"/>
            <a:ext cx="783300" cy="275100"/>
          </a:xfrm>
          <a:prstGeom prst="bentConnector3">
            <a:avLst>
              <a:gd fmla="val 31617" name="adj1"/>
            </a:avLst>
          </a:prstGeom>
          <a:solidFill>
            <a:schemeClr val="accent1"/>
          </a:solidFill>
          <a:ln cap="flat" cmpd="sng" w="9525">
            <a:solidFill>
              <a:schemeClr val="dk1"/>
            </a:solidFill>
            <a:prstDash val="solid"/>
            <a:round/>
            <a:headEnd len="sm" w="sm" type="none"/>
            <a:tailEnd len="sm" w="sm" type="none"/>
          </a:ln>
        </p:spPr>
      </p:cxnSp>
      <p:cxnSp>
        <p:nvCxnSpPr>
          <p:cNvPr id="1755" name="Shape 1755"/>
          <p:cNvCxnSpPr/>
          <p:nvPr/>
        </p:nvCxnSpPr>
        <p:spPr>
          <a:xfrm>
            <a:off x="5660310" y="5075766"/>
            <a:ext cx="1007400" cy="270900"/>
          </a:xfrm>
          <a:prstGeom prst="bentConnector3">
            <a:avLst>
              <a:gd fmla="val 50000" name="adj1"/>
            </a:avLst>
          </a:prstGeom>
          <a:solidFill>
            <a:schemeClr val="accent1"/>
          </a:solidFill>
          <a:ln cap="flat" cmpd="sng" w="9525">
            <a:solidFill>
              <a:schemeClr val="dk1"/>
            </a:solidFill>
            <a:prstDash val="solid"/>
            <a:round/>
            <a:headEnd len="sm" w="sm" type="none"/>
            <a:tailEnd len="sm" w="sm" type="none"/>
          </a:ln>
        </p:spPr>
      </p:cxnSp>
      <p:sp>
        <p:nvSpPr>
          <p:cNvPr id="1756" name="Shape 1756"/>
          <p:cNvSpPr txBox="1"/>
          <p:nvPr/>
        </p:nvSpPr>
        <p:spPr>
          <a:xfrm>
            <a:off x="775923" y="5819959"/>
            <a:ext cx="9447212" cy="813211"/>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Draw the   RTL   diagram of the FSM?</a:t>
            </a:r>
            <a:endParaRPr/>
          </a:p>
          <a:p>
            <a:pPr indent="0" lvl="0" marL="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Draw the bubble diagram of the FSM? </a:t>
            </a:r>
            <a:endParaRPr b="0" sz="2300">
              <a:solidFill>
                <a:schemeClr val="dk1"/>
              </a:solidFill>
              <a:latin typeface="Arial"/>
              <a:ea typeface="Arial"/>
              <a:cs typeface="Arial"/>
              <a:sym typeface="Arial"/>
            </a:endParaRPr>
          </a:p>
        </p:txBody>
      </p:sp>
      <p:grpSp>
        <p:nvGrpSpPr>
          <p:cNvPr id="1757" name="Shape 1757"/>
          <p:cNvGrpSpPr/>
          <p:nvPr/>
        </p:nvGrpSpPr>
        <p:grpSpPr>
          <a:xfrm>
            <a:off x="1781684" y="4344219"/>
            <a:ext cx="1029148" cy="361526"/>
            <a:chOff x="4134736" y="4020292"/>
            <a:chExt cx="530398" cy="244886"/>
          </a:xfrm>
        </p:grpSpPr>
        <p:sp>
          <p:nvSpPr>
            <p:cNvPr id="1758" name="Shape 1758"/>
            <p:cNvSpPr/>
            <p:nvPr/>
          </p:nvSpPr>
          <p:spPr>
            <a:xfrm>
              <a:off x="4381500" y="4020292"/>
              <a:ext cx="283634"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59" name="Shape 1759"/>
            <p:cNvSpPr/>
            <p:nvPr/>
          </p:nvSpPr>
          <p:spPr>
            <a:xfrm rot="10800000">
              <a:off x="4134736" y="4020951"/>
              <a:ext cx="277436" cy="244227"/>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60" name="Shape 1760"/>
            <p:cNvSpPr/>
            <p:nvPr/>
          </p:nvSpPr>
          <p:spPr>
            <a:xfrm>
              <a:off x="4301067" y="4025912"/>
              <a:ext cx="215900" cy="236008"/>
            </a:xfrm>
            <a:prstGeom prst="rect">
              <a:avLst/>
            </a:prstGeom>
            <a:solidFill>
              <a:schemeClr val="accent1"/>
            </a:solidFill>
            <a:ln>
              <a:noFill/>
            </a:ln>
          </p:spPr>
          <p:txBody>
            <a:bodyPr anchorCtr="0" anchor="b" bIns="0" lIns="0" spcFirstLastPara="1" rIns="0" wrap="square" tIns="0">
              <a:noAutofit/>
            </a:bodyPr>
            <a:lstStyle/>
            <a:p>
              <a:pPr indent="0" lvl="0" marL="0" marR="0" rtl="0" algn="ctr">
                <a:lnSpc>
                  <a:spcPct val="177777"/>
                </a:lnSpc>
                <a:spcBef>
                  <a:spcPts val="0"/>
                </a:spcBef>
                <a:spcAft>
                  <a:spcPts val="0"/>
                </a:spcAft>
                <a:buNone/>
              </a:pPr>
              <a:r>
                <a:rPr b="1" lang="de-CH" sz="1800">
                  <a:solidFill>
                    <a:schemeClr val="dk2"/>
                  </a:solidFill>
                  <a:latin typeface="Arial"/>
                  <a:ea typeface="Arial"/>
                  <a:cs typeface="Arial"/>
                  <a:sym typeface="Arial"/>
                </a:rPr>
                <a:t>11</a:t>
              </a:r>
              <a:endParaRPr b="1" sz="1800">
                <a:solidFill>
                  <a:schemeClr val="dk2"/>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4" name="Shape 1764"/>
        <p:cNvGrpSpPr/>
        <p:nvPr/>
      </p:nvGrpSpPr>
      <p:grpSpPr>
        <a:xfrm>
          <a:off x="0" y="0"/>
          <a:ext cx="0" cy="0"/>
          <a:chOff x="0" y="0"/>
          <a:chExt cx="0" cy="0"/>
        </a:xfrm>
      </p:grpSpPr>
      <p:sp>
        <p:nvSpPr>
          <p:cNvPr id="1765" name="Shape 1765"/>
          <p:cNvSpPr/>
          <p:nvPr/>
        </p:nvSpPr>
        <p:spPr>
          <a:xfrm>
            <a:off x="7031901" y="2091516"/>
            <a:ext cx="1666608" cy="3907101"/>
          </a:xfrm>
          <a:prstGeom prst="rect">
            <a:avLst/>
          </a:prstGeom>
          <a:solidFill>
            <a:srgbClr val="FBD6C4"/>
          </a:solid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66" name="Shape 1766"/>
          <p:cNvSpPr/>
          <p:nvPr/>
        </p:nvSpPr>
        <p:spPr>
          <a:xfrm>
            <a:off x="5275761" y="2089804"/>
            <a:ext cx="1666608" cy="3907101"/>
          </a:xfrm>
          <a:prstGeom prst="rect">
            <a:avLst/>
          </a:prstGeom>
          <a:solidFill>
            <a:schemeClr val="accent5"/>
          </a:solid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767" name="Shape 1767"/>
          <p:cNvSpPr/>
          <p:nvPr/>
        </p:nvSpPr>
        <p:spPr>
          <a:xfrm>
            <a:off x="3024505" y="2088092"/>
            <a:ext cx="2174199" cy="3907101"/>
          </a:xfrm>
          <a:prstGeom prst="rect">
            <a:avLst/>
          </a:prstGeom>
          <a:solidFill>
            <a:srgbClr val="FFFF00"/>
          </a:solid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cxnSp>
        <p:nvCxnSpPr>
          <p:cNvPr id="1768" name="Shape 1768"/>
          <p:cNvCxnSpPr/>
          <p:nvPr/>
        </p:nvCxnSpPr>
        <p:spPr>
          <a:xfrm>
            <a:off x="4326871" y="3099849"/>
            <a:ext cx="1379450" cy="1868"/>
          </a:xfrm>
          <a:prstGeom prst="straightConnector1">
            <a:avLst/>
          </a:prstGeom>
          <a:noFill/>
          <a:ln cap="flat" cmpd="sng" w="25400">
            <a:solidFill>
              <a:srgbClr val="003366"/>
            </a:solidFill>
            <a:prstDash val="solid"/>
            <a:round/>
            <a:headEnd len="med" w="med" type="none"/>
            <a:tailEnd len="med" w="med" type="none"/>
          </a:ln>
        </p:spPr>
      </p:cxnSp>
      <p:sp>
        <p:nvSpPr>
          <p:cNvPr id="1769" name="Shape 1769"/>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cxnSp>
        <p:nvCxnSpPr>
          <p:cNvPr id="1770" name="Shape 1770"/>
          <p:cNvCxnSpPr/>
          <p:nvPr/>
        </p:nvCxnSpPr>
        <p:spPr>
          <a:xfrm rot="10800000">
            <a:off x="2453429" y="3101718"/>
            <a:ext cx="1309687" cy="0"/>
          </a:xfrm>
          <a:prstGeom prst="straightConnector1">
            <a:avLst/>
          </a:prstGeom>
          <a:noFill/>
          <a:ln cap="flat" cmpd="sng" w="25400">
            <a:solidFill>
              <a:schemeClr val="dk1"/>
            </a:solidFill>
            <a:prstDash val="solid"/>
            <a:round/>
            <a:headEnd len="med" w="med" type="none"/>
            <a:tailEnd len="med" w="med" type="none"/>
          </a:ln>
        </p:spPr>
      </p:cxnSp>
      <p:cxnSp>
        <p:nvCxnSpPr>
          <p:cNvPr id="1771" name="Shape 1771"/>
          <p:cNvCxnSpPr/>
          <p:nvPr/>
        </p:nvCxnSpPr>
        <p:spPr>
          <a:xfrm>
            <a:off x="2338459" y="3538333"/>
            <a:ext cx="1455737" cy="0"/>
          </a:xfrm>
          <a:prstGeom prst="straightConnector1">
            <a:avLst/>
          </a:prstGeom>
          <a:noFill/>
          <a:ln cap="flat" cmpd="sng" w="25400">
            <a:solidFill>
              <a:schemeClr val="dk1"/>
            </a:solidFill>
            <a:prstDash val="solid"/>
            <a:round/>
            <a:headEnd len="med" w="med" type="none"/>
            <a:tailEnd len="med" w="med" type="none"/>
          </a:ln>
        </p:spPr>
      </p:cxnSp>
      <p:cxnSp>
        <p:nvCxnSpPr>
          <p:cNvPr id="1772" name="Shape 1772"/>
          <p:cNvCxnSpPr/>
          <p:nvPr/>
        </p:nvCxnSpPr>
        <p:spPr>
          <a:xfrm>
            <a:off x="3423391" y="2873118"/>
            <a:ext cx="339725" cy="0"/>
          </a:xfrm>
          <a:prstGeom prst="straightConnector1">
            <a:avLst/>
          </a:prstGeom>
          <a:noFill/>
          <a:ln cap="flat" cmpd="sng" w="25400">
            <a:solidFill>
              <a:schemeClr val="dk1"/>
            </a:solidFill>
            <a:prstDash val="solid"/>
            <a:round/>
            <a:headEnd len="med" w="med" type="none"/>
            <a:tailEnd len="med" w="med" type="none"/>
          </a:ln>
        </p:spPr>
      </p:cxnSp>
      <p:sp>
        <p:nvSpPr>
          <p:cNvPr id="1773" name="Shape 1773"/>
          <p:cNvSpPr/>
          <p:nvPr/>
        </p:nvSpPr>
        <p:spPr>
          <a:xfrm>
            <a:off x="5901583" y="2827081"/>
            <a:ext cx="436562" cy="73183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774" name="Shape 1774"/>
          <p:cNvSpPr/>
          <p:nvPr/>
        </p:nvSpPr>
        <p:spPr>
          <a:xfrm>
            <a:off x="5804745" y="2873118"/>
            <a:ext cx="436563" cy="7318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1775" name="Shape 1775"/>
          <p:cNvCxnSpPr/>
          <p:nvPr/>
        </p:nvCxnSpPr>
        <p:spPr>
          <a:xfrm>
            <a:off x="6338145" y="3101717"/>
            <a:ext cx="1411476" cy="19657"/>
          </a:xfrm>
          <a:prstGeom prst="straightConnector1">
            <a:avLst/>
          </a:prstGeom>
          <a:noFill/>
          <a:ln cap="flat" cmpd="sng" w="25400">
            <a:solidFill>
              <a:srgbClr val="003366"/>
            </a:solidFill>
            <a:prstDash val="solid"/>
            <a:round/>
            <a:headEnd len="med" w="med" type="none"/>
            <a:tailEnd len="med" w="med" type="none"/>
          </a:ln>
        </p:spPr>
      </p:cxnSp>
      <p:cxnSp>
        <p:nvCxnSpPr>
          <p:cNvPr id="1776" name="Shape 1776"/>
          <p:cNvCxnSpPr/>
          <p:nvPr/>
        </p:nvCxnSpPr>
        <p:spPr>
          <a:xfrm>
            <a:off x="5465020" y="3330318"/>
            <a:ext cx="146050" cy="0"/>
          </a:xfrm>
          <a:prstGeom prst="straightConnector1">
            <a:avLst/>
          </a:prstGeom>
          <a:noFill/>
          <a:ln cap="flat" cmpd="sng" w="25400">
            <a:solidFill>
              <a:srgbClr val="003366"/>
            </a:solidFill>
            <a:prstDash val="solid"/>
            <a:round/>
            <a:headEnd len="med" w="med" type="none"/>
            <a:tailEnd len="med" w="med" type="none"/>
          </a:ln>
        </p:spPr>
      </p:cxnSp>
      <p:cxnSp>
        <p:nvCxnSpPr>
          <p:cNvPr id="1777" name="Shape 1777"/>
          <p:cNvCxnSpPr/>
          <p:nvPr/>
        </p:nvCxnSpPr>
        <p:spPr>
          <a:xfrm flipH="1">
            <a:off x="3423391" y="2507864"/>
            <a:ext cx="3109970" cy="129"/>
          </a:xfrm>
          <a:prstGeom prst="straightConnector1">
            <a:avLst/>
          </a:prstGeom>
          <a:noFill/>
          <a:ln cap="flat" cmpd="sng" w="25400">
            <a:solidFill>
              <a:schemeClr val="dk1"/>
            </a:solidFill>
            <a:prstDash val="solid"/>
            <a:round/>
            <a:headEnd len="med" w="med" type="none"/>
            <a:tailEnd len="med" w="med" type="none"/>
          </a:ln>
        </p:spPr>
      </p:cxnSp>
      <p:cxnSp>
        <p:nvCxnSpPr>
          <p:cNvPr id="1778" name="Shape 1778"/>
          <p:cNvCxnSpPr/>
          <p:nvPr/>
        </p:nvCxnSpPr>
        <p:spPr>
          <a:xfrm rot="10800000">
            <a:off x="6531820" y="2507993"/>
            <a:ext cx="0" cy="593725"/>
          </a:xfrm>
          <a:prstGeom prst="straightConnector1">
            <a:avLst/>
          </a:prstGeom>
          <a:noFill/>
          <a:ln cap="flat" cmpd="sng" w="25400">
            <a:solidFill>
              <a:schemeClr val="dk1"/>
            </a:solidFill>
            <a:prstDash val="solid"/>
            <a:round/>
            <a:headEnd len="med" w="med" type="none"/>
            <a:tailEnd len="med" w="med" type="none"/>
          </a:ln>
        </p:spPr>
      </p:cxnSp>
      <p:cxnSp>
        <p:nvCxnSpPr>
          <p:cNvPr id="1779" name="Shape 1779"/>
          <p:cNvCxnSpPr/>
          <p:nvPr/>
        </p:nvCxnSpPr>
        <p:spPr>
          <a:xfrm>
            <a:off x="5465020" y="3330318"/>
            <a:ext cx="0" cy="1555750"/>
          </a:xfrm>
          <a:prstGeom prst="straightConnector1">
            <a:avLst/>
          </a:prstGeom>
          <a:noFill/>
          <a:ln cap="flat" cmpd="sng" w="25400">
            <a:solidFill>
              <a:schemeClr val="dk1"/>
            </a:solidFill>
            <a:prstDash val="solid"/>
            <a:round/>
            <a:headEnd len="med" w="med" type="none"/>
            <a:tailEnd len="med" w="med" type="none"/>
          </a:ln>
        </p:spPr>
      </p:cxnSp>
      <p:sp>
        <p:nvSpPr>
          <p:cNvPr id="1780" name="Shape 1780"/>
          <p:cNvSpPr txBox="1"/>
          <p:nvPr/>
        </p:nvSpPr>
        <p:spPr>
          <a:xfrm>
            <a:off x="5442795" y="2265226"/>
            <a:ext cx="1355725" cy="28999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200">
                <a:solidFill>
                  <a:srgbClr val="0A64A6"/>
                </a:solidFill>
                <a:latin typeface="Arial"/>
                <a:ea typeface="Arial"/>
                <a:cs typeface="Arial"/>
                <a:sym typeface="Arial"/>
              </a:rPr>
              <a:t>state </a:t>
            </a:r>
            <a:endParaRPr b="0" sz="1200">
              <a:solidFill>
                <a:srgbClr val="0A64A6"/>
              </a:solidFill>
              <a:latin typeface="Arial"/>
              <a:ea typeface="Arial"/>
              <a:cs typeface="Arial"/>
              <a:sym typeface="Arial"/>
            </a:endParaRPr>
          </a:p>
        </p:txBody>
      </p:sp>
      <p:cxnSp>
        <p:nvCxnSpPr>
          <p:cNvPr id="1781" name="Shape 1781"/>
          <p:cNvCxnSpPr/>
          <p:nvPr/>
        </p:nvCxnSpPr>
        <p:spPr>
          <a:xfrm rot="10800000">
            <a:off x="2303358" y="4865040"/>
            <a:ext cx="3153664" cy="21526"/>
          </a:xfrm>
          <a:prstGeom prst="straightConnector1">
            <a:avLst/>
          </a:prstGeom>
          <a:noFill/>
          <a:ln cap="flat" cmpd="sng" w="25400">
            <a:solidFill>
              <a:schemeClr val="dk1"/>
            </a:solidFill>
            <a:prstDash val="solid"/>
            <a:round/>
            <a:headEnd len="med" w="med" type="none"/>
            <a:tailEnd len="med" w="med" type="none"/>
          </a:ln>
        </p:spPr>
      </p:cxnSp>
      <p:sp>
        <p:nvSpPr>
          <p:cNvPr id="1782" name="Shape 1782"/>
          <p:cNvSpPr txBox="1"/>
          <p:nvPr/>
        </p:nvSpPr>
        <p:spPr>
          <a:xfrm>
            <a:off x="2131166" y="4440680"/>
            <a:ext cx="460375" cy="515937"/>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clk</a:t>
            </a:r>
            <a:endParaRPr b="0" sz="1600">
              <a:solidFill>
                <a:schemeClr val="dk1"/>
              </a:solidFill>
              <a:latin typeface="Arial"/>
              <a:ea typeface="Arial"/>
              <a:cs typeface="Arial"/>
              <a:sym typeface="Arial"/>
            </a:endParaRPr>
          </a:p>
        </p:txBody>
      </p:sp>
      <p:sp>
        <p:nvSpPr>
          <p:cNvPr id="1783" name="Shape 1783"/>
          <p:cNvSpPr/>
          <p:nvPr/>
        </p:nvSpPr>
        <p:spPr>
          <a:xfrm>
            <a:off x="3474191" y="2614356"/>
            <a:ext cx="1063625" cy="1187450"/>
          </a:xfrm>
          <a:custGeom>
            <a:pathLst>
              <a:path extrusionOk="0" h="464" w="466">
                <a:moveTo>
                  <a:pt x="225" y="40"/>
                </a:moveTo>
                <a:cubicBezTo>
                  <a:pt x="238" y="79"/>
                  <a:pt x="272" y="90"/>
                  <a:pt x="305" y="112"/>
                </a:cubicBezTo>
                <a:cubicBezTo>
                  <a:pt x="313" y="117"/>
                  <a:pt x="321" y="123"/>
                  <a:pt x="329" y="128"/>
                </a:cubicBezTo>
                <a:cubicBezTo>
                  <a:pt x="337" y="133"/>
                  <a:pt x="353" y="144"/>
                  <a:pt x="353" y="144"/>
                </a:cubicBezTo>
                <a:cubicBezTo>
                  <a:pt x="358" y="152"/>
                  <a:pt x="362" y="161"/>
                  <a:pt x="369" y="168"/>
                </a:cubicBezTo>
                <a:cubicBezTo>
                  <a:pt x="376" y="175"/>
                  <a:pt x="387" y="176"/>
                  <a:pt x="393" y="184"/>
                </a:cubicBezTo>
                <a:cubicBezTo>
                  <a:pt x="406" y="201"/>
                  <a:pt x="427" y="263"/>
                  <a:pt x="433" y="280"/>
                </a:cubicBezTo>
                <a:cubicBezTo>
                  <a:pt x="439" y="298"/>
                  <a:pt x="465" y="328"/>
                  <a:pt x="465" y="328"/>
                </a:cubicBezTo>
                <a:cubicBezTo>
                  <a:pt x="452" y="379"/>
                  <a:pt x="466" y="354"/>
                  <a:pt x="409" y="392"/>
                </a:cubicBezTo>
                <a:cubicBezTo>
                  <a:pt x="395" y="401"/>
                  <a:pt x="361" y="408"/>
                  <a:pt x="361" y="408"/>
                </a:cubicBezTo>
                <a:cubicBezTo>
                  <a:pt x="324" y="463"/>
                  <a:pt x="347" y="450"/>
                  <a:pt x="305" y="464"/>
                </a:cubicBezTo>
                <a:cubicBezTo>
                  <a:pt x="225" y="455"/>
                  <a:pt x="141" y="454"/>
                  <a:pt x="73" y="408"/>
                </a:cubicBezTo>
                <a:cubicBezTo>
                  <a:pt x="49" y="336"/>
                  <a:pt x="44" y="248"/>
                  <a:pt x="1" y="184"/>
                </a:cubicBezTo>
                <a:cubicBezTo>
                  <a:pt x="4" y="157"/>
                  <a:pt x="0" y="129"/>
                  <a:pt x="9" y="104"/>
                </a:cubicBezTo>
                <a:cubicBezTo>
                  <a:pt x="12" y="96"/>
                  <a:pt x="26" y="101"/>
                  <a:pt x="33" y="96"/>
                </a:cubicBezTo>
                <a:cubicBezTo>
                  <a:pt x="74" y="64"/>
                  <a:pt x="35" y="18"/>
                  <a:pt x="89" y="0"/>
                </a:cubicBezTo>
                <a:cubicBezTo>
                  <a:pt x="102" y="1"/>
                  <a:pt x="162" y="3"/>
                  <a:pt x="185" y="16"/>
                </a:cubicBezTo>
                <a:cubicBezTo>
                  <a:pt x="223" y="37"/>
                  <a:pt x="249" y="64"/>
                  <a:pt x="225" y="40"/>
                </a:cubicBezTo>
                <a:close/>
              </a:path>
            </a:pathLst>
          </a:custGeom>
          <a:solidFill>
            <a:srgbClr val="CCFFFF"/>
          </a:solidFill>
          <a:ln cap="flat" cmpd="sng" w="25400">
            <a:solidFill>
              <a:schemeClr val="dk1"/>
            </a:solidFill>
            <a:prstDash val="solid"/>
            <a:round/>
            <a:headEnd len="sm" w="sm" type="none"/>
            <a:tailEnd len="sm" w="sm" type="none"/>
          </a:ln>
        </p:spPr>
        <p:txBody>
          <a:bodyPr anchorCtr="0" anchor="t"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784" name="Shape 1784"/>
          <p:cNvSpPr/>
          <p:nvPr/>
        </p:nvSpPr>
        <p:spPr>
          <a:xfrm>
            <a:off x="7614233" y="2231768"/>
            <a:ext cx="484187" cy="2149475"/>
          </a:xfrm>
          <a:custGeom>
            <a:pathLst>
              <a:path extrusionOk="0" h="464" w="466">
                <a:moveTo>
                  <a:pt x="225" y="40"/>
                </a:moveTo>
                <a:cubicBezTo>
                  <a:pt x="238" y="79"/>
                  <a:pt x="272" y="90"/>
                  <a:pt x="305" y="112"/>
                </a:cubicBezTo>
                <a:cubicBezTo>
                  <a:pt x="313" y="117"/>
                  <a:pt x="321" y="123"/>
                  <a:pt x="329" y="128"/>
                </a:cubicBezTo>
                <a:cubicBezTo>
                  <a:pt x="337" y="133"/>
                  <a:pt x="353" y="144"/>
                  <a:pt x="353" y="144"/>
                </a:cubicBezTo>
                <a:cubicBezTo>
                  <a:pt x="358" y="152"/>
                  <a:pt x="362" y="161"/>
                  <a:pt x="369" y="168"/>
                </a:cubicBezTo>
                <a:cubicBezTo>
                  <a:pt x="376" y="175"/>
                  <a:pt x="387" y="176"/>
                  <a:pt x="393" y="184"/>
                </a:cubicBezTo>
                <a:cubicBezTo>
                  <a:pt x="406" y="201"/>
                  <a:pt x="427" y="263"/>
                  <a:pt x="433" y="280"/>
                </a:cubicBezTo>
                <a:cubicBezTo>
                  <a:pt x="439" y="298"/>
                  <a:pt x="465" y="328"/>
                  <a:pt x="465" y="328"/>
                </a:cubicBezTo>
                <a:cubicBezTo>
                  <a:pt x="452" y="379"/>
                  <a:pt x="466" y="354"/>
                  <a:pt x="409" y="392"/>
                </a:cubicBezTo>
                <a:cubicBezTo>
                  <a:pt x="395" y="401"/>
                  <a:pt x="361" y="408"/>
                  <a:pt x="361" y="408"/>
                </a:cubicBezTo>
                <a:cubicBezTo>
                  <a:pt x="324" y="463"/>
                  <a:pt x="347" y="450"/>
                  <a:pt x="305" y="464"/>
                </a:cubicBezTo>
                <a:cubicBezTo>
                  <a:pt x="225" y="455"/>
                  <a:pt x="141" y="454"/>
                  <a:pt x="73" y="408"/>
                </a:cubicBezTo>
                <a:cubicBezTo>
                  <a:pt x="49" y="336"/>
                  <a:pt x="44" y="248"/>
                  <a:pt x="1" y="184"/>
                </a:cubicBezTo>
                <a:cubicBezTo>
                  <a:pt x="4" y="157"/>
                  <a:pt x="0" y="129"/>
                  <a:pt x="9" y="104"/>
                </a:cubicBezTo>
                <a:cubicBezTo>
                  <a:pt x="12" y="96"/>
                  <a:pt x="26" y="101"/>
                  <a:pt x="33" y="96"/>
                </a:cubicBezTo>
                <a:cubicBezTo>
                  <a:pt x="74" y="64"/>
                  <a:pt x="35" y="18"/>
                  <a:pt x="89" y="0"/>
                </a:cubicBezTo>
                <a:cubicBezTo>
                  <a:pt x="102" y="1"/>
                  <a:pt x="162" y="3"/>
                  <a:pt x="185" y="16"/>
                </a:cubicBezTo>
                <a:cubicBezTo>
                  <a:pt x="223" y="37"/>
                  <a:pt x="249" y="64"/>
                  <a:pt x="225" y="40"/>
                </a:cubicBezTo>
                <a:close/>
              </a:path>
            </a:pathLst>
          </a:custGeom>
          <a:solidFill>
            <a:schemeClr val="lt1"/>
          </a:solidFill>
          <a:ln cap="flat" cmpd="sng" w="25400">
            <a:solidFill>
              <a:schemeClr val="dk1"/>
            </a:solidFill>
            <a:prstDash val="solid"/>
            <a:round/>
            <a:headEnd len="sm" w="sm" type="none"/>
            <a:tailEnd len="sm" w="sm" type="none"/>
          </a:ln>
        </p:spPr>
        <p:txBody>
          <a:bodyPr anchorCtr="0" anchor="t"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1785" name="Shape 1785"/>
          <p:cNvCxnSpPr/>
          <p:nvPr/>
        </p:nvCxnSpPr>
        <p:spPr>
          <a:xfrm>
            <a:off x="8030292" y="3173943"/>
            <a:ext cx="1116013" cy="0"/>
          </a:xfrm>
          <a:prstGeom prst="straightConnector1">
            <a:avLst/>
          </a:prstGeom>
          <a:noFill/>
          <a:ln cap="flat" cmpd="sng" w="25400">
            <a:solidFill>
              <a:schemeClr val="dk1"/>
            </a:solidFill>
            <a:prstDash val="solid"/>
            <a:round/>
            <a:headEnd len="med" w="med" type="none"/>
            <a:tailEnd len="med" w="med" type="none"/>
          </a:ln>
        </p:spPr>
      </p:cxnSp>
      <p:sp>
        <p:nvSpPr>
          <p:cNvPr id="1786" name="Shape 1786"/>
          <p:cNvSpPr txBox="1"/>
          <p:nvPr/>
        </p:nvSpPr>
        <p:spPr>
          <a:xfrm>
            <a:off x="2357433" y="2677856"/>
            <a:ext cx="712690" cy="488335"/>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e1_in</a:t>
            </a:r>
            <a:endParaRPr b="0" sz="1600">
              <a:solidFill>
                <a:schemeClr val="dk1"/>
              </a:solidFill>
              <a:latin typeface="Arial"/>
              <a:ea typeface="Arial"/>
              <a:cs typeface="Arial"/>
              <a:sym typeface="Arial"/>
            </a:endParaRPr>
          </a:p>
        </p:txBody>
      </p:sp>
      <p:sp>
        <p:nvSpPr>
          <p:cNvPr id="1787" name="Shape 1787"/>
          <p:cNvSpPr txBox="1"/>
          <p:nvPr/>
        </p:nvSpPr>
        <p:spPr>
          <a:xfrm>
            <a:off x="2304692" y="3055250"/>
            <a:ext cx="712690" cy="488335"/>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e0_in</a:t>
            </a:r>
            <a:endParaRPr b="0" sz="1600">
              <a:solidFill>
                <a:schemeClr val="dk1"/>
              </a:solidFill>
              <a:latin typeface="Arial"/>
              <a:ea typeface="Arial"/>
              <a:cs typeface="Arial"/>
              <a:sym typeface="Arial"/>
            </a:endParaRPr>
          </a:p>
        </p:txBody>
      </p:sp>
      <p:cxnSp>
        <p:nvCxnSpPr>
          <p:cNvPr id="1788" name="Shape 1788"/>
          <p:cNvCxnSpPr/>
          <p:nvPr/>
        </p:nvCxnSpPr>
        <p:spPr>
          <a:xfrm>
            <a:off x="2889991" y="3330318"/>
            <a:ext cx="0" cy="0"/>
          </a:xfrm>
          <a:prstGeom prst="straightConnector1">
            <a:avLst/>
          </a:prstGeom>
          <a:noFill/>
          <a:ln cap="flat" cmpd="sng" w="25400">
            <a:solidFill>
              <a:schemeClr val="dk1"/>
            </a:solidFill>
            <a:prstDash val="solid"/>
            <a:round/>
            <a:headEnd len="med" w="med" type="none"/>
            <a:tailEnd len="med" w="med" type="none"/>
          </a:ln>
        </p:spPr>
      </p:cxnSp>
      <p:sp>
        <p:nvSpPr>
          <p:cNvPr id="1789" name="Shape 1789"/>
          <p:cNvSpPr txBox="1"/>
          <p:nvPr/>
        </p:nvSpPr>
        <p:spPr>
          <a:xfrm>
            <a:off x="3558329" y="2931856"/>
            <a:ext cx="906462" cy="598487"/>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600">
                <a:solidFill>
                  <a:schemeClr val="dk1"/>
                </a:solidFill>
                <a:latin typeface="Arial"/>
                <a:ea typeface="Arial"/>
                <a:cs typeface="Arial"/>
                <a:sym typeface="Arial"/>
              </a:rPr>
              <a:t>Drive-</a:t>
            </a:r>
            <a:br>
              <a:rPr b="0" lang="de-CH" sz="1600">
                <a:solidFill>
                  <a:schemeClr val="dk1"/>
                </a:solidFill>
                <a:latin typeface="Arial"/>
                <a:ea typeface="Arial"/>
                <a:cs typeface="Arial"/>
                <a:sym typeface="Arial"/>
              </a:rPr>
            </a:br>
            <a:r>
              <a:rPr b="0" lang="de-CH" sz="1600">
                <a:solidFill>
                  <a:schemeClr val="dk1"/>
                </a:solidFill>
                <a:latin typeface="Arial"/>
                <a:ea typeface="Arial"/>
                <a:cs typeface="Arial"/>
                <a:sym typeface="Arial"/>
              </a:rPr>
              <a:t>logic</a:t>
            </a:r>
            <a:endParaRPr b="0" sz="1600">
              <a:solidFill>
                <a:schemeClr val="dk1"/>
              </a:solidFill>
              <a:latin typeface="Arial"/>
              <a:ea typeface="Arial"/>
              <a:cs typeface="Arial"/>
              <a:sym typeface="Arial"/>
            </a:endParaRPr>
          </a:p>
        </p:txBody>
      </p:sp>
      <p:sp>
        <p:nvSpPr>
          <p:cNvPr id="1790" name="Shape 1790"/>
          <p:cNvSpPr/>
          <p:nvPr/>
        </p:nvSpPr>
        <p:spPr>
          <a:xfrm>
            <a:off x="5706320" y="2963606"/>
            <a:ext cx="436563" cy="73183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791" name="Shape 1791"/>
          <p:cNvSpPr txBox="1"/>
          <p:nvPr/>
        </p:nvSpPr>
        <p:spPr>
          <a:xfrm>
            <a:off x="5874595" y="2817556"/>
            <a:ext cx="244475" cy="460375"/>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Q</a:t>
            </a:r>
            <a:endParaRPr/>
          </a:p>
        </p:txBody>
      </p:sp>
      <p:sp>
        <p:nvSpPr>
          <p:cNvPr id="1792" name="Shape 1792"/>
          <p:cNvSpPr txBox="1"/>
          <p:nvPr/>
        </p:nvSpPr>
        <p:spPr>
          <a:xfrm>
            <a:off x="5696795" y="2817556"/>
            <a:ext cx="242888" cy="515937"/>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D</a:t>
            </a:r>
            <a:endParaRPr/>
          </a:p>
        </p:txBody>
      </p:sp>
      <p:sp>
        <p:nvSpPr>
          <p:cNvPr id="1793" name="Shape 1793"/>
          <p:cNvSpPr txBox="1"/>
          <p:nvPr/>
        </p:nvSpPr>
        <p:spPr>
          <a:xfrm>
            <a:off x="5804745" y="3389056"/>
            <a:ext cx="434975" cy="3206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400">
                <a:solidFill>
                  <a:schemeClr val="dk1"/>
                </a:solidFill>
                <a:latin typeface="Arial"/>
                <a:ea typeface="Arial"/>
                <a:cs typeface="Arial"/>
                <a:sym typeface="Arial"/>
              </a:rPr>
              <a:t>!Q</a:t>
            </a:r>
            <a:endParaRPr/>
          </a:p>
        </p:txBody>
      </p:sp>
      <p:cxnSp>
        <p:nvCxnSpPr>
          <p:cNvPr id="1794" name="Shape 1794"/>
          <p:cNvCxnSpPr/>
          <p:nvPr/>
        </p:nvCxnSpPr>
        <p:spPr>
          <a:xfrm>
            <a:off x="5706320" y="3238243"/>
            <a:ext cx="147638" cy="92075"/>
          </a:xfrm>
          <a:prstGeom prst="straightConnector1">
            <a:avLst/>
          </a:prstGeom>
          <a:noFill/>
          <a:ln cap="flat" cmpd="sng" w="9525">
            <a:solidFill>
              <a:schemeClr val="dk1"/>
            </a:solidFill>
            <a:prstDash val="solid"/>
            <a:round/>
            <a:headEnd len="med" w="med" type="none"/>
            <a:tailEnd len="med" w="med" type="none"/>
          </a:ln>
        </p:spPr>
      </p:cxnSp>
      <p:cxnSp>
        <p:nvCxnSpPr>
          <p:cNvPr id="1795" name="Shape 1795"/>
          <p:cNvCxnSpPr/>
          <p:nvPr/>
        </p:nvCxnSpPr>
        <p:spPr>
          <a:xfrm flipH="1">
            <a:off x="5706320" y="3330318"/>
            <a:ext cx="147638" cy="90488"/>
          </a:xfrm>
          <a:prstGeom prst="straightConnector1">
            <a:avLst/>
          </a:prstGeom>
          <a:noFill/>
          <a:ln cap="flat" cmpd="sng" w="9525">
            <a:solidFill>
              <a:schemeClr val="dk1"/>
            </a:solidFill>
            <a:prstDash val="solid"/>
            <a:round/>
            <a:headEnd len="med" w="med" type="none"/>
            <a:tailEnd len="med" w="med" type="none"/>
          </a:ln>
        </p:spPr>
      </p:cxnSp>
      <p:cxnSp>
        <p:nvCxnSpPr>
          <p:cNvPr id="1796" name="Shape 1796"/>
          <p:cNvCxnSpPr/>
          <p:nvPr/>
        </p:nvCxnSpPr>
        <p:spPr>
          <a:xfrm>
            <a:off x="5561858" y="3330318"/>
            <a:ext cx="144462" cy="0"/>
          </a:xfrm>
          <a:prstGeom prst="straightConnector1">
            <a:avLst/>
          </a:prstGeom>
          <a:noFill/>
          <a:ln cap="flat" cmpd="sng" w="25400">
            <a:solidFill>
              <a:srgbClr val="003366"/>
            </a:solidFill>
            <a:prstDash val="solid"/>
            <a:round/>
            <a:headEnd len="med" w="med" type="none"/>
            <a:tailEnd len="med" w="med" type="none"/>
          </a:ln>
        </p:spPr>
      </p:cxnSp>
      <p:cxnSp>
        <p:nvCxnSpPr>
          <p:cNvPr id="1797" name="Shape 1797"/>
          <p:cNvCxnSpPr/>
          <p:nvPr/>
        </p:nvCxnSpPr>
        <p:spPr>
          <a:xfrm>
            <a:off x="3423391" y="2507993"/>
            <a:ext cx="0" cy="365125"/>
          </a:xfrm>
          <a:prstGeom prst="straightConnector1">
            <a:avLst/>
          </a:prstGeom>
          <a:noFill/>
          <a:ln cap="flat" cmpd="sng" w="25400">
            <a:solidFill>
              <a:schemeClr val="dk1"/>
            </a:solidFill>
            <a:prstDash val="solid"/>
            <a:round/>
            <a:headEnd len="med" w="med" type="none"/>
            <a:tailEnd len="med" w="med" type="none"/>
          </a:ln>
        </p:spPr>
      </p:cxnSp>
      <p:cxnSp>
        <p:nvCxnSpPr>
          <p:cNvPr id="1798" name="Shape 1798"/>
          <p:cNvCxnSpPr/>
          <p:nvPr/>
        </p:nvCxnSpPr>
        <p:spPr>
          <a:xfrm flipH="1" rot="10800000">
            <a:off x="3617066" y="2415918"/>
            <a:ext cx="193675" cy="136525"/>
          </a:xfrm>
          <a:prstGeom prst="straightConnector1">
            <a:avLst/>
          </a:prstGeom>
          <a:noFill/>
          <a:ln cap="flat" cmpd="sng" w="25400">
            <a:solidFill>
              <a:schemeClr val="dk1"/>
            </a:solidFill>
            <a:prstDash val="solid"/>
            <a:round/>
            <a:headEnd len="med" w="med" type="none"/>
            <a:tailEnd len="med" w="med" type="none"/>
          </a:ln>
        </p:spPr>
      </p:cxnSp>
      <p:sp>
        <p:nvSpPr>
          <p:cNvPr id="1799" name="Shape 1799"/>
          <p:cNvSpPr txBox="1"/>
          <p:nvPr/>
        </p:nvSpPr>
        <p:spPr>
          <a:xfrm>
            <a:off x="3539639" y="1961893"/>
            <a:ext cx="353291" cy="498595"/>
          </a:xfrm>
          <a:prstGeom prst="rect">
            <a:avLst/>
          </a:prstGeom>
          <a:noFill/>
          <a:ln>
            <a:noFill/>
          </a:ln>
        </p:spPr>
        <p:txBody>
          <a:bodyPr anchorCtr="0" anchor="t" bIns="52150" lIns="104300" spcFirstLastPara="1" rIns="104300" wrap="square" tIns="52150">
            <a:noAutofit/>
          </a:bodyPr>
          <a:lstStyle/>
          <a:p>
            <a:pPr indent="0" lvl="0" marL="0" marR="0" rtl="0" algn="ctr">
              <a:lnSpc>
                <a:spcPct val="160000"/>
              </a:lnSpc>
              <a:spcBef>
                <a:spcPts val="0"/>
              </a:spcBef>
              <a:spcAft>
                <a:spcPts val="0"/>
              </a:spcAft>
              <a:buNone/>
            </a:pPr>
            <a:r>
              <a:rPr b="0" lang="de-CH" sz="2000">
                <a:solidFill>
                  <a:schemeClr val="dk1"/>
                </a:solidFill>
                <a:latin typeface="Arial"/>
                <a:ea typeface="Arial"/>
                <a:cs typeface="Arial"/>
                <a:sym typeface="Arial"/>
              </a:rPr>
              <a:t>2</a:t>
            </a:r>
            <a:endParaRPr/>
          </a:p>
        </p:txBody>
      </p:sp>
      <p:sp>
        <p:nvSpPr>
          <p:cNvPr id="1800" name="Shape 1800"/>
          <p:cNvSpPr txBox="1"/>
          <p:nvPr/>
        </p:nvSpPr>
        <p:spPr>
          <a:xfrm>
            <a:off x="4543823" y="2858966"/>
            <a:ext cx="540757" cy="477145"/>
          </a:xfrm>
          <a:prstGeom prst="rect">
            <a:avLst/>
          </a:prstGeom>
          <a:noFill/>
          <a:ln>
            <a:noFill/>
          </a:ln>
        </p:spPr>
        <p:txBody>
          <a:bodyPr anchorCtr="0" anchor="t" bIns="53375" lIns="102650" spcFirstLastPara="1" rIns="102650" wrap="square" tIns="53375">
            <a:noAutofit/>
          </a:bodyPr>
          <a:lstStyle/>
          <a:p>
            <a:pPr indent="0" lvl="0" marL="0" marR="0" rtl="0" algn="ctr">
              <a:lnSpc>
                <a:spcPct val="100000"/>
              </a:lnSpc>
              <a:spcBef>
                <a:spcPts val="0"/>
              </a:spcBef>
              <a:spcAft>
                <a:spcPts val="0"/>
              </a:spcAft>
              <a:buNone/>
            </a:pPr>
            <a:r>
              <a:rPr b="0" lang="de-CH" sz="1200">
                <a:solidFill>
                  <a:srgbClr val="0A64A6"/>
                </a:solidFill>
                <a:latin typeface="Arial"/>
                <a:ea typeface="Arial"/>
                <a:cs typeface="Arial"/>
                <a:sym typeface="Arial"/>
              </a:rPr>
              <a:t>next</a:t>
            </a:r>
            <a:br>
              <a:rPr b="0" lang="de-CH" sz="1200">
                <a:solidFill>
                  <a:srgbClr val="0A64A6"/>
                </a:solidFill>
                <a:latin typeface="Arial"/>
                <a:ea typeface="Arial"/>
                <a:cs typeface="Arial"/>
                <a:sym typeface="Arial"/>
              </a:rPr>
            </a:br>
            <a:r>
              <a:rPr b="0" lang="de-CH" sz="1200">
                <a:solidFill>
                  <a:srgbClr val="0A64A6"/>
                </a:solidFill>
                <a:latin typeface="Arial"/>
                <a:ea typeface="Arial"/>
                <a:cs typeface="Arial"/>
                <a:sym typeface="Arial"/>
              </a:rPr>
              <a:t>state</a:t>
            </a:r>
            <a:endParaRPr b="0" sz="1200">
              <a:solidFill>
                <a:srgbClr val="0A64A6"/>
              </a:solidFill>
              <a:latin typeface="Arial"/>
              <a:ea typeface="Arial"/>
              <a:cs typeface="Arial"/>
              <a:sym typeface="Arial"/>
            </a:endParaRPr>
          </a:p>
        </p:txBody>
      </p:sp>
      <p:cxnSp>
        <p:nvCxnSpPr>
          <p:cNvPr id="1801" name="Shape 1801"/>
          <p:cNvCxnSpPr/>
          <p:nvPr/>
        </p:nvCxnSpPr>
        <p:spPr>
          <a:xfrm flipH="1" rot="10800000">
            <a:off x="2335650" y="4111604"/>
            <a:ext cx="3616489" cy="10764"/>
          </a:xfrm>
          <a:prstGeom prst="straightConnector1">
            <a:avLst/>
          </a:prstGeom>
          <a:noFill/>
          <a:ln cap="flat" cmpd="sng" w="25400">
            <a:solidFill>
              <a:schemeClr val="dk1"/>
            </a:solidFill>
            <a:prstDash val="solid"/>
            <a:round/>
            <a:headEnd len="med" w="med" type="none"/>
            <a:tailEnd len="med" w="med" type="none"/>
          </a:ln>
        </p:spPr>
      </p:cxnSp>
      <p:sp>
        <p:nvSpPr>
          <p:cNvPr id="1802" name="Shape 1802"/>
          <p:cNvSpPr txBox="1"/>
          <p:nvPr/>
        </p:nvSpPr>
        <p:spPr>
          <a:xfrm>
            <a:off x="2272454" y="3681156"/>
            <a:ext cx="666750" cy="460375"/>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reset</a:t>
            </a:r>
            <a:endParaRPr/>
          </a:p>
        </p:txBody>
      </p:sp>
      <p:cxnSp>
        <p:nvCxnSpPr>
          <p:cNvPr id="1803" name="Shape 1803"/>
          <p:cNvCxnSpPr/>
          <p:nvPr/>
        </p:nvCxnSpPr>
        <p:spPr>
          <a:xfrm>
            <a:off x="5950795" y="3695443"/>
            <a:ext cx="0" cy="411163"/>
          </a:xfrm>
          <a:prstGeom prst="straightConnector1">
            <a:avLst/>
          </a:prstGeom>
          <a:noFill/>
          <a:ln cap="flat" cmpd="sng" w="25400">
            <a:solidFill>
              <a:schemeClr val="dk1"/>
            </a:solidFill>
            <a:prstDash val="solid"/>
            <a:round/>
            <a:headEnd len="med" w="med" type="none"/>
            <a:tailEnd len="med" w="med" type="none"/>
          </a:ln>
        </p:spPr>
      </p:cxnSp>
      <p:sp>
        <p:nvSpPr>
          <p:cNvPr id="1804" name="Shape 1804"/>
          <p:cNvSpPr txBox="1"/>
          <p:nvPr>
            <p:ph type="title"/>
          </p:nvPr>
        </p:nvSpPr>
        <p:spPr>
          <a:xfrm>
            <a:off x="515407" y="628650"/>
            <a:ext cx="8437524" cy="7096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de-CH" sz="3200" u="none" cap="none" strike="noStrike">
                <a:solidFill>
                  <a:srgbClr val="0064BA"/>
                </a:solidFill>
                <a:latin typeface="Arial"/>
                <a:ea typeface="Arial"/>
                <a:cs typeface="Arial"/>
                <a:sym typeface="Arial"/>
              </a:rPr>
              <a:t>Example: Sequence/Pattern Recognition</a:t>
            </a:r>
            <a:endParaRPr b="1" i="0" sz="3200" u="none" cap="none" strike="noStrike">
              <a:solidFill>
                <a:srgbClr val="0064BA"/>
              </a:solidFill>
              <a:latin typeface="Arial"/>
              <a:ea typeface="Arial"/>
              <a:cs typeface="Arial"/>
              <a:sym typeface="Arial"/>
            </a:endParaRPr>
          </a:p>
        </p:txBody>
      </p:sp>
      <p:sp>
        <p:nvSpPr>
          <p:cNvPr id="1805" name="Shape 1805"/>
          <p:cNvSpPr txBox="1"/>
          <p:nvPr/>
        </p:nvSpPr>
        <p:spPr>
          <a:xfrm>
            <a:off x="633144" y="1563809"/>
            <a:ext cx="9447212" cy="459268"/>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Clr>
                <a:schemeClr val="dk1"/>
              </a:buClr>
              <a:buSzPts val="2300"/>
              <a:buFont typeface="Arial"/>
              <a:buChar char="•"/>
            </a:pPr>
            <a:r>
              <a:rPr b="1" lang="de-CH" sz="2300">
                <a:solidFill>
                  <a:schemeClr val="dk1"/>
                </a:solidFill>
                <a:latin typeface="Arial"/>
                <a:ea typeface="Arial"/>
                <a:cs typeface="Arial"/>
                <a:sym typeface="Arial"/>
              </a:rPr>
              <a:t> Moore FSM</a:t>
            </a:r>
            <a:endParaRPr b="1" sz="2300">
              <a:solidFill>
                <a:schemeClr val="dk1"/>
              </a:solidFill>
              <a:latin typeface="Arial"/>
              <a:ea typeface="Arial"/>
              <a:cs typeface="Arial"/>
              <a:sym typeface="Arial"/>
            </a:endParaRPr>
          </a:p>
        </p:txBody>
      </p:sp>
      <p:sp>
        <p:nvSpPr>
          <p:cNvPr id="1806" name="Shape 1806"/>
          <p:cNvSpPr txBox="1"/>
          <p:nvPr/>
        </p:nvSpPr>
        <p:spPr>
          <a:xfrm>
            <a:off x="9130625" y="2796150"/>
            <a:ext cx="724111" cy="488335"/>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q_out</a:t>
            </a:r>
            <a:endParaRPr b="0" sz="1600">
              <a:solidFill>
                <a:schemeClr val="dk1"/>
              </a:solidFill>
              <a:latin typeface="Arial"/>
              <a:ea typeface="Arial"/>
              <a:cs typeface="Arial"/>
              <a:sym typeface="Arial"/>
            </a:endParaRPr>
          </a:p>
        </p:txBody>
      </p:sp>
      <p:sp>
        <p:nvSpPr>
          <p:cNvPr id="1807" name="Shape 1807"/>
          <p:cNvSpPr/>
          <p:nvPr/>
        </p:nvSpPr>
        <p:spPr>
          <a:xfrm>
            <a:off x="3102484" y="5388840"/>
            <a:ext cx="1468672" cy="45852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chemeClr val="dk1"/>
                </a:solidFill>
                <a:latin typeface="Arial"/>
                <a:ea typeface="Arial"/>
                <a:cs typeface="Arial"/>
                <a:sym typeface="Arial"/>
              </a:rPr>
              <a:t>Drive Logic</a:t>
            </a:r>
            <a:endParaRPr b="1" sz="2000">
              <a:solidFill>
                <a:schemeClr val="dk2"/>
              </a:solidFill>
              <a:latin typeface="Arial"/>
              <a:ea typeface="Arial"/>
              <a:cs typeface="Arial"/>
              <a:sym typeface="Arial"/>
            </a:endParaRPr>
          </a:p>
        </p:txBody>
      </p:sp>
      <p:sp>
        <p:nvSpPr>
          <p:cNvPr id="1808" name="Shape 1808"/>
          <p:cNvSpPr/>
          <p:nvPr/>
        </p:nvSpPr>
        <p:spPr>
          <a:xfrm>
            <a:off x="5321450" y="5056890"/>
            <a:ext cx="1125629" cy="91307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chemeClr val="dk1"/>
                </a:solidFill>
                <a:latin typeface="Arial"/>
                <a:ea typeface="Arial"/>
                <a:cs typeface="Arial"/>
                <a:sym typeface="Arial"/>
              </a:rPr>
              <a:t>clocked </a:t>
            </a:r>
            <a:br>
              <a:rPr b="0" lang="de-CH" sz="2000">
                <a:solidFill>
                  <a:schemeClr val="dk2"/>
                </a:solidFill>
                <a:latin typeface="Arial"/>
                <a:ea typeface="Arial"/>
                <a:cs typeface="Arial"/>
                <a:sym typeface="Arial"/>
              </a:rPr>
            </a:br>
            <a:r>
              <a:rPr b="0" lang="de-CH" sz="2000">
                <a:solidFill>
                  <a:schemeClr val="dk2"/>
                </a:solidFill>
                <a:latin typeface="Arial"/>
                <a:ea typeface="Arial"/>
                <a:cs typeface="Arial"/>
                <a:sym typeface="Arial"/>
              </a:rPr>
              <a:t>Process</a:t>
            </a:r>
            <a:endParaRPr b="0" sz="2000">
              <a:solidFill>
                <a:schemeClr val="dk1"/>
              </a:solidFill>
              <a:latin typeface="Arial"/>
              <a:ea typeface="Arial"/>
              <a:cs typeface="Arial"/>
              <a:sym typeface="Arial"/>
            </a:endParaRPr>
          </a:p>
        </p:txBody>
      </p:sp>
      <p:sp>
        <p:nvSpPr>
          <p:cNvPr id="1809" name="Shape 1809"/>
          <p:cNvSpPr/>
          <p:nvPr/>
        </p:nvSpPr>
        <p:spPr>
          <a:xfrm>
            <a:off x="7334198" y="5056888"/>
            <a:ext cx="1023037" cy="91307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chemeClr val="dk1"/>
                </a:solidFill>
                <a:latin typeface="Arial"/>
                <a:ea typeface="Arial"/>
                <a:cs typeface="Arial"/>
                <a:sym typeface="Arial"/>
              </a:rPr>
              <a:t>Output </a:t>
            </a:r>
            <a:br>
              <a:rPr b="0" lang="de-CH" sz="2000">
                <a:solidFill>
                  <a:schemeClr val="dk1"/>
                </a:solidFill>
                <a:latin typeface="Arial"/>
                <a:ea typeface="Arial"/>
                <a:cs typeface="Arial"/>
                <a:sym typeface="Arial"/>
              </a:rPr>
            </a:br>
            <a:r>
              <a:rPr b="0" lang="de-CH" sz="2000">
                <a:solidFill>
                  <a:schemeClr val="dk1"/>
                </a:solidFill>
                <a:latin typeface="Arial"/>
                <a:ea typeface="Arial"/>
                <a:cs typeface="Arial"/>
                <a:sym typeface="Arial"/>
              </a:rPr>
              <a:t>Logic</a:t>
            </a:r>
            <a:endParaRPr b="1" sz="2000">
              <a:solidFill>
                <a:schemeClr val="dk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3" name="Shape 1813"/>
        <p:cNvGrpSpPr/>
        <p:nvPr/>
      </p:nvGrpSpPr>
      <p:grpSpPr>
        <a:xfrm>
          <a:off x="0" y="0"/>
          <a:ext cx="0" cy="0"/>
          <a:chOff x="0" y="0"/>
          <a:chExt cx="0" cy="0"/>
        </a:xfrm>
      </p:grpSpPr>
      <p:sp>
        <p:nvSpPr>
          <p:cNvPr id="1814" name="Shape 1814"/>
          <p:cNvSpPr txBox="1"/>
          <p:nvPr>
            <p:ph type="title"/>
          </p:nvPr>
        </p:nvSpPr>
        <p:spPr>
          <a:xfrm>
            <a:off x="1030114" y="628650"/>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rgbClr val="0064BA"/>
                </a:solidFill>
                <a:latin typeface="Arial"/>
                <a:ea typeface="Arial"/>
                <a:cs typeface="Arial"/>
                <a:sym typeface="Arial"/>
              </a:rPr>
              <a:t>Example: Sequence/Pattern Recognition</a:t>
            </a:r>
            <a:endParaRPr b="1" i="0" sz="2800" u="none" cap="none" strike="noStrike">
              <a:solidFill>
                <a:schemeClr val="dk2"/>
              </a:solidFill>
              <a:latin typeface="Arial"/>
              <a:ea typeface="Arial"/>
              <a:cs typeface="Arial"/>
              <a:sym typeface="Arial"/>
            </a:endParaRPr>
          </a:p>
        </p:txBody>
      </p:sp>
      <p:sp>
        <p:nvSpPr>
          <p:cNvPr id="1815" name="Shape 1815"/>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grpSp>
        <p:nvGrpSpPr>
          <p:cNvPr id="1816" name="Shape 1816"/>
          <p:cNvGrpSpPr/>
          <p:nvPr/>
        </p:nvGrpSpPr>
        <p:grpSpPr>
          <a:xfrm>
            <a:off x="2993838" y="2957988"/>
            <a:ext cx="1069975" cy="1008062"/>
            <a:chOff x="2496" y="960"/>
            <a:chExt cx="576" cy="576"/>
          </a:xfrm>
        </p:grpSpPr>
        <p:sp>
          <p:nvSpPr>
            <p:cNvPr id="1817" name="Shape 1817"/>
            <p:cNvSpPr/>
            <p:nvPr/>
          </p:nvSpPr>
          <p:spPr>
            <a:xfrm>
              <a:off x="2496" y="960"/>
              <a:ext cx="576" cy="576"/>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lnSpc>
                  <a:spcPct val="100000"/>
                </a:lnSpc>
                <a:spcBef>
                  <a:spcPts val="0"/>
                </a:spcBef>
                <a:spcAft>
                  <a:spcPts val="0"/>
                </a:spcAft>
                <a:buNone/>
              </a:pPr>
              <a:r>
                <a:t/>
              </a:r>
              <a:endParaRPr b="0" sz="2100">
                <a:solidFill>
                  <a:schemeClr val="dk1"/>
                </a:solidFill>
                <a:latin typeface="Arial"/>
                <a:ea typeface="Arial"/>
                <a:cs typeface="Arial"/>
                <a:sym typeface="Arial"/>
              </a:endParaRPr>
            </a:p>
          </p:txBody>
        </p:sp>
        <p:cxnSp>
          <p:nvCxnSpPr>
            <p:cNvPr id="1818" name="Shape 1818"/>
            <p:cNvCxnSpPr/>
            <p:nvPr/>
          </p:nvCxnSpPr>
          <p:spPr>
            <a:xfrm>
              <a:off x="2592" y="1248"/>
              <a:ext cx="384" cy="0"/>
            </a:xfrm>
            <a:prstGeom prst="straightConnector1">
              <a:avLst/>
            </a:prstGeom>
            <a:noFill/>
            <a:ln cap="flat" cmpd="sng" w="25400">
              <a:solidFill>
                <a:schemeClr val="dk1"/>
              </a:solidFill>
              <a:prstDash val="solid"/>
              <a:round/>
              <a:headEnd len="med" w="med" type="none"/>
              <a:tailEnd len="med" w="med" type="none"/>
            </a:ln>
          </p:spPr>
        </p:cxnSp>
        <p:sp>
          <p:nvSpPr>
            <p:cNvPr id="1819" name="Shape 1819"/>
            <p:cNvSpPr txBox="1"/>
            <p:nvPr/>
          </p:nvSpPr>
          <p:spPr>
            <a:xfrm>
              <a:off x="2657" y="1008"/>
              <a:ext cx="258" cy="218"/>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Z0</a:t>
              </a:r>
              <a:endParaRPr b="0" sz="1800">
                <a:solidFill>
                  <a:schemeClr val="dk1"/>
                </a:solidFill>
                <a:latin typeface="Arial"/>
                <a:ea typeface="Arial"/>
                <a:cs typeface="Arial"/>
                <a:sym typeface="Arial"/>
              </a:endParaRPr>
            </a:p>
          </p:txBody>
        </p:sp>
        <p:sp>
          <p:nvSpPr>
            <p:cNvPr id="1820" name="Shape 1820"/>
            <p:cNvSpPr txBox="1"/>
            <p:nvPr/>
          </p:nvSpPr>
          <p:spPr>
            <a:xfrm>
              <a:off x="2633" y="1248"/>
              <a:ext cx="275" cy="24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00</a:t>
              </a:r>
              <a:endParaRPr b="0" sz="2100">
                <a:solidFill>
                  <a:schemeClr val="dk1"/>
                </a:solidFill>
                <a:latin typeface="Arial"/>
                <a:ea typeface="Arial"/>
                <a:cs typeface="Arial"/>
                <a:sym typeface="Arial"/>
              </a:endParaRPr>
            </a:p>
          </p:txBody>
        </p:sp>
      </p:grpSp>
      <p:grpSp>
        <p:nvGrpSpPr>
          <p:cNvPr id="1821" name="Shape 1821"/>
          <p:cNvGrpSpPr/>
          <p:nvPr/>
        </p:nvGrpSpPr>
        <p:grpSpPr>
          <a:xfrm>
            <a:off x="7023377" y="2764015"/>
            <a:ext cx="1069975" cy="1008062"/>
            <a:chOff x="2496" y="960"/>
            <a:chExt cx="576" cy="576"/>
          </a:xfrm>
        </p:grpSpPr>
        <p:sp>
          <p:nvSpPr>
            <p:cNvPr id="1822" name="Shape 1822"/>
            <p:cNvSpPr/>
            <p:nvPr/>
          </p:nvSpPr>
          <p:spPr>
            <a:xfrm>
              <a:off x="2496" y="960"/>
              <a:ext cx="576" cy="576"/>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lnSpc>
                  <a:spcPct val="100000"/>
                </a:lnSpc>
                <a:spcBef>
                  <a:spcPts val="0"/>
                </a:spcBef>
                <a:spcAft>
                  <a:spcPts val="0"/>
                </a:spcAft>
                <a:buNone/>
              </a:pPr>
              <a:r>
                <a:t/>
              </a:r>
              <a:endParaRPr b="0" sz="2100">
                <a:solidFill>
                  <a:schemeClr val="dk1"/>
                </a:solidFill>
                <a:latin typeface="Arial"/>
                <a:ea typeface="Arial"/>
                <a:cs typeface="Arial"/>
                <a:sym typeface="Arial"/>
              </a:endParaRPr>
            </a:p>
          </p:txBody>
        </p:sp>
        <p:cxnSp>
          <p:nvCxnSpPr>
            <p:cNvPr id="1823" name="Shape 1823"/>
            <p:cNvCxnSpPr/>
            <p:nvPr/>
          </p:nvCxnSpPr>
          <p:spPr>
            <a:xfrm>
              <a:off x="2592" y="1248"/>
              <a:ext cx="384" cy="0"/>
            </a:xfrm>
            <a:prstGeom prst="straightConnector1">
              <a:avLst/>
            </a:prstGeom>
            <a:noFill/>
            <a:ln cap="flat" cmpd="sng" w="25400">
              <a:solidFill>
                <a:schemeClr val="dk1"/>
              </a:solidFill>
              <a:prstDash val="solid"/>
              <a:round/>
              <a:headEnd len="med" w="med" type="none"/>
              <a:tailEnd len="med" w="med" type="none"/>
            </a:ln>
          </p:spPr>
        </p:cxnSp>
        <p:sp>
          <p:nvSpPr>
            <p:cNvPr id="1824" name="Shape 1824"/>
            <p:cNvSpPr txBox="1"/>
            <p:nvPr/>
          </p:nvSpPr>
          <p:spPr>
            <a:xfrm>
              <a:off x="2656" y="1008"/>
              <a:ext cx="258" cy="218"/>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Z1</a:t>
              </a:r>
              <a:endParaRPr b="0" sz="1800">
                <a:solidFill>
                  <a:schemeClr val="dk1"/>
                </a:solidFill>
                <a:latin typeface="Arial"/>
                <a:ea typeface="Arial"/>
                <a:cs typeface="Arial"/>
                <a:sym typeface="Arial"/>
              </a:endParaRPr>
            </a:p>
          </p:txBody>
        </p:sp>
        <p:sp>
          <p:nvSpPr>
            <p:cNvPr id="1825" name="Shape 1825"/>
            <p:cNvSpPr txBox="1"/>
            <p:nvPr/>
          </p:nvSpPr>
          <p:spPr>
            <a:xfrm>
              <a:off x="2633" y="1248"/>
              <a:ext cx="275" cy="24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01</a:t>
              </a:r>
              <a:endParaRPr b="0" sz="2100">
                <a:solidFill>
                  <a:schemeClr val="dk1"/>
                </a:solidFill>
                <a:latin typeface="Arial"/>
                <a:ea typeface="Arial"/>
                <a:cs typeface="Arial"/>
                <a:sym typeface="Arial"/>
              </a:endParaRPr>
            </a:p>
          </p:txBody>
        </p:sp>
      </p:grpSp>
      <p:grpSp>
        <p:nvGrpSpPr>
          <p:cNvPr id="1826" name="Shape 1826"/>
          <p:cNvGrpSpPr/>
          <p:nvPr/>
        </p:nvGrpSpPr>
        <p:grpSpPr>
          <a:xfrm>
            <a:off x="7522122" y="5552694"/>
            <a:ext cx="1069975" cy="1008062"/>
            <a:chOff x="2496" y="960"/>
            <a:chExt cx="576" cy="576"/>
          </a:xfrm>
        </p:grpSpPr>
        <p:sp>
          <p:nvSpPr>
            <p:cNvPr id="1827" name="Shape 1827"/>
            <p:cNvSpPr/>
            <p:nvPr/>
          </p:nvSpPr>
          <p:spPr>
            <a:xfrm>
              <a:off x="2496" y="960"/>
              <a:ext cx="576" cy="576"/>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lnSpc>
                  <a:spcPct val="100000"/>
                </a:lnSpc>
                <a:spcBef>
                  <a:spcPts val="0"/>
                </a:spcBef>
                <a:spcAft>
                  <a:spcPts val="0"/>
                </a:spcAft>
                <a:buNone/>
              </a:pPr>
              <a:r>
                <a:t/>
              </a:r>
              <a:endParaRPr b="0" sz="2100">
                <a:solidFill>
                  <a:schemeClr val="dk1"/>
                </a:solidFill>
                <a:latin typeface="Arial"/>
                <a:ea typeface="Arial"/>
                <a:cs typeface="Arial"/>
                <a:sym typeface="Arial"/>
              </a:endParaRPr>
            </a:p>
          </p:txBody>
        </p:sp>
        <p:cxnSp>
          <p:nvCxnSpPr>
            <p:cNvPr id="1828" name="Shape 1828"/>
            <p:cNvCxnSpPr/>
            <p:nvPr/>
          </p:nvCxnSpPr>
          <p:spPr>
            <a:xfrm>
              <a:off x="2592" y="1248"/>
              <a:ext cx="384" cy="0"/>
            </a:xfrm>
            <a:prstGeom prst="straightConnector1">
              <a:avLst/>
            </a:prstGeom>
            <a:noFill/>
            <a:ln cap="flat" cmpd="sng" w="25400">
              <a:solidFill>
                <a:schemeClr val="dk1"/>
              </a:solidFill>
              <a:prstDash val="solid"/>
              <a:round/>
              <a:headEnd len="med" w="med" type="none"/>
              <a:tailEnd len="med" w="med" type="none"/>
            </a:ln>
          </p:spPr>
        </p:cxnSp>
        <p:sp>
          <p:nvSpPr>
            <p:cNvPr id="1829" name="Shape 1829"/>
            <p:cNvSpPr txBox="1"/>
            <p:nvPr/>
          </p:nvSpPr>
          <p:spPr>
            <a:xfrm>
              <a:off x="2655" y="1008"/>
              <a:ext cx="258" cy="218"/>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Z2</a:t>
              </a:r>
              <a:endParaRPr b="0" sz="1800">
                <a:solidFill>
                  <a:schemeClr val="dk1"/>
                </a:solidFill>
                <a:latin typeface="Arial"/>
                <a:ea typeface="Arial"/>
                <a:cs typeface="Arial"/>
                <a:sym typeface="Arial"/>
              </a:endParaRPr>
            </a:p>
          </p:txBody>
        </p:sp>
        <p:sp>
          <p:nvSpPr>
            <p:cNvPr id="1830" name="Shape 1830"/>
            <p:cNvSpPr txBox="1"/>
            <p:nvPr/>
          </p:nvSpPr>
          <p:spPr>
            <a:xfrm>
              <a:off x="2638" y="1248"/>
              <a:ext cx="264" cy="24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11</a:t>
              </a:r>
              <a:endParaRPr b="0" sz="2100">
                <a:solidFill>
                  <a:schemeClr val="dk1"/>
                </a:solidFill>
                <a:latin typeface="Arial"/>
                <a:ea typeface="Arial"/>
                <a:cs typeface="Arial"/>
                <a:sym typeface="Arial"/>
              </a:endParaRPr>
            </a:p>
          </p:txBody>
        </p:sp>
      </p:grpSp>
      <p:grpSp>
        <p:nvGrpSpPr>
          <p:cNvPr id="1831" name="Shape 1831"/>
          <p:cNvGrpSpPr/>
          <p:nvPr/>
        </p:nvGrpSpPr>
        <p:grpSpPr>
          <a:xfrm>
            <a:off x="2575555" y="5397207"/>
            <a:ext cx="1069975" cy="1008062"/>
            <a:chOff x="2496" y="960"/>
            <a:chExt cx="576" cy="576"/>
          </a:xfrm>
        </p:grpSpPr>
        <p:sp>
          <p:nvSpPr>
            <p:cNvPr id="1832" name="Shape 1832"/>
            <p:cNvSpPr/>
            <p:nvPr/>
          </p:nvSpPr>
          <p:spPr>
            <a:xfrm>
              <a:off x="2496" y="960"/>
              <a:ext cx="576" cy="576"/>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lnSpc>
                  <a:spcPct val="100000"/>
                </a:lnSpc>
                <a:spcBef>
                  <a:spcPts val="0"/>
                </a:spcBef>
                <a:spcAft>
                  <a:spcPts val="0"/>
                </a:spcAft>
                <a:buNone/>
              </a:pPr>
              <a:r>
                <a:t/>
              </a:r>
              <a:endParaRPr b="0" sz="2100">
                <a:solidFill>
                  <a:schemeClr val="dk1"/>
                </a:solidFill>
                <a:latin typeface="Arial"/>
                <a:ea typeface="Arial"/>
                <a:cs typeface="Arial"/>
                <a:sym typeface="Arial"/>
              </a:endParaRPr>
            </a:p>
          </p:txBody>
        </p:sp>
        <p:cxnSp>
          <p:nvCxnSpPr>
            <p:cNvPr id="1833" name="Shape 1833"/>
            <p:cNvCxnSpPr/>
            <p:nvPr/>
          </p:nvCxnSpPr>
          <p:spPr>
            <a:xfrm>
              <a:off x="2592" y="1248"/>
              <a:ext cx="384" cy="0"/>
            </a:xfrm>
            <a:prstGeom prst="straightConnector1">
              <a:avLst/>
            </a:prstGeom>
            <a:noFill/>
            <a:ln cap="flat" cmpd="sng" w="25400">
              <a:solidFill>
                <a:schemeClr val="dk1"/>
              </a:solidFill>
              <a:prstDash val="solid"/>
              <a:round/>
              <a:headEnd len="med" w="med" type="none"/>
              <a:tailEnd len="med" w="med" type="none"/>
            </a:ln>
          </p:spPr>
        </p:cxnSp>
        <p:sp>
          <p:nvSpPr>
            <p:cNvPr id="1834" name="Shape 1834"/>
            <p:cNvSpPr txBox="1"/>
            <p:nvPr/>
          </p:nvSpPr>
          <p:spPr>
            <a:xfrm>
              <a:off x="2655" y="1008"/>
              <a:ext cx="258" cy="218"/>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Z3</a:t>
              </a:r>
              <a:endParaRPr b="0" sz="1800">
                <a:solidFill>
                  <a:schemeClr val="dk1"/>
                </a:solidFill>
                <a:latin typeface="Arial"/>
                <a:ea typeface="Arial"/>
                <a:cs typeface="Arial"/>
                <a:sym typeface="Arial"/>
              </a:endParaRPr>
            </a:p>
          </p:txBody>
        </p:sp>
        <p:sp>
          <p:nvSpPr>
            <p:cNvPr id="1835" name="Shape 1835"/>
            <p:cNvSpPr txBox="1"/>
            <p:nvPr/>
          </p:nvSpPr>
          <p:spPr>
            <a:xfrm>
              <a:off x="2633" y="1248"/>
              <a:ext cx="275" cy="24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10</a:t>
              </a:r>
              <a:endParaRPr b="0" sz="2100">
                <a:solidFill>
                  <a:schemeClr val="dk1"/>
                </a:solidFill>
                <a:latin typeface="Arial"/>
                <a:ea typeface="Arial"/>
                <a:cs typeface="Arial"/>
                <a:sym typeface="Arial"/>
              </a:endParaRPr>
            </a:p>
          </p:txBody>
        </p:sp>
      </p:grpSp>
      <p:cxnSp>
        <p:nvCxnSpPr>
          <p:cNvPr id="1836" name="Shape 1836"/>
          <p:cNvCxnSpPr>
            <a:stCxn id="1817" idx="7"/>
            <a:endCxn id="1822" idx="1"/>
          </p:cNvCxnSpPr>
          <p:nvPr/>
        </p:nvCxnSpPr>
        <p:spPr>
          <a:xfrm rot="-5400000">
            <a:off x="5446569" y="1372065"/>
            <a:ext cx="194100" cy="3273000"/>
          </a:xfrm>
          <a:prstGeom prst="curvedConnector3">
            <a:avLst>
              <a:gd fmla="val 293766" name="adj1"/>
            </a:avLst>
          </a:prstGeom>
          <a:solidFill>
            <a:schemeClr val="accent1"/>
          </a:solidFill>
          <a:ln cap="flat" cmpd="sng" w="9525">
            <a:solidFill>
              <a:schemeClr val="dk1"/>
            </a:solidFill>
            <a:prstDash val="solid"/>
            <a:round/>
            <a:headEnd len="sm" w="sm" type="none"/>
            <a:tailEnd len="med" w="med" type="stealth"/>
          </a:ln>
        </p:spPr>
      </p:cxnSp>
      <p:sp>
        <p:nvSpPr>
          <p:cNvPr id="1837" name="Shape 1837"/>
          <p:cNvSpPr/>
          <p:nvPr/>
        </p:nvSpPr>
        <p:spPr>
          <a:xfrm>
            <a:off x="5237460" y="2468420"/>
            <a:ext cx="469950"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01</a:t>
            </a:r>
            <a:endParaRPr b="1" sz="2000">
              <a:solidFill>
                <a:srgbClr val="0000FF"/>
              </a:solidFill>
              <a:latin typeface="Arial"/>
              <a:ea typeface="Arial"/>
              <a:cs typeface="Arial"/>
              <a:sym typeface="Arial"/>
            </a:endParaRPr>
          </a:p>
        </p:txBody>
      </p:sp>
      <p:cxnSp>
        <p:nvCxnSpPr>
          <p:cNvPr id="1838" name="Shape 1838"/>
          <p:cNvCxnSpPr>
            <a:stCxn id="1822" idx="3"/>
            <a:endCxn id="1817" idx="5"/>
          </p:cNvCxnSpPr>
          <p:nvPr/>
        </p:nvCxnSpPr>
        <p:spPr>
          <a:xfrm rot="5400000">
            <a:off x="5446521" y="2085000"/>
            <a:ext cx="194100" cy="3273000"/>
          </a:xfrm>
          <a:prstGeom prst="curvedConnector3">
            <a:avLst>
              <a:gd fmla="val 293766" name="adj1"/>
            </a:avLst>
          </a:prstGeom>
          <a:solidFill>
            <a:schemeClr val="accent1"/>
          </a:solidFill>
          <a:ln cap="flat" cmpd="sng" w="9525">
            <a:solidFill>
              <a:schemeClr val="dk1"/>
            </a:solidFill>
            <a:prstDash val="solid"/>
            <a:round/>
            <a:headEnd len="sm" w="sm" type="none"/>
            <a:tailEnd len="med" w="med" type="stealth"/>
          </a:ln>
        </p:spPr>
      </p:cxnSp>
      <p:sp>
        <p:nvSpPr>
          <p:cNvPr id="1839" name="Shape 1839"/>
          <p:cNvSpPr/>
          <p:nvPr/>
        </p:nvSpPr>
        <p:spPr>
          <a:xfrm>
            <a:off x="5332135" y="3746532"/>
            <a:ext cx="826493"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00/10</a:t>
            </a:r>
            <a:endParaRPr b="1" sz="2000">
              <a:solidFill>
                <a:srgbClr val="0000FF"/>
              </a:solidFill>
              <a:latin typeface="Arial"/>
              <a:ea typeface="Arial"/>
              <a:cs typeface="Arial"/>
              <a:sym typeface="Arial"/>
            </a:endParaRPr>
          </a:p>
        </p:txBody>
      </p:sp>
      <p:cxnSp>
        <p:nvCxnSpPr>
          <p:cNvPr id="1840" name="Shape 1840"/>
          <p:cNvCxnSpPr>
            <a:stCxn id="1822" idx="5"/>
            <a:endCxn id="1827" idx="7"/>
          </p:cNvCxnSpPr>
          <p:nvPr/>
        </p:nvCxnSpPr>
        <p:spPr>
          <a:xfrm flipH="1" rot="-5400000">
            <a:off x="7147958" y="4413150"/>
            <a:ext cx="2076000" cy="498600"/>
          </a:xfrm>
          <a:prstGeom prst="curvedConnector3">
            <a:avLst>
              <a:gd fmla="val 49997" name="adj1"/>
            </a:avLst>
          </a:prstGeom>
          <a:solidFill>
            <a:schemeClr val="accent1"/>
          </a:solidFill>
          <a:ln cap="flat" cmpd="sng" w="9525">
            <a:solidFill>
              <a:schemeClr val="dk1"/>
            </a:solidFill>
            <a:prstDash val="solid"/>
            <a:round/>
            <a:headEnd len="sm" w="sm" type="none"/>
            <a:tailEnd len="med" w="med" type="stealth"/>
          </a:ln>
        </p:spPr>
      </p:cxnSp>
      <p:sp>
        <p:nvSpPr>
          <p:cNvPr id="1841" name="Shape 1841"/>
          <p:cNvSpPr/>
          <p:nvPr/>
        </p:nvSpPr>
        <p:spPr>
          <a:xfrm>
            <a:off x="7987446" y="3910095"/>
            <a:ext cx="450915"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11</a:t>
            </a:r>
            <a:endParaRPr b="1" sz="2000">
              <a:solidFill>
                <a:srgbClr val="0000FF"/>
              </a:solidFill>
              <a:latin typeface="Arial"/>
              <a:ea typeface="Arial"/>
              <a:cs typeface="Arial"/>
              <a:sym typeface="Arial"/>
            </a:endParaRPr>
          </a:p>
        </p:txBody>
      </p:sp>
      <p:cxnSp>
        <p:nvCxnSpPr>
          <p:cNvPr id="1842" name="Shape 1842"/>
          <p:cNvCxnSpPr>
            <a:stCxn id="1827" idx="0"/>
            <a:endCxn id="1822" idx="4"/>
          </p:cNvCxnSpPr>
          <p:nvPr/>
        </p:nvCxnSpPr>
        <p:spPr>
          <a:xfrm flipH="1" rot="5400000">
            <a:off x="6917559" y="4413144"/>
            <a:ext cx="1780500" cy="498600"/>
          </a:xfrm>
          <a:prstGeom prst="curvedConnector3">
            <a:avLst>
              <a:gd fmla="val 50003" name="adj1"/>
            </a:avLst>
          </a:prstGeom>
          <a:solidFill>
            <a:schemeClr val="accent1"/>
          </a:solidFill>
          <a:ln cap="flat" cmpd="sng" w="9525">
            <a:solidFill>
              <a:schemeClr val="dk1"/>
            </a:solidFill>
            <a:prstDash val="solid"/>
            <a:round/>
            <a:headEnd len="sm" w="sm" type="none"/>
            <a:tailEnd len="med" w="med" type="stealth"/>
          </a:ln>
        </p:spPr>
      </p:cxnSp>
      <p:sp>
        <p:nvSpPr>
          <p:cNvPr id="1843" name="Shape 1843"/>
          <p:cNvSpPr/>
          <p:nvPr/>
        </p:nvSpPr>
        <p:spPr>
          <a:xfrm>
            <a:off x="7447156" y="4495460"/>
            <a:ext cx="469950"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01</a:t>
            </a:r>
            <a:endParaRPr/>
          </a:p>
        </p:txBody>
      </p:sp>
      <p:cxnSp>
        <p:nvCxnSpPr>
          <p:cNvPr id="1844" name="Shape 1844"/>
          <p:cNvCxnSpPr>
            <a:stCxn id="1827" idx="1"/>
            <a:endCxn id="1817" idx="4"/>
          </p:cNvCxnSpPr>
          <p:nvPr/>
        </p:nvCxnSpPr>
        <p:spPr>
          <a:xfrm flipH="1" rot="5400000">
            <a:off x="4736716" y="2758221"/>
            <a:ext cx="1734300" cy="4149900"/>
          </a:xfrm>
          <a:prstGeom prst="curvedConnector3">
            <a:avLst>
              <a:gd fmla="val 49999" name="adj1"/>
            </a:avLst>
          </a:prstGeom>
          <a:solidFill>
            <a:schemeClr val="accent1"/>
          </a:solidFill>
          <a:ln cap="flat" cmpd="sng" w="9525">
            <a:solidFill>
              <a:schemeClr val="dk1"/>
            </a:solidFill>
            <a:prstDash val="solid"/>
            <a:round/>
            <a:headEnd len="sm" w="sm" type="none"/>
            <a:tailEnd len="med" w="med" type="stealth"/>
          </a:ln>
        </p:spPr>
      </p:cxnSp>
      <p:sp>
        <p:nvSpPr>
          <p:cNvPr id="1845" name="Shape 1845"/>
          <p:cNvSpPr/>
          <p:nvPr/>
        </p:nvSpPr>
        <p:spPr>
          <a:xfrm>
            <a:off x="6252658" y="4974989"/>
            <a:ext cx="807458"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11/00</a:t>
            </a:r>
            <a:endParaRPr/>
          </a:p>
        </p:txBody>
      </p:sp>
      <p:cxnSp>
        <p:nvCxnSpPr>
          <p:cNvPr id="1846" name="Shape 1846"/>
          <p:cNvCxnSpPr>
            <a:stCxn id="1827" idx="3"/>
            <a:endCxn id="1832" idx="5"/>
          </p:cNvCxnSpPr>
          <p:nvPr/>
        </p:nvCxnSpPr>
        <p:spPr>
          <a:xfrm flipH="1" rot="5400000">
            <a:off x="5506066" y="4240379"/>
            <a:ext cx="155400" cy="4190100"/>
          </a:xfrm>
          <a:prstGeom prst="curvedConnector3">
            <a:avLst>
              <a:gd fmla="val -242103" name="adj1"/>
            </a:avLst>
          </a:prstGeom>
          <a:solidFill>
            <a:schemeClr val="accent1"/>
          </a:solidFill>
          <a:ln cap="flat" cmpd="sng" w="9525">
            <a:solidFill>
              <a:schemeClr val="dk1"/>
            </a:solidFill>
            <a:prstDash val="solid"/>
            <a:round/>
            <a:headEnd len="sm" w="sm" type="none"/>
            <a:tailEnd len="med" w="med" type="stealth"/>
          </a:ln>
        </p:spPr>
      </p:cxnSp>
      <p:sp>
        <p:nvSpPr>
          <p:cNvPr id="1847" name="Shape 1847"/>
          <p:cNvSpPr/>
          <p:nvPr/>
        </p:nvSpPr>
        <p:spPr>
          <a:xfrm>
            <a:off x="5173610" y="6339697"/>
            <a:ext cx="469950"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10</a:t>
            </a:r>
            <a:endParaRPr/>
          </a:p>
        </p:txBody>
      </p:sp>
      <p:cxnSp>
        <p:nvCxnSpPr>
          <p:cNvPr id="1848" name="Shape 1848"/>
          <p:cNvCxnSpPr>
            <a:stCxn id="1832" idx="1"/>
            <a:endCxn id="1817" idx="3"/>
          </p:cNvCxnSpPr>
          <p:nvPr/>
        </p:nvCxnSpPr>
        <p:spPr>
          <a:xfrm rot="-5400000">
            <a:off x="2078099" y="4472484"/>
            <a:ext cx="1726500" cy="418200"/>
          </a:xfrm>
          <a:prstGeom prst="curvedConnector3">
            <a:avLst>
              <a:gd fmla="val 49997" name="adj1"/>
            </a:avLst>
          </a:prstGeom>
          <a:solidFill>
            <a:schemeClr val="accent1"/>
          </a:solidFill>
          <a:ln cap="flat" cmpd="sng" w="9525">
            <a:solidFill>
              <a:schemeClr val="dk1"/>
            </a:solidFill>
            <a:prstDash val="solid"/>
            <a:round/>
            <a:headEnd len="sm" w="sm" type="none"/>
            <a:tailEnd len="med" w="med" type="stealth"/>
          </a:ln>
        </p:spPr>
      </p:cxnSp>
      <p:sp>
        <p:nvSpPr>
          <p:cNvPr id="1849" name="Shape 1849"/>
          <p:cNvSpPr/>
          <p:nvPr/>
        </p:nvSpPr>
        <p:spPr>
          <a:xfrm>
            <a:off x="1949147" y="4259917"/>
            <a:ext cx="1164001"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00/11/10</a:t>
            </a:r>
            <a:endParaRPr b="0" sz="2000">
              <a:solidFill>
                <a:srgbClr val="0000FF"/>
              </a:solidFill>
              <a:latin typeface="Arial"/>
              <a:ea typeface="Arial"/>
              <a:cs typeface="Arial"/>
              <a:sym typeface="Arial"/>
            </a:endParaRPr>
          </a:p>
        </p:txBody>
      </p:sp>
      <p:cxnSp>
        <p:nvCxnSpPr>
          <p:cNvPr id="1850" name="Shape 1850"/>
          <p:cNvCxnSpPr>
            <a:stCxn id="1817" idx="2"/>
            <a:endCxn id="1817" idx="0"/>
          </p:cNvCxnSpPr>
          <p:nvPr/>
        </p:nvCxnSpPr>
        <p:spPr>
          <a:xfrm flipH="1" rot="10800000">
            <a:off x="2993838" y="2958019"/>
            <a:ext cx="534900" cy="504000"/>
          </a:xfrm>
          <a:prstGeom prst="curvedConnector4">
            <a:avLst>
              <a:gd fmla="val -42737" name="adj1"/>
              <a:gd fmla="val 145363" name="adj2"/>
            </a:avLst>
          </a:prstGeom>
          <a:solidFill>
            <a:schemeClr val="accent1"/>
          </a:solidFill>
          <a:ln cap="flat" cmpd="sng" w="9525">
            <a:solidFill>
              <a:schemeClr val="dk1"/>
            </a:solidFill>
            <a:prstDash val="solid"/>
            <a:round/>
            <a:headEnd len="sm" w="sm" type="none"/>
            <a:tailEnd len="med" w="med" type="stealth"/>
          </a:ln>
        </p:spPr>
      </p:cxnSp>
      <p:sp>
        <p:nvSpPr>
          <p:cNvPr id="1851" name="Shape 1851"/>
          <p:cNvSpPr/>
          <p:nvPr/>
        </p:nvSpPr>
        <p:spPr>
          <a:xfrm>
            <a:off x="2698029" y="2305218"/>
            <a:ext cx="1164001"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00/11/10</a:t>
            </a:r>
            <a:endParaRPr/>
          </a:p>
        </p:txBody>
      </p:sp>
      <p:cxnSp>
        <p:nvCxnSpPr>
          <p:cNvPr id="1852" name="Shape 1852"/>
          <p:cNvCxnSpPr>
            <a:stCxn id="1832" idx="7"/>
            <a:endCxn id="1822" idx="3"/>
          </p:cNvCxnSpPr>
          <p:nvPr/>
        </p:nvCxnSpPr>
        <p:spPr>
          <a:xfrm rot="-5400000">
            <a:off x="4374286" y="2739084"/>
            <a:ext cx="1920300" cy="3691200"/>
          </a:xfrm>
          <a:prstGeom prst="curvedConnector3">
            <a:avLst>
              <a:gd fmla="val 50002" name="adj1"/>
            </a:avLst>
          </a:prstGeom>
          <a:solidFill>
            <a:schemeClr val="accent1"/>
          </a:solidFill>
          <a:ln cap="flat" cmpd="sng" w="9525">
            <a:solidFill>
              <a:schemeClr val="dk1"/>
            </a:solidFill>
            <a:prstDash val="solid"/>
            <a:round/>
            <a:headEnd len="sm" w="sm" type="none"/>
            <a:tailEnd len="med" w="med" type="stealth"/>
          </a:ln>
        </p:spPr>
      </p:cxnSp>
      <p:sp>
        <p:nvSpPr>
          <p:cNvPr id="1853" name="Shape 1853"/>
          <p:cNvSpPr/>
          <p:nvPr/>
        </p:nvSpPr>
        <p:spPr>
          <a:xfrm>
            <a:off x="6457757" y="4169875"/>
            <a:ext cx="469950"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01</a:t>
            </a:r>
            <a:endParaRPr b="1" sz="2000">
              <a:solidFill>
                <a:srgbClr val="0000FF"/>
              </a:solidFill>
              <a:latin typeface="Arial"/>
              <a:ea typeface="Arial"/>
              <a:cs typeface="Arial"/>
              <a:sym typeface="Arial"/>
            </a:endParaRPr>
          </a:p>
        </p:txBody>
      </p:sp>
      <p:cxnSp>
        <p:nvCxnSpPr>
          <p:cNvPr id="1854" name="Shape 1854"/>
          <p:cNvCxnSpPr>
            <a:stCxn id="1822" idx="0"/>
            <a:endCxn id="1822" idx="6"/>
          </p:cNvCxnSpPr>
          <p:nvPr/>
        </p:nvCxnSpPr>
        <p:spPr>
          <a:xfrm flipH="1" rot="-5400000">
            <a:off x="7573814" y="2748565"/>
            <a:ext cx="504000" cy="534900"/>
          </a:xfrm>
          <a:prstGeom prst="curvedConnector4">
            <a:avLst>
              <a:gd fmla="val -45357" name="adj1"/>
              <a:gd fmla="val 142753" name="adj2"/>
            </a:avLst>
          </a:prstGeom>
          <a:solidFill>
            <a:schemeClr val="accent1"/>
          </a:solidFill>
          <a:ln cap="flat" cmpd="sng" w="9525">
            <a:solidFill>
              <a:schemeClr val="dk1"/>
            </a:solidFill>
            <a:prstDash val="solid"/>
            <a:round/>
            <a:headEnd len="sm" w="sm" type="none"/>
            <a:tailEnd len="med" w="med" type="stealth"/>
          </a:ln>
        </p:spPr>
      </p:cxnSp>
      <p:sp>
        <p:nvSpPr>
          <p:cNvPr id="1855" name="Shape 1855"/>
          <p:cNvSpPr/>
          <p:nvPr/>
        </p:nvSpPr>
        <p:spPr>
          <a:xfrm>
            <a:off x="8122136" y="2197476"/>
            <a:ext cx="469950"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01</a:t>
            </a:r>
            <a:endParaRPr b="1" sz="2000">
              <a:solidFill>
                <a:srgbClr val="0000FF"/>
              </a:solidFill>
              <a:latin typeface="Arial"/>
              <a:ea typeface="Arial"/>
              <a:cs typeface="Arial"/>
              <a:sym typeface="Arial"/>
            </a:endParaRPr>
          </a:p>
        </p:txBody>
      </p:sp>
      <p:sp>
        <p:nvSpPr>
          <p:cNvPr id="1856" name="Shape 1856"/>
          <p:cNvSpPr txBox="1"/>
          <p:nvPr/>
        </p:nvSpPr>
        <p:spPr>
          <a:xfrm>
            <a:off x="633144" y="1665042"/>
            <a:ext cx="9447212" cy="459268"/>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Bubble Diagram</a:t>
            </a:r>
            <a:endParaRPr b="1" sz="2300">
              <a:solidFill>
                <a:schemeClr val="dk1"/>
              </a:solidFill>
              <a:latin typeface="Arial"/>
              <a:ea typeface="Arial"/>
              <a:cs typeface="Arial"/>
              <a:sym typeface="Arial"/>
            </a:endParaRPr>
          </a:p>
        </p:txBody>
      </p:sp>
      <p:sp>
        <p:nvSpPr>
          <p:cNvPr id="1857" name="Shape 1857"/>
          <p:cNvSpPr/>
          <p:nvPr/>
        </p:nvSpPr>
        <p:spPr>
          <a:xfrm>
            <a:off x="773893" y="2334088"/>
            <a:ext cx="954107" cy="132343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Inputs </a:t>
            </a:r>
            <a:br>
              <a:rPr b="0" lang="de-CH" sz="2000">
                <a:solidFill>
                  <a:srgbClr val="0000FF"/>
                </a:solidFill>
                <a:latin typeface="Arial"/>
                <a:ea typeface="Arial"/>
                <a:cs typeface="Arial"/>
                <a:sym typeface="Arial"/>
              </a:rPr>
            </a:br>
            <a:r>
              <a:rPr b="0" lang="de-CH" sz="2000">
                <a:solidFill>
                  <a:srgbClr val="0000FF"/>
                </a:solidFill>
                <a:latin typeface="Arial"/>
                <a:ea typeface="Arial"/>
                <a:cs typeface="Arial"/>
                <a:sym typeface="Arial"/>
              </a:rPr>
              <a:t>e1_in</a:t>
            </a:r>
            <a:br>
              <a:rPr b="0" lang="de-CH" sz="2000">
                <a:solidFill>
                  <a:srgbClr val="0000FF"/>
                </a:solidFill>
                <a:latin typeface="Arial"/>
                <a:ea typeface="Arial"/>
                <a:cs typeface="Arial"/>
                <a:sym typeface="Arial"/>
              </a:rPr>
            </a:br>
            <a:r>
              <a:rPr b="0" lang="de-CH" sz="2000">
                <a:solidFill>
                  <a:srgbClr val="0000FF"/>
                </a:solidFill>
                <a:latin typeface="Arial"/>
                <a:ea typeface="Arial"/>
                <a:cs typeface="Arial"/>
                <a:sym typeface="Arial"/>
              </a:rPr>
              <a:t>e0_in  </a:t>
            </a:r>
            <a:endParaRPr b="0" sz="2000">
              <a:solidFill>
                <a:srgbClr val="0000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title"/>
          </p:nvPr>
        </p:nvSpPr>
        <p:spPr>
          <a:xfrm>
            <a:off x="525517" y="649671"/>
            <a:ext cx="86831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Example: Alarm Level Display with IF-THEN-ELSE</a:t>
            </a:r>
            <a:endParaRPr b="1" i="0" sz="2800" u="none" cap="none" strike="noStrike">
              <a:solidFill>
                <a:schemeClr val="dk2"/>
              </a:solidFill>
              <a:latin typeface="Arial"/>
              <a:ea typeface="Arial"/>
              <a:cs typeface="Arial"/>
              <a:sym typeface="Arial"/>
            </a:endParaRPr>
          </a:p>
        </p:txBody>
      </p:sp>
      <p:sp>
        <p:nvSpPr>
          <p:cNvPr id="57" name="Shape 57"/>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de-CH"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sp>
        <p:nvSpPr>
          <p:cNvPr id="58" name="Shape 58"/>
          <p:cNvSpPr/>
          <p:nvPr/>
        </p:nvSpPr>
        <p:spPr>
          <a:xfrm>
            <a:off x="5104854" y="3027655"/>
            <a:ext cx="1392237" cy="2514600"/>
          </a:xfrm>
          <a:prstGeom prst="rect">
            <a:avLst/>
          </a:prstGeom>
          <a:solidFill>
            <a:srgbClr val="FFFFFF"/>
          </a:solidFill>
          <a:ln cap="flat" cmpd="sng" w="254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grpSp>
        <p:nvGrpSpPr>
          <p:cNvPr id="59" name="Shape 59"/>
          <p:cNvGrpSpPr/>
          <p:nvPr/>
        </p:nvGrpSpPr>
        <p:grpSpPr>
          <a:xfrm>
            <a:off x="6954291" y="3789655"/>
            <a:ext cx="381000" cy="381000"/>
            <a:chOff x="3454" y="7632"/>
            <a:chExt cx="339" cy="339"/>
          </a:xfrm>
        </p:grpSpPr>
        <p:sp>
          <p:nvSpPr>
            <p:cNvPr id="60" name="Shape 60"/>
            <p:cNvSpPr/>
            <p:nvPr/>
          </p:nvSpPr>
          <p:spPr>
            <a:xfrm>
              <a:off x="3454" y="7632"/>
              <a:ext cx="339" cy="339"/>
            </a:xfrm>
            <a:prstGeom prst="ellipse">
              <a:avLst/>
            </a:prstGeom>
            <a:solidFill>
              <a:srgbClr val="FF99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61" name="Shape 61"/>
            <p:cNvCxnSpPr/>
            <p:nvPr/>
          </p:nvCxnSpPr>
          <p:spPr>
            <a:xfrm flipH="1" rot="10800000">
              <a:off x="3513" y="7688"/>
              <a:ext cx="233" cy="225"/>
            </a:xfrm>
            <a:prstGeom prst="straightConnector1">
              <a:avLst/>
            </a:prstGeom>
            <a:noFill/>
            <a:ln cap="flat" cmpd="sng" w="9525">
              <a:solidFill>
                <a:srgbClr val="000000"/>
              </a:solidFill>
              <a:prstDash val="solid"/>
              <a:round/>
              <a:headEnd len="med" w="med" type="none"/>
              <a:tailEnd len="med" w="med" type="none"/>
            </a:ln>
          </p:spPr>
        </p:cxnSp>
        <p:cxnSp>
          <p:nvCxnSpPr>
            <p:cNvPr id="62" name="Shape 62"/>
            <p:cNvCxnSpPr/>
            <p:nvPr/>
          </p:nvCxnSpPr>
          <p:spPr>
            <a:xfrm>
              <a:off x="3513" y="7688"/>
              <a:ext cx="240" cy="240"/>
            </a:xfrm>
            <a:prstGeom prst="straightConnector1">
              <a:avLst/>
            </a:prstGeom>
            <a:noFill/>
            <a:ln cap="flat" cmpd="sng" w="9525">
              <a:solidFill>
                <a:srgbClr val="000000"/>
              </a:solidFill>
              <a:prstDash val="solid"/>
              <a:round/>
              <a:headEnd len="med" w="med" type="none"/>
              <a:tailEnd len="med" w="med" type="none"/>
            </a:ln>
          </p:spPr>
        </p:cxnSp>
      </p:grpSp>
      <p:cxnSp>
        <p:nvCxnSpPr>
          <p:cNvPr id="63" name="Shape 63"/>
          <p:cNvCxnSpPr/>
          <p:nvPr/>
        </p:nvCxnSpPr>
        <p:spPr>
          <a:xfrm rot="10800000">
            <a:off x="6497091" y="3408655"/>
            <a:ext cx="533400" cy="0"/>
          </a:xfrm>
          <a:prstGeom prst="straightConnector1">
            <a:avLst/>
          </a:prstGeom>
          <a:noFill/>
          <a:ln cap="flat" cmpd="sng" w="25400">
            <a:solidFill>
              <a:srgbClr val="000000"/>
            </a:solidFill>
            <a:prstDash val="solid"/>
            <a:round/>
            <a:headEnd len="med" w="med" type="none"/>
            <a:tailEnd len="med" w="med" type="none"/>
          </a:ln>
        </p:spPr>
      </p:cxnSp>
      <p:grpSp>
        <p:nvGrpSpPr>
          <p:cNvPr id="64" name="Shape 64"/>
          <p:cNvGrpSpPr/>
          <p:nvPr/>
        </p:nvGrpSpPr>
        <p:grpSpPr>
          <a:xfrm>
            <a:off x="6954291" y="3180055"/>
            <a:ext cx="381000" cy="381000"/>
            <a:chOff x="3454" y="7632"/>
            <a:chExt cx="339" cy="339"/>
          </a:xfrm>
        </p:grpSpPr>
        <p:sp>
          <p:nvSpPr>
            <p:cNvPr id="65" name="Shape 65"/>
            <p:cNvSpPr/>
            <p:nvPr/>
          </p:nvSpPr>
          <p:spPr>
            <a:xfrm>
              <a:off x="3454" y="7632"/>
              <a:ext cx="339" cy="339"/>
            </a:xfrm>
            <a:prstGeom prst="ellipse">
              <a:avLst/>
            </a:prstGeom>
            <a:solidFill>
              <a:srgbClr val="FF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66" name="Shape 66"/>
            <p:cNvCxnSpPr/>
            <p:nvPr/>
          </p:nvCxnSpPr>
          <p:spPr>
            <a:xfrm flipH="1" rot="10800000">
              <a:off x="3513" y="7688"/>
              <a:ext cx="233" cy="225"/>
            </a:xfrm>
            <a:prstGeom prst="straightConnector1">
              <a:avLst/>
            </a:prstGeom>
            <a:noFill/>
            <a:ln cap="flat" cmpd="sng" w="9525">
              <a:solidFill>
                <a:schemeClr val="dk1"/>
              </a:solidFill>
              <a:prstDash val="solid"/>
              <a:round/>
              <a:headEnd len="med" w="med" type="none"/>
              <a:tailEnd len="med" w="med" type="none"/>
            </a:ln>
          </p:spPr>
        </p:cxnSp>
        <p:cxnSp>
          <p:nvCxnSpPr>
            <p:cNvPr id="67" name="Shape 67"/>
            <p:cNvCxnSpPr/>
            <p:nvPr/>
          </p:nvCxnSpPr>
          <p:spPr>
            <a:xfrm>
              <a:off x="3513" y="7688"/>
              <a:ext cx="240" cy="240"/>
            </a:xfrm>
            <a:prstGeom prst="straightConnector1">
              <a:avLst/>
            </a:prstGeom>
            <a:noFill/>
            <a:ln cap="flat" cmpd="sng" w="9525">
              <a:solidFill>
                <a:schemeClr val="dk1"/>
              </a:solidFill>
              <a:prstDash val="solid"/>
              <a:round/>
              <a:headEnd len="med" w="med" type="none"/>
              <a:tailEnd len="med" w="med" type="none"/>
            </a:ln>
          </p:spPr>
        </p:cxnSp>
      </p:grpSp>
      <p:grpSp>
        <p:nvGrpSpPr>
          <p:cNvPr id="68" name="Shape 68"/>
          <p:cNvGrpSpPr/>
          <p:nvPr/>
        </p:nvGrpSpPr>
        <p:grpSpPr>
          <a:xfrm>
            <a:off x="6954291" y="4399255"/>
            <a:ext cx="381000" cy="381000"/>
            <a:chOff x="3454" y="7632"/>
            <a:chExt cx="339" cy="339"/>
          </a:xfrm>
        </p:grpSpPr>
        <p:sp>
          <p:nvSpPr>
            <p:cNvPr id="69" name="Shape 69"/>
            <p:cNvSpPr/>
            <p:nvPr/>
          </p:nvSpPr>
          <p:spPr>
            <a:xfrm>
              <a:off x="3454" y="7632"/>
              <a:ext cx="339" cy="339"/>
            </a:xfrm>
            <a:prstGeom prst="ellipse">
              <a:avLst/>
            </a:prstGeom>
            <a:solidFill>
              <a:srgbClr val="FFFF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70" name="Shape 70"/>
            <p:cNvCxnSpPr/>
            <p:nvPr/>
          </p:nvCxnSpPr>
          <p:spPr>
            <a:xfrm flipH="1" rot="10800000">
              <a:off x="3513" y="7688"/>
              <a:ext cx="233" cy="225"/>
            </a:xfrm>
            <a:prstGeom prst="straightConnector1">
              <a:avLst/>
            </a:prstGeom>
            <a:noFill/>
            <a:ln cap="flat" cmpd="sng" w="9525">
              <a:solidFill>
                <a:srgbClr val="000000"/>
              </a:solidFill>
              <a:prstDash val="solid"/>
              <a:round/>
              <a:headEnd len="med" w="med" type="none"/>
              <a:tailEnd len="med" w="med" type="none"/>
            </a:ln>
          </p:spPr>
        </p:cxnSp>
        <p:cxnSp>
          <p:nvCxnSpPr>
            <p:cNvPr id="71" name="Shape 71"/>
            <p:cNvCxnSpPr/>
            <p:nvPr/>
          </p:nvCxnSpPr>
          <p:spPr>
            <a:xfrm>
              <a:off x="3513" y="7688"/>
              <a:ext cx="240" cy="240"/>
            </a:xfrm>
            <a:prstGeom prst="straightConnector1">
              <a:avLst/>
            </a:prstGeom>
            <a:noFill/>
            <a:ln cap="flat" cmpd="sng" w="9525">
              <a:solidFill>
                <a:srgbClr val="000000"/>
              </a:solidFill>
              <a:prstDash val="solid"/>
              <a:round/>
              <a:headEnd len="med" w="med" type="none"/>
              <a:tailEnd len="med" w="med" type="none"/>
            </a:ln>
          </p:spPr>
        </p:cxnSp>
      </p:grpSp>
      <p:grpSp>
        <p:nvGrpSpPr>
          <p:cNvPr id="72" name="Shape 72"/>
          <p:cNvGrpSpPr/>
          <p:nvPr/>
        </p:nvGrpSpPr>
        <p:grpSpPr>
          <a:xfrm>
            <a:off x="6954291" y="5008855"/>
            <a:ext cx="381000" cy="381000"/>
            <a:chOff x="3454" y="7632"/>
            <a:chExt cx="339" cy="339"/>
          </a:xfrm>
        </p:grpSpPr>
        <p:sp>
          <p:nvSpPr>
            <p:cNvPr id="73" name="Shape 73"/>
            <p:cNvSpPr/>
            <p:nvPr/>
          </p:nvSpPr>
          <p:spPr>
            <a:xfrm>
              <a:off x="3454" y="7632"/>
              <a:ext cx="339" cy="339"/>
            </a:xfrm>
            <a:prstGeom prst="ellipse">
              <a:avLst/>
            </a:prstGeom>
            <a:solidFill>
              <a:srgbClr val="33CC33"/>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74" name="Shape 74"/>
            <p:cNvCxnSpPr/>
            <p:nvPr/>
          </p:nvCxnSpPr>
          <p:spPr>
            <a:xfrm flipH="1" rot="10800000">
              <a:off x="3513" y="7688"/>
              <a:ext cx="233" cy="225"/>
            </a:xfrm>
            <a:prstGeom prst="straightConnector1">
              <a:avLst/>
            </a:prstGeom>
            <a:noFill/>
            <a:ln cap="flat" cmpd="sng" w="9525">
              <a:solidFill>
                <a:srgbClr val="000000"/>
              </a:solidFill>
              <a:prstDash val="solid"/>
              <a:round/>
              <a:headEnd len="med" w="med" type="none"/>
              <a:tailEnd len="med" w="med" type="none"/>
            </a:ln>
          </p:spPr>
        </p:cxnSp>
        <p:cxnSp>
          <p:nvCxnSpPr>
            <p:cNvPr id="75" name="Shape 75"/>
            <p:cNvCxnSpPr/>
            <p:nvPr/>
          </p:nvCxnSpPr>
          <p:spPr>
            <a:xfrm>
              <a:off x="3513" y="7688"/>
              <a:ext cx="240" cy="240"/>
            </a:xfrm>
            <a:prstGeom prst="straightConnector1">
              <a:avLst/>
            </a:prstGeom>
            <a:noFill/>
            <a:ln cap="flat" cmpd="sng" w="9525">
              <a:solidFill>
                <a:srgbClr val="000000"/>
              </a:solidFill>
              <a:prstDash val="solid"/>
              <a:round/>
              <a:headEnd len="med" w="med" type="none"/>
              <a:tailEnd len="med" w="med" type="none"/>
            </a:ln>
          </p:spPr>
        </p:cxnSp>
      </p:grpSp>
      <p:cxnSp>
        <p:nvCxnSpPr>
          <p:cNvPr id="76" name="Shape 76"/>
          <p:cNvCxnSpPr/>
          <p:nvPr/>
        </p:nvCxnSpPr>
        <p:spPr>
          <a:xfrm rot="10800000">
            <a:off x="6497091" y="4018255"/>
            <a:ext cx="457200" cy="0"/>
          </a:xfrm>
          <a:prstGeom prst="straightConnector1">
            <a:avLst/>
          </a:prstGeom>
          <a:noFill/>
          <a:ln cap="flat" cmpd="sng" w="25400">
            <a:solidFill>
              <a:srgbClr val="000000"/>
            </a:solidFill>
            <a:prstDash val="solid"/>
            <a:round/>
            <a:headEnd len="med" w="med" type="none"/>
            <a:tailEnd len="med" w="med" type="none"/>
          </a:ln>
        </p:spPr>
      </p:cxnSp>
      <p:cxnSp>
        <p:nvCxnSpPr>
          <p:cNvPr id="77" name="Shape 77"/>
          <p:cNvCxnSpPr/>
          <p:nvPr/>
        </p:nvCxnSpPr>
        <p:spPr>
          <a:xfrm rot="10800000">
            <a:off x="6497091" y="4627855"/>
            <a:ext cx="457200" cy="0"/>
          </a:xfrm>
          <a:prstGeom prst="straightConnector1">
            <a:avLst/>
          </a:prstGeom>
          <a:noFill/>
          <a:ln cap="flat" cmpd="sng" w="25400">
            <a:solidFill>
              <a:srgbClr val="000000"/>
            </a:solidFill>
            <a:prstDash val="solid"/>
            <a:round/>
            <a:headEnd len="med" w="med" type="none"/>
            <a:tailEnd len="med" w="med" type="none"/>
          </a:ln>
        </p:spPr>
      </p:cxnSp>
      <p:cxnSp>
        <p:nvCxnSpPr>
          <p:cNvPr id="78" name="Shape 78"/>
          <p:cNvCxnSpPr/>
          <p:nvPr/>
        </p:nvCxnSpPr>
        <p:spPr>
          <a:xfrm rot="10800000">
            <a:off x="6497091" y="5237455"/>
            <a:ext cx="457200" cy="0"/>
          </a:xfrm>
          <a:prstGeom prst="straightConnector1">
            <a:avLst/>
          </a:prstGeom>
          <a:noFill/>
          <a:ln cap="flat" cmpd="sng" w="25400">
            <a:solidFill>
              <a:srgbClr val="000000"/>
            </a:solidFill>
            <a:prstDash val="solid"/>
            <a:round/>
            <a:headEnd len="med" w="med" type="none"/>
            <a:tailEnd len="med" w="med" type="none"/>
          </a:ln>
        </p:spPr>
      </p:cxnSp>
      <p:cxnSp>
        <p:nvCxnSpPr>
          <p:cNvPr id="79" name="Shape 79"/>
          <p:cNvCxnSpPr/>
          <p:nvPr/>
        </p:nvCxnSpPr>
        <p:spPr>
          <a:xfrm rot="10800000">
            <a:off x="4592091" y="3637255"/>
            <a:ext cx="533400" cy="0"/>
          </a:xfrm>
          <a:prstGeom prst="straightConnector1">
            <a:avLst/>
          </a:prstGeom>
          <a:noFill/>
          <a:ln cap="flat" cmpd="sng" w="25400">
            <a:solidFill>
              <a:srgbClr val="000000"/>
            </a:solidFill>
            <a:prstDash val="solid"/>
            <a:round/>
            <a:headEnd len="med" w="med" type="none"/>
            <a:tailEnd len="med" w="med" type="none"/>
          </a:ln>
        </p:spPr>
      </p:cxnSp>
      <p:cxnSp>
        <p:nvCxnSpPr>
          <p:cNvPr id="80" name="Shape 80"/>
          <p:cNvCxnSpPr/>
          <p:nvPr/>
        </p:nvCxnSpPr>
        <p:spPr>
          <a:xfrm rot="10800000">
            <a:off x="4592091" y="4323055"/>
            <a:ext cx="533400" cy="0"/>
          </a:xfrm>
          <a:prstGeom prst="straightConnector1">
            <a:avLst/>
          </a:prstGeom>
          <a:noFill/>
          <a:ln cap="flat" cmpd="sng" w="25400">
            <a:solidFill>
              <a:srgbClr val="000000"/>
            </a:solidFill>
            <a:prstDash val="solid"/>
            <a:round/>
            <a:headEnd len="med" w="med" type="none"/>
            <a:tailEnd len="med" w="med" type="none"/>
          </a:ln>
        </p:spPr>
      </p:cxnSp>
      <p:cxnSp>
        <p:nvCxnSpPr>
          <p:cNvPr id="81" name="Shape 81"/>
          <p:cNvCxnSpPr/>
          <p:nvPr/>
        </p:nvCxnSpPr>
        <p:spPr>
          <a:xfrm rot="10800000">
            <a:off x="4592091" y="5085055"/>
            <a:ext cx="533400" cy="0"/>
          </a:xfrm>
          <a:prstGeom prst="straightConnector1">
            <a:avLst/>
          </a:prstGeom>
          <a:noFill/>
          <a:ln cap="flat" cmpd="sng" w="25400">
            <a:solidFill>
              <a:srgbClr val="000000"/>
            </a:solidFill>
            <a:prstDash val="solid"/>
            <a:round/>
            <a:headEnd len="med" w="med" type="none"/>
            <a:tailEnd len="med" w="med" type="none"/>
          </a:ln>
        </p:spPr>
      </p:cxnSp>
      <p:sp>
        <p:nvSpPr>
          <p:cNvPr id="82" name="Shape 82"/>
          <p:cNvSpPr txBox="1"/>
          <p:nvPr/>
        </p:nvSpPr>
        <p:spPr>
          <a:xfrm>
            <a:off x="7675463" y="3180055"/>
            <a:ext cx="500756" cy="448970"/>
          </a:xfrm>
          <a:prstGeom prst="rect">
            <a:avLst/>
          </a:prstGeom>
          <a:noFill/>
          <a:ln>
            <a:noFill/>
          </a:ln>
        </p:spPr>
        <p:txBody>
          <a:bodyPr anchorCtr="0" anchor="t" bIns="46800" lIns="90000" spcFirstLastPara="1" rIns="90000" wrap="square" tIns="46800">
            <a:noAutofit/>
          </a:bodyPr>
          <a:lstStyle/>
          <a:p>
            <a:pPr indent="0" lvl="0" marL="0" marR="0" rtl="0" algn="ctr">
              <a:lnSpc>
                <a:spcPct val="200000"/>
              </a:lnSpc>
              <a:spcBef>
                <a:spcPts val="0"/>
              </a:spcBef>
              <a:spcAft>
                <a:spcPts val="0"/>
              </a:spcAft>
              <a:buNone/>
            </a:pPr>
            <a:r>
              <a:rPr b="1" lang="de-CH" sz="1600" u="none">
                <a:solidFill>
                  <a:schemeClr val="dk1"/>
                </a:solidFill>
                <a:latin typeface="Arial"/>
                <a:ea typeface="Arial"/>
                <a:cs typeface="Arial"/>
                <a:sym typeface="Arial"/>
              </a:rPr>
              <a:t>red</a:t>
            </a:r>
            <a:endParaRPr b="1" sz="1600" u="none">
              <a:solidFill>
                <a:schemeClr val="dk1"/>
              </a:solidFill>
              <a:latin typeface="Arial"/>
              <a:ea typeface="Arial"/>
              <a:cs typeface="Arial"/>
              <a:sym typeface="Arial"/>
            </a:endParaRPr>
          </a:p>
        </p:txBody>
      </p:sp>
      <p:sp>
        <p:nvSpPr>
          <p:cNvPr id="83" name="Shape 83"/>
          <p:cNvSpPr txBox="1"/>
          <p:nvPr/>
        </p:nvSpPr>
        <p:spPr>
          <a:xfrm>
            <a:off x="7716291" y="3789655"/>
            <a:ext cx="812800" cy="336550"/>
          </a:xfrm>
          <a:prstGeom prst="rect">
            <a:avLst/>
          </a:prstGeom>
          <a:noFill/>
          <a:ln>
            <a:noFill/>
          </a:ln>
        </p:spPr>
        <p:txBody>
          <a:bodyPr anchorCtr="0" anchor="t" bIns="46800" lIns="90000" spcFirstLastPara="1" rIns="90000" wrap="square" tIns="46800">
            <a:noAutofit/>
          </a:bodyPr>
          <a:lstStyle/>
          <a:p>
            <a:pPr indent="0" lvl="0" marL="0" marR="0" rtl="0" algn="ctr">
              <a:lnSpc>
                <a:spcPct val="200000"/>
              </a:lnSpc>
              <a:spcBef>
                <a:spcPts val="0"/>
              </a:spcBef>
              <a:spcAft>
                <a:spcPts val="0"/>
              </a:spcAft>
              <a:buNone/>
            </a:pPr>
            <a:r>
              <a:rPr b="1" lang="de-CH" sz="1600" u="none">
                <a:solidFill>
                  <a:schemeClr val="dk1"/>
                </a:solidFill>
                <a:latin typeface="Arial"/>
                <a:ea typeface="Arial"/>
                <a:cs typeface="Arial"/>
                <a:sym typeface="Arial"/>
              </a:rPr>
              <a:t>orange</a:t>
            </a:r>
            <a:endParaRPr/>
          </a:p>
        </p:txBody>
      </p:sp>
      <p:sp>
        <p:nvSpPr>
          <p:cNvPr id="84" name="Shape 84"/>
          <p:cNvSpPr txBox="1"/>
          <p:nvPr/>
        </p:nvSpPr>
        <p:spPr>
          <a:xfrm>
            <a:off x="7593004" y="4399255"/>
            <a:ext cx="810135" cy="448970"/>
          </a:xfrm>
          <a:prstGeom prst="rect">
            <a:avLst/>
          </a:prstGeom>
          <a:noFill/>
          <a:ln>
            <a:noFill/>
          </a:ln>
        </p:spPr>
        <p:txBody>
          <a:bodyPr anchorCtr="0" anchor="t" bIns="46800" lIns="90000" spcFirstLastPara="1" rIns="90000" wrap="square" tIns="46800">
            <a:noAutofit/>
          </a:bodyPr>
          <a:lstStyle/>
          <a:p>
            <a:pPr indent="0" lvl="0" marL="0" marR="0" rtl="0" algn="ctr">
              <a:lnSpc>
                <a:spcPct val="200000"/>
              </a:lnSpc>
              <a:spcBef>
                <a:spcPts val="0"/>
              </a:spcBef>
              <a:spcAft>
                <a:spcPts val="0"/>
              </a:spcAft>
              <a:buNone/>
            </a:pPr>
            <a:r>
              <a:rPr b="1" lang="de-CH" sz="1600" u="none">
                <a:solidFill>
                  <a:schemeClr val="dk1"/>
                </a:solidFill>
                <a:latin typeface="Arial"/>
                <a:ea typeface="Arial"/>
                <a:cs typeface="Arial"/>
                <a:sym typeface="Arial"/>
              </a:rPr>
              <a:t>yellow</a:t>
            </a:r>
            <a:endParaRPr b="1" sz="1600" u="none">
              <a:solidFill>
                <a:schemeClr val="dk1"/>
              </a:solidFill>
              <a:latin typeface="Arial"/>
              <a:ea typeface="Arial"/>
              <a:cs typeface="Arial"/>
              <a:sym typeface="Arial"/>
            </a:endParaRPr>
          </a:p>
        </p:txBody>
      </p:sp>
      <p:sp>
        <p:nvSpPr>
          <p:cNvPr id="85" name="Shape 85"/>
          <p:cNvSpPr txBox="1"/>
          <p:nvPr/>
        </p:nvSpPr>
        <p:spPr>
          <a:xfrm>
            <a:off x="7640177" y="5008855"/>
            <a:ext cx="739604" cy="448970"/>
          </a:xfrm>
          <a:prstGeom prst="rect">
            <a:avLst/>
          </a:prstGeom>
          <a:noFill/>
          <a:ln>
            <a:noFill/>
          </a:ln>
        </p:spPr>
        <p:txBody>
          <a:bodyPr anchorCtr="0" anchor="t" bIns="46800" lIns="90000" spcFirstLastPara="1" rIns="90000" wrap="square" tIns="46800">
            <a:noAutofit/>
          </a:bodyPr>
          <a:lstStyle/>
          <a:p>
            <a:pPr indent="0" lvl="0" marL="0" marR="0" rtl="0" algn="ctr">
              <a:lnSpc>
                <a:spcPct val="200000"/>
              </a:lnSpc>
              <a:spcBef>
                <a:spcPts val="0"/>
              </a:spcBef>
              <a:spcAft>
                <a:spcPts val="0"/>
              </a:spcAft>
              <a:buNone/>
            </a:pPr>
            <a:r>
              <a:rPr b="1" lang="de-CH" sz="1600" u="none">
                <a:solidFill>
                  <a:schemeClr val="dk1"/>
                </a:solidFill>
                <a:latin typeface="Arial"/>
                <a:ea typeface="Arial"/>
                <a:cs typeface="Arial"/>
                <a:sym typeface="Arial"/>
              </a:rPr>
              <a:t>green</a:t>
            </a:r>
            <a:endParaRPr b="1" sz="1600" u="none">
              <a:solidFill>
                <a:schemeClr val="dk1"/>
              </a:solidFill>
              <a:latin typeface="Arial"/>
              <a:ea typeface="Arial"/>
              <a:cs typeface="Arial"/>
              <a:sym typeface="Arial"/>
            </a:endParaRPr>
          </a:p>
        </p:txBody>
      </p:sp>
      <p:sp>
        <p:nvSpPr>
          <p:cNvPr id="86" name="Shape 86"/>
          <p:cNvSpPr txBox="1"/>
          <p:nvPr/>
        </p:nvSpPr>
        <p:spPr>
          <a:xfrm>
            <a:off x="1405000" y="3331132"/>
            <a:ext cx="3060710" cy="502702"/>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chemeClr val="dk2"/>
                </a:solidFill>
                <a:latin typeface="Arial"/>
                <a:ea typeface="Arial"/>
                <a:cs typeface="Arial"/>
                <a:sym typeface="Arial"/>
              </a:rPr>
              <a:t>Alarm w. Priority 1 (prio1)</a:t>
            </a:r>
            <a:endParaRPr b="0" sz="2000">
              <a:solidFill>
                <a:schemeClr val="dk2"/>
              </a:solidFill>
              <a:latin typeface="Arial"/>
              <a:ea typeface="Arial"/>
              <a:cs typeface="Arial"/>
              <a:sym typeface="Arial"/>
            </a:endParaRPr>
          </a:p>
        </p:txBody>
      </p:sp>
      <p:sp>
        <p:nvSpPr>
          <p:cNvPr id="87" name="Shape 87"/>
          <p:cNvSpPr txBox="1"/>
          <p:nvPr/>
        </p:nvSpPr>
        <p:spPr>
          <a:xfrm>
            <a:off x="1394643" y="4093793"/>
            <a:ext cx="3886960" cy="1118255"/>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chemeClr val="dk2"/>
                </a:solidFill>
                <a:latin typeface="Arial"/>
                <a:ea typeface="Arial"/>
                <a:cs typeface="Arial"/>
                <a:sym typeface="Arial"/>
              </a:rPr>
              <a:t>Alarm w. Priority 2 (prio2)</a:t>
            </a:r>
            <a:endParaRPr b="0" sz="2000">
              <a:solidFill>
                <a:schemeClr val="dk2"/>
              </a:solidFill>
              <a:latin typeface="Arial"/>
              <a:ea typeface="Arial"/>
              <a:cs typeface="Arial"/>
              <a:sym typeface="Arial"/>
            </a:endParaRPr>
          </a:p>
          <a:p>
            <a:pPr indent="0" lvl="0" marL="0" marR="0" rtl="0" algn="l">
              <a:lnSpc>
                <a:spcPct val="160000"/>
              </a:lnSpc>
              <a:spcBef>
                <a:spcPts val="1600"/>
              </a:spcBef>
              <a:spcAft>
                <a:spcPts val="0"/>
              </a:spcAft>
              <a:buNone/>
            </a:pPr>
            <a:r>
              <a:t/>
            </a:r>
            <a:endParaRPr b="0" sz="2000">
              <a:solidFill>
                <a:schemeClr val="dk2"/>
              </a:solidFill>
              <a:latin typeface="Arial"/>
              <a:ea typeface="Arial"/>
              <a:cs typeface="Arial"/>
              <a:sym typeface="Arial"/>
            </a:endParaRPr>
          </a:p>
        </p:txBody>
      </p:sp>
      <p:sp>
        <p:nvSpPr>
          <p:cNvPr id="88" name="Shape 88"/>
          <p:cNvSpPr txBox="1"/>
          <p:nvPr/>
        </p:nvSpPr>
        <p:spPr>
          <a:xfrm>
            <a:off x="1415663" y="4842531"/>
            <a:ext cx="3886959" cy="1118255"/>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chemeClr val="dk2"/>
                </a:solidFill>
                <a:latin typeface="Arial"/>
                <a:ea typeface="Arial"/>
                <a:cs typeface="Arial"/>
                <a:sym typeface="Arial"/>
              </a:rPr>
              <a:t>Alarm w. Priority 3 (prio3)</a:t>
            </a:r>
            <a:endParaRPr b="0" sz="2000">
              <a:solidFill>
                <a:schemeClr val="dk2"/>
              </a:solidFill>
              <a:latin typeface="Arial"/>
              <a:ea typeface="Arial"/>
              <a:cs typeface="Arial"/>
              <a:sym typeface="Arial"/>
            </a:endParaRPr>
          </a:p>
          <a:p>
            <a:pPr indent="0" lvl="0" marL="0" marR="0" rtl="0" algn="l">
              <a:lnSpc>
                <a:spcPct val="160000"/>
              </a:lnSpc>
              <a:spcBef>
                <a:spcPts val="1600"/>
              </a:spcBef>
              <a:spcAft>
                <a:spcPts val="0"/>
              </a:spcAft>
              <a:buNone/>
            </a:pPr>
            <a:r>
              <a:t/>
            </a:r>
            <a:endParaRPr b="0" sz="2000">
              <a:solidFill>
                <a:schemeClr val="dk2"/>
              </a:solidFill>
              <a:latin typeface="Arial"/>
              <a:ea typeface="Arial"/>
              <a:cs typeface="Arial"/>
              <a:sym typeface="Arial"/>
            </a:endParaRPr>
          </a:p>
        </p:txBody>
      </p:sp>
      <p:sp>
        <p:nvSpPr>
          <p:cNvPr id="89" name="Shape 89"/>
          <p:cNvSpPr txBox="1"/>
          <p:nvPr/>
        </p:nvSpPr>
        <p:spPr>
          <a:xfrm>
            <a:off x="7430711" y="2329781"/>
            <a:ext cx="1409360" cy="45852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chemeClr val="dk2"/>
                </a:solidFill>
                <a:latin typeface="Arial"/>
                <a:ea typeface="Arial"/>
                <a:cs typeface="Arial"/>
                <a:sym typeface="Arial"/>
              </a:rPr>
              <a:t>Alarmstufe</a:t>
            </a:r>
            <a:endParaRPr b="0" sz="2000">
              <a:solidFill>
                <a:schemeClr val="dk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1" name="Shape 1861"/>
        <p:cNvGrpSpPr/>
        <p:nvPr/>
      </p:nvGrpSpPr>
      <p:grpSpPr>
        <a:xfrm>
          <a:off x="0" y="0"/>
          <a:ext cx="0" cy="0"/>
          <a:chOff x="0" y="0"/>
          <a:chExt cx="0" cy="0"/>
        </a:xfrm>
      </p:grpSpPr>
      <p:sp>
        <p:nvSpPr>
          <p:cNvPr id="1862" name="Shape 1862"/>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863" name="Shape 1863"/>
          <p:cNvSpPr txBox="1"/>
          <p:nvPr/>
        </p:nvSpPr>
        <p:spPr>
          <a:xfrm>
            <a:off x="1324948" y="3268837"/>
            <a:ext cx="184666" cy="506121"/>
          </a:xfrm>
          <a:prstGeom prst="rect">
            <a:avLst/>
          </a:prstGeom>
          <a:noFill/>
          <a:ln>
            <a:noFill/>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864" name="Shape 1864"/>
          <p:cNvSpPr txBox="1"/>
          <p:nvPr/>
        </p:nvSpPr>
        <p:spPr>
          <a:xfrm>
            <a:off x="491026" y="725480"/>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de-CH" sz="2800">
                <a:solidFill>
                  <a:srgbClr val="0064BA"/>
                </a:solidFill>
                <a:latin typeface="Arial"/>
                <a:ea typeface="Arial"/>
                <a:cs typeface="Arial"/>
                <a:sym typeface="Arial"/>
              </a:rPr>
              <a:t>Example: Sequence/Pattern Recognition</a:t>
            </a:r>
            <a:endParaRPr b="1" sz="2800">
              <a:solidFill>
                <a:schemeClr val="dk2"/>
              </a:solidFill>
              <a:latin typeface="Arial"/>
              <a:ea typeface="Arial"/>
              <a:cs typeface="Arial"/>
              <a:sym typeface="Arial"/>
            </a:endParaRPr>
          </a:p>
        </p:txBody>
      </p:sp>
      <p:sp>
        <p:nvSpPr>
          <p:cNvPr id="1865" name="Shape 1865"/>
          <p:cNvSpPr txBox="1"/>
          <p:nvPr/>
        </p:nvSpPr>
        <p:spPr>
          <a:xfrm>
            <a:off x="634199" y="2813496"/>
            <a:ext cx="9447212" cy="459268"/>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VHDL Code - Entity</a:t>
            </a:r>
            <a:endParaRPr b="1" sz="2300">
              <a:solidFill>
                <a:schemeClr val="dk1"/>
              </a:solidFill>
              <a:latin typeface="Arial"/>
              <a:ea typeface="Arial"/>
              <a:cs typeface="Arial"/>
              <a:sym typeface="Arial"/>
            </a:endParaRPr>
          </a:p>
        </p:txBody>
      </p:sp>
      <p:pic>
        <p:nvPicPr>
          <p:cNvPr id="1866" name="Shape 1866"/>
          <p:cNvPicPr preferRelativeResize="0"/>
          <p:nvPr/>
        </p:nvPicPr>
        <p:blipFill rotWithShape="1">
          <a:blip r:embed="rId3">
            <a:alphaModFix/>
          </a:blip>
          <a:srcRect b="0" l="0" r="0" t="0"/>
          <a:stretch/>
        </p:blipFill>
        <p:spPr>
          <a:xfrm>
            <a:off x="1053179" y="3436566"/>
            <a:ext cx="7924800" cy="2247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sp>
        <p:nvSpPr>
          <p:cNvPr id="1871" name="Shape 1871"/>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872" name="Shape 1872"/>
          <p:cNvSpPr txBox="1"/>
          <p:nvPr/>
        </p:nvSpPr>
        <p:spPr>
          <a:xfrm>
            <a:off x="426739" y="301104"/>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de-CH" sz="2800">
                <a:solidFill>
                  <a:srgbClr val="0064BA"/>
                </a:solidFill>
                <a:latin typeface="Arial"/>
                <a:ea typeface="Arial"/>
                <a:cs typeface="Arial"/>
                <a:sym typeface="Arial"/>
              </a:rPr>
              <a:t>Example: Sequence/Pattern Recognition</a:t>
            </a:r>
            <a:endParaRPr b="1" sz="2800">
              <a:solidFill>
                <a:schemeClr val="dk2"/>
              </a:solidFill>
              <a:latin typeface="Arial"/>
              <a:ea typeface="Arial"/>
              <a:cs typeface="Arial"/>
              <a:sym typeface="Arial"/>
            </a:endParaRPr>
          </a:p>
        </p:txBody>
      </p:sp>
      <p:sp>
        <p:nvSpPr>
          <p:cNvPr id="1873" name="Shape 1873"/>
          <p:cNvSpPr txBox="1"/>
          <p:nvPr/>
        </p:nvSpPr>
        <p:spPr>
          <a:xfrm>
            <a:off x="654671" y="1137637"/>
            <a:ext cx="9447212" cy="459268"/>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VHDL Code architecture : drive logic</a:t>
            </a:r>
            <a:endParaRPr b="1" sz="2300">
              <a:solidFill>
                <a:schemeClr val="dk1"/>
              </a:solidFill>
              <a:latin typeface="Arial"/>
              <a:ea typeface="Arial"/>
              <a:cs typeface="Arial"/>
              <a:sym typeface="Arial"/>
            </a:endParaRPr>
          </a:p>
        </p:txBody>
      </p:sp>
      <p:pic>
        <p:nvPicPr>
          <p:cNvPr id="1874" name="Shape 1874"/>
          <p:cNvPicPr preferRelativeResize="0"/>
          <p:nvPr/>
        </p:nvPicPr>
        <p:blipFill rotWithShape="1">
          <a:blip r:embed="rId3">
            <a:alphaModFix/>
          </a:blip>
          <a:srcRect b="0" l="0" r="0" t="0"/>
          <a:stretch/>
        </p:blipFill>
        <p:spPr>
          <a:xfrm>
            <a:off x="1018083" y="1612491"/>
            <a:ext cx="6375400" cy="5029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8" name="Shape 1878"/>
        <p:cNvGrpSpPr/>
        <p:nvPr/>
      </p:nvGrpSpPr>
      <p:grpSpPr>
        <a:xfrm>
          <a:off x="0" y="0"/>
          <a:ext cx="0" cy="0"/>
          <a:chOff x="0" y="0"/>
          <a:chExt cx="0" cy="0"/>
        </a:xfrm>
      </p:grpSpPr>
      <p:sp>
        <p:nvSpPr>
          <p:cNvPr id="1879" name="Shape 1879"/>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880" name="Shape 1880"/>
          <p:cNvSpPr txBox="1"/>
          <p:nvPr/>
        </p:nvSpPr>
        <p:spPr>
          <a:xfrm>
            <a:off x="327254" y="328368"/>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de-CH" sz="2800">
                <a:solidFill>
                  <a:srgbClr val="0064BA"/>
                </a:solidFill>
                <a:latin typeface="Arial"/>
                <a:ea typeface="Arial"/>
                <a:cs typeface="Arial"/>
                <a:sym typeface="Arial"/>
              </a:rPr>
              <a:t>Example: Sequence/Pattern Recognition</a:t>
            </a:r>
            <a:endParaRPr b="1" sz="2800">
              <a:solidFill>
                <a:schemeClr val="dk2"/>
              </a:solidFill>
              <a:latin typeface="Arial"/>
              <a:ea typeface="Arial"/>
              <a:cs typeface="Arial"/>
              <a:sym typeface="Arial"/>
            </a:endParaRPr>
          </a:p>
        </p:txBody>
      </p:sp>
      <p:sp>
        <p:nvSpPr>
          <p:cNvPr id="1881" name="Shape 1881"/>
          <p:cNvSpPr txBox="1"/>
          <p:nvPr/>
        </p:nvSpPr>
        <p:spPr>
          <a:xfrm>
            <a:off x="654671" y="1881441"/>
            <a:ext cx="9447212" cy="459268"/>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VHDL Code architecture: flip-flops and output comb-logic</a:t>
            </a:r>
            <a:endParaRPr b="1" sz="2300">
              <a:solidFill>
                <a:schemeClr val="dk1"/>
              </a:solidFill>
              <a:latin typeface="Arial"/>
              <a:ea typeface="Arial"/>
              <a:cs typeface="Arial"/>
              <a:sym typeface="Arial"/>
            </a:endParaRPr>
          </a:p>
        </p:txBody>
      </p:sp>
      <p:pic>
        <p:nvPicPr>
          <p:cNvPr id="1882" name="Shape 1882"/>
          <p:cNvPicPr preferRelativeResize="0"/>
          <p:nvPr/>
        </p:nvPicPr>
        <p:blipFill rotWithShape="1">
          <a:blip r:embed="rId3">
            <a:alphaModFix/>
          </a:blip>
          <a:srcRect b="0" l="0" r="0" t="0"/>
          <a:stretch/>
        </p:blipFill>
        <p:spPr>
          <a:xfrm>
            <a:off x="935588" y="2795171"/>
            <a:ext cx="4762500" cy="3238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6" name="Shape 1886"/>
        <p:cNvGrpSpPr/>
        <p:nvPr/>
      </p:nvGrpSpPr>
      <p:grpSpPr>
        <a:xfrm>
          <a:off x="0" y="0"/>
          <a:ext cx="0" cy="0"/>
          <a:chOff x="0" y="0"/>
          <a:chExt cx="0" cy="0"/>
        </a:xfrm>
      </p:grpSpPr>
      <p:pic>
        <p:nvPicPr>
          <p:cNvPr id="1887" name="Shape 1887"/>
          <p:cNvPicPr preferRelativeResize="0"/>
          <p:nvPr/>
        </p:nvPicPr>
        <p:blipFill rotWithShape="1">
          <a:blip r:embed="rId3">
            <a:alphaModFix/>
          </a:blip>
          <a:srcRect b="0" l="0" r="0" t="0"/>
          <a:stretch/>
        </p:blipFill>
        <p:spPr>
          <a:xfrm>
            <a:off x="215267" y="2120648"/>
            <a:ext cx="9460995" cy="4509188"/>
          </a:xfrm>
          <a:prstGeom prst="rect">
            <a:avLst/>
          </a:prstGeom>
          <a:noFill/>
          <a:ln>
            <a:noFill/>
          </a:ln>
        </p:spPr>
      </p:pic>
      <p:sp>
        <p:nvSpPr>
          <p:cNvPr id="1888" name="Shape 1888"/>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889" name="Shape 1889"/>
          <p:cNvSpPr txBox="1"/>
          <p:nvPr/>
        </p:nvSpPr>
        <p:spPr>
          <a:xfrm>
            <a:off x="1051641" y="639413"/>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de-CH" sz="2800">
                <a:solidFill>
                  <a:srgbClr val="0064BA"/>
                </a:solidFill>
                <a:latin typeface="Arial"/>
                <a:ea typeface="Arial"/>
                <a:cs typeface="Arial"/>
                <a:sym typeface="Arial"/>
              </a:rPr>
              <a:t>BeExample: Sequence/Pattern Recognition</a:t>
            </a:r>
            <a:endParaRPr b="1" sz="2800">
              <a:solidFill>
                <a:schemeClr val="dk2"/>
              </a:solidFill>
              <a:latin typeface="Arial"/>
              <a:ea typeface="Arial"/>
              <a:cs typeface="Arial"/>
              <a:sym typeface="Arial"/>
            </a:endParaRPr>
          </a:p>
        </p:txBody>
      </p:sp>
      <p:sp>
        <p:nvSpPr>
          <p:cNvPr id="1890" name="Shape 1890"/>
          <p:cNvSpPr txBox="1"/>
          <p:nvPr/>
        </p:nvSpPr>
        <p:spPr>
          <a:xfrm>
            <a:off x="611618" y="1503591"/>
            <a:ext cx="9447212" cy="459268"/>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Simulated Timing Diagram</a:t>
            </a:r>
            <a:endParaRPr b="1" sz="2300">
              <a:solidFill>
                <a:schemeClr val="dk1"/>
              </a:solidFill>
              <a:latin typeface="Arial"/>
              <a:ea typeface="Arial"/>
              <a:cs typeface="Arial"/>
              <a:sym typeface="Arial"/>
            </a:endParaRPr>
          </a:p>
        </p:txBody>
      </p:sp>
      <p:sp>
        <p:nvSpPr>
          <p:cNvPr id="1891" name="Shape 1891"/>
          <p:cNvSpPr txBox="1"/>
          <p:nvPr/>
        </p:nvSpPr>
        <p:spPr>
          <a:xfrm>
            <a:off x="570456" y="5241751"/>
            <a:ext cx="882724" cy="40011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de-CH" sz="2000">
                <a:solidFill>
                  <a:schemeClr val="dk2"/>
                </a:solidFill>
                <a:latin typeface="Arial"/>
                <a:ea typeface="Arial"/>
                <a:cs typeface="Arial"/>
                <a:sym typeface="Arial"/>
              </a:rPr>
              <a:t>q_out</a:t>
            </a:r>
            <a:endParaRPr b="1" sz="2000">
              <a:solidFill>
                <a:schemeClr val="dk2"/>
              </a:solidFill>
              <a:latin typeface="Arial"/>
              <a:ea typeface="Arial"/>
              <a:cs typeface="Arial"/>
              <a:sym typeface="Arial"/>
            </a:endParaRPr>
          </a:p>
        </p:txBody>
      </p:sp>
      <p:sp>
        <p:nvSpPr>
          <p:cNvPr id="1892" name="Shape 1892"/>
          <p:cNvSpPr txBox="1"/>
          <p:nvPr/>
        </p:nvSpPr>
        <p:spPr>
          <a:xfrm>
            <a:off x="530047" y="4811675"/>
            <a:ext cx="1230676" cy="40011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de-CH" sz="2000">
                <a:solidFill>
                  <a:schemeClr val="dk2"/>
                </a:solidFill>
                <a:latin typeface="Arial"/>
                <a:ea typeface="Arial"/>
                <a:cs typeface="Arial"/>
                <a:sym typeface="Arial"/>
              </a:rPr>
              <a:t>state</a:t>
            </a:r>
            <a:endParaRPr b="1" sz="2000">
              <a:solidFill>
                <a:schemeClr val="dk2"/>
              </a:solidFill>
              <a:latin typeface="Arial"/>
              <a:ea typeface="Arial"/>
              <a:cs typeface="Arial"/>
              <a:sym typeface="Arial"/>
            </a:endParaRPr>
          </a:p>
        </p:txBody>
      </p:sp>
      <p:sp>
        <p:nvSpPr>
          <p:cNvPr id="1893" name="Shape 1893"/>
          <p:cNvSpPr txBox="1"/>
          <p:nvPr/>
        </p:nvSpPr>
        <p:spPr>
          <a:xfrm>
            <a:off x="383008" y="4253776"/>
            <a:ext cx="1452642" cy="40011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de-CH" sz="2000">
                <a:solidFill>
                  <a:schemeClr val="dk2"/>
                </a:solidFill>
                <a:latin typeface="Arial"/>
                <a:ea typeface="Arial"/>
                <a:cs typeface="Arial"/>
                <a:sym typeface="Arial"/>
              </a:rPr>
              <a:t>next_state</a:t>
            </a:r>
            <a:endParaRPr b="1" sz="2000">
              <a:solidFill>
                <a:schemeClr val="dk2"/>
              </a:solidFill>
              <a:latin typeface="Arial"/>
              <a:ea typeface="Arial"/>
              <a:cs typeface="Arial"/>
              <a:sym typeface="Arial"/>
            </a:endParaRPr>
          </a:p>
        </p:txBody>
      </p:sp>
      <p:sp>
        <p:nvSpPr>
          <p:cNvPr id="1894" name="Shape 1894"/>
          <p:cNvSpPr/>
          <p:nvPr/>
        </p:nvSpPr>
        <p:spPr>
          <a:xfrm>
            <a:off x="1905114" y="2421757"/>
            <a:ext cx="398244" cy="3390459"/>
          </a:xfrm>
          <a:prstGeom prst="rect">
            <a:avLst/>
          </a:prstGeom>
          <a:solidFill>
            <a:srgbClr val="FFFFFF"/>
          </a:solidFill>
          <a:ln cap="flat" cmpd="sng" w="9525">
            <a:solidFill>
              <a:srgbClr val="FFFFFF"/>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895" name="Shape 1895"/>
          <p:cNvSpPr txBox="1"/>
          <p:nvPr/>
        </p:nvSpPr>
        <p:spPr>
          <a:xfrm>
            <a:off x="3276732" y="6870748"/>
            <a:ext cx="4237057" cy="459955"/>
          </a:xfrm>
          <a:prstGeom prst="rect">
            <a:avLst/>
          </a:prstGeom>
          <a:noFill/>
          <a:ln>
            <a:noFill/>
          </a:ln>
        </p:spPr>
        <p:txBody>
          <a:bodyPr anchorCtr="0" anchor="t" bIns="45700" lIns="91425" spcFirstLastPara="1" rIns="91425" wrap="square" tIns="45700">
            <a:noAutofit/>
          </a:bodyPr>
          <a:lstStyle/>
          <a:p>
            <a:pPr indent="0" lvl="0" marL="0" marR="0" rtl="0" algn="l">
              <a:lnSpc>
                <a:spcPct val="320000"/>
              </a:lnSpc>
              <a:spcBef>
                <a:spcPts val="0"/>
              </a:spcBef>
              <a:spcAft>
                <a:spcPts val="0"/>
              </a:spcAft>
              <a:buNone/>
            </a:pPr>
            <a:r>
              <a:rPr b="0" lang="de-CH" sz="1000">
                <a:solidFill>
                  <a:schemeClr val="dk2"/>
                </a:solidFill>
                <a:latin typeface="Arial"/>
                <a:ea typeface="Arial"/>
                <a:cs typeface="Arial"/>
                <a:sym typeface="Arial"/>
              </a:rPr>
              <a:t>Source: Lehrbuch Digitaltechnik : eine Einführung mit VHDL / Reichardt</a:t>
            </a:r>
            <a:endParaRPr b="0" sz="1000">
              <a:solidFill>
                <a:schemeClr val="dk2"/>
              </a:solidFill>
              <a:latin typeface="Arial"/>
              <a:ea typeface="Arial"/>
              <a:cs typeface="Arial"/>
              <a:sym typeface="Arial"/>
            </a:endParaRPr>
          </a:p>
        </p:txBody>
      </p:sp>
      <p:sp>
        <p:nvSpPr>
          <p:cNvPr id="1896" name="Shape 1896"/>
          <p:cNvSpPr/>
          <p:nvPr/>
        </p:nvSpPr>
        <p:spPr>
          <a:xfrm>
            <a:off x="4176555" y="4069908"/>
            <a:ext cx="978745" cy="1171841"/>
          </a:xfrm>
          <a:prstGeom prst="ellipse">
            <a:avLst/>
          </a:prstGeom>
          <a:noFill/>
          <a:ln cap="flat" cmpd="sng" w="38100">
            <a:solidFill>
              <a:srgbClr val="FF0000"/>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grpSp>
        <p:nvGrpSpPr>
          <p:cNvPr id="1897" name="Shape 1897"/>
          <p:cNvGrpSpPr/>
          <p:nvPr/>
        </p:nvGrpSpPr>
        <p:grpSpPr>
          <a:xfrm>
            <a:off x="3276308" y="4069909"/>
            <a:ext cx="3757985" cy="1171841"/>
            <a:chOff x="3276308" y="4069909"/>
            <a:chExt cx="3757985" cy="1171841"/>
          </a:xfrm>
        </p:grpSpPr>
        <p:sp>
          <p:nvSpPr>
            <p:cNvPr id="1898" name="Shape 1898"/>
            <p:cNvSpPr/>
            <p:nvPr/>
          </p:nvSpPr>
          <p:spPr>
            <a:xfrm>
              <a:off x="3276308" y="4069909"/>
              <a:ext cx="978745" cy="1171841"/>
            </a:xfrm>
            <a:prstGeom prst="ellipse">
              <a:avLst/>
            </a:prstGeom>
            <a:noFill/>
            <a:ln cap="flat" cmpd="sng" w="38100">
              <a:solidFill>
                <a:srgbClr val="FF0000"/>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899" name="Shape 1899"/>
            <p:cNvSpPr/>
            <p:nvPr/>
          </p:nvSpPr>
          <p:spPr>
            <a:xfrm>
              <a:off x="6055548" y="4069909"/>
              <a:ext cx="978745" cy="1171841"/>
            </a:xfrm>
            <a:prstGeom prst="ellipse">
              <a:avLst/>
            </a:prstGeom>
            <a:noFill/>
            <a:ln cap="flat" cmpd="sng" w="38100">
              <a:solidFill>
                <a:srgbClr val="FF0000"/>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500"/>
                                        <p:tgtEl>
                                          <p:spTgt spid="1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6"/>
                                        </p:tgtEl>
                                        <p:attrNameLst>
                                          <p:attrName>style.visibility</p:attrName>
                                        </p:attrNameLst>
                                      </p:cBhvr>
                                      <p:to>
                                        <p:strVal val="visible"/>
                                      </p:to>
                                    </p:set>
                                    <p:animEffect filter="fade" transition="in">
                                      <p:cBhvr>
                                        <p:cTn dur="500"/>
                                        <p:tgtEl>
                                          <p:spTgt spid="1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3" name="Shape 1903"/>
        <p:cNvGrpSpPr/>
        <p:nvPr/>
      </p:nvGrpSpPr>
      <p:grpSpPr>
        <a:xfrm>
          <a:off x="0" y="0"/>
          <a:ext cx="0" cy="0"/>
          <a:chOff x="0" y="0"/>
          <a:chExt cx="0" cy="0"/>
        </a:xfrm>
      </p:grpSpPr>
      <p:sp>
        <p:nvSpPr>
          <p:cNvPr id="1904" name="Shape 1904"/>
          <p:cNvSpPr txBox="1"/>
          <p:nvPr>
            <p:ph type="title"/>
          </p:nvPr>
        </p:nvSpPr>
        <p:spPr>
          <a:xfrm>
            <a:off x="371944" y="301543"/>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rgbClr val="0064BA"/>
                </a:solidFill>
                <a:latin typeface="Arial"/>
                <a:ea typeface="Arial"/>
                <a:cs typeface="Arial"/>
                <a:sym typeface="Arial"/>
              </a:rPr>
              <a:t>Example: Sequence/Pattern Recognition</a:t>
            </a:r>
            <a:endParaRPr b="1" i="0" sz="2800" u="none" cap="none" strike="noStrike">
              <a:solidFill>
                <a:schemeClr val="dk2"/>
              </a:solidFill>
              <a:latin typeface="Arial"/>
              <a:ea typeface="Arial"/>
              <a:cs typeface="Arial"/>
              <a:sym typeface="Arial"/>
            </a:endParaRPr>
          </a:p>
        </p:txBody>
      </p:sp>
      <p:sp>
        <p:nvSpPr>
          <p:cNvPr id="1905" name="Shape 1905"/>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grpSp>
        <p:nvGrpSpPr>
          <p:cNvPr id="1906" name="Shape 1906"/>
          <p:cNvGrpSpPr/>
          <p:nvPr/>
        </p:nvGrpSpPr>
        <p:grpSpPr>
          <a:xfrm>
            <a:off x="2993838" y="2621820"/>
            <a:ext cx="1069975" cy="1008062"/>
            <a:chOff x="2496" y="960"/>
            <a:chExt cx="576" cy="576"/>
          </a:xfrm>
        </p:grpSpPr>
        <p:sp>
          <p:nvSpPr>
            <p:cNvPr id="1907" name="Shape 1907"/>
            <p:cNvSpPr/>
            <p:nvPr/>
          </p:nvSpPr>
          <p:spPr>
            <a:xfrm>
              <a:off x="2496" y="960"/>
              <a:ext cx="576" cy="576"/>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lnSpc>
                  <a:spcPct val="100000"/>
                </a:lnSpc>
                <a:spcBef>
                  <a:spcPts val="0"/>
                </a:spcBef>
                <a:spcAft>
                  <a:spcPts val="0"/>
                </a:spcAft>
                <a:buNone/>
              </a:pPr>
              <a:r>
                <a:t/>
              </a:r>
              <a:endParaRPr b="0" sz="2100">
                <a:solidFill>
                  <a:schemeClr val="dk1"/>
                </a:solidFill>
                <a:latin typeface="Arial"/>
                <a:ea typeface="Arial"/>
                <a:cs typeface="Arial"/>
                <a:sym typeface="Arial"/>
              </a:endParaRPr>
            </a:p>
          </p:txBody>
        </p:sp>
        <p:cxnSp>
          <p:nvCxnSpPr>
            <p:cNvPr id="1908" name="Shape 1908"/>
            <p:cNvCxnSpPr/>
            <p:nvPr/>
          </p:nvCxnSpPr>
          <p:spPr>
            <a:xfrm>
              <a:off x="2592" y="1248"/>
              <a:ext cx="384" cy="0"/>
            </a:xfrm>
            <a:prstGeom prst="straightConnector1">
              <a:avLst/>
            </a:prstGeom>
            <a:noFill/>
            <a:ln cap="flat" cmpd="sng" w="25400">
              <a:solidFill>
                <a:schemeClr val="dk1"/>
              </a:solidFill>
              <a:prstDash val="solid"/>
              <a:round/>
              <a:headEnd len="med" w="med" type="none"/>
              <a:tailEnd len="med" w="med" type="none"/>
            </a:ln>
          </p:spPr>
        </p:cxnSp>
        <p:sp>
          <p:nvSpPr>
            <p:cNvPr id="1909" name="Shape 1909"/>
            <p:cNvSpPr txBox="1"/>
            <p:nvPr/>
          </p:nvSpPr>
          <p:spPr>
            <a:xfrm>
              <a:off x="2657" y="1008"/>
              <a:ext cx="258" cy="218"/>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Z0</a:t>
              </a:r>
              <a:endParaRPr b="0" sz="1800">
                <a:solidFill>
                  <a:schemeClr val="dk1"/>
                </a:solidFill>
                <a:latin typeface="Arial"/>
                <a:ea typeface="Arial"/>
                <a:cs typeface="Arial"/>
                <a:sym typeface="Arial"/>
              </a:endParaRPr>
            </a:p>
          </p:txBody>
        </p:sp>
        <p:sp>
          <p:nvSpPr>
            <p:cNvPr id="1910" name="Shape 1910"/>
            <p:cNvSpPr txBox="1"/>
            <p:nvPr/>
          </p:nvSpPr>
          <p:spPr>
            <a:xfrm>
              <a:off x="2633" y="1248"/>
              <a:ext cx="275" cy="24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00</a:t>
              </a:r>
              <a:endParaRPr b="0" sz="2100">
                <a:solidFill>
                  <a:schemeClr val="dk1"/>
                </a:solidFill>
                <a:latin typeface="Arial"/>
                <a:ea typeface="Arial"/>
                <a:cs typeface="Arial"/>
                <a:sym typeface="Arial"/>
              </a:endParaRPr>
            </a:p>
          </p:txBody>
        </p:sp>
      </p:grpSp>
      <p:grpSp>
        <p:nvGrpSpPr>
          <p:cNvPr id="1911" name="Shape 1911"/>
          <p:cNvGrpSpPr/>
          <p:nvPr/>
        </p:nvGrpSpPr>
        <p:grpSpPr>
          <a:xfrm>
            <a:off x="7023377" y="2427847"/>
            <a:ext cx="1069975" cy="1008062"/>
            <a:chOff x="2496" y="960"/>
            <a:chExt cx="576" cy="576"/>
          </a:xfrm>
        </p:grpSpPr>
        <p:sp>
          <p:nvSpPr>
            <p:cNvPr id="1912" name="Shape 1912"/>
            <p:cNvSpPr/>
            <p:nvPr/>
          </p:nvSpPr>
          <p:spPr>
            <a:xfrm>
              <a:off x="2496" y="960"/>
              <a:ext cx="576" cy="576"/>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lnSpc>
                  <a:spcPct val="100000"/>
                </a:lnSpc>
                <a:spcBef>
                  <a:spcPts val="0"/>
                </a:spcBef>
                <a:spcAft>
                  <a:spcPts val="0"/>
                </a:spcAft>
                <a:buNone/>
              </a:pPr>
              <a:r>
                <a:t/>
              </a:r>
              <a:endParaRPr b="0" sz="2100">
                <a:solidFill>
                  <a:schemeClr val="dk1"/>
                </a:solidFill>
                <a:latin typeface="Arial"/>
                <a:ea typeface="Arial"/>
                <a:cs typeface="Arial"/>
                <a:sym typeface="Arial"/>
              </a:endParaRPr>
            </a:p>
          </p:txBody>
        </p:sp>
        <p:cxnSp>
          <p:nvCxnSpPr>
            <p:cNvPr id="1913" name="Shape 1913"/>
            <p:cNvCxnSpPr/>
            <p:nvPr/>
          </p:nvCxnSpPr>
          <p:spPr>
            <a:xfrm>
              <a:off x="2592" y="1248"/>
              <a:ext cx="384" cy="0"/>
            </a:xfrm>
            <a:prstGeom prst="straightConnector1">
              <a:avLst/>
            </a:prstGeom>
            <a:noFill/>
            <a:ln cap="flat" cmpd="sng" w="25400">
              <a:solidFill>
                <a:schemeClr val="dk1"/>
              </a:solidFill>
              <a:prstDash val="solid"/>
              <a:round/>
              <a:headEnd len="med" w="med" type="none"/>
              <a:tailEnd len="med" w="med" type="none"/>
            </a:ln>
          </p:spPr>
        </p:cxnSp>
        <p:sp>
          <p:nvSpPr>
            <p:cNvPr id="1914" name="Shape 1914"/>
            <p:cNvSpPr txBox="1"/>
            <p:nvPr/>
          </p:nvSpPr>
          <p:spPr>
            <a:xfrm>
              <a:off x="2656" y="1008"/>
              <a:ext cx="258" cy="218"/>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Z1</a:t>
              </a:r>
              <a:endParaRPr b="0" sz="1800">
                <a:solidFill>
                  <a:schemeClr val="dk1"/>
                </a:solidFill>
                <a:latin typeface="Arial"/>
                <a:ea typeface="Arial"/>
                <a:cs typeface="Arial"/>
                <a:sym typeface="Arial"/>
              </a:endParaRPr>
            </a:p>
          </p:txBody>
        </p:sp>
        <p:sp>
          <p:nvSpPr>
            <p:cNvPr id="1915" name="Shape 1915"/>
            <p:cNvSpPr txBox="1"/>
            <p:nvPr/>
          </p:nvSpPr>
          <p:spPr>
            <a:xfrm>
              <a:off x="2633" y="1248"/>
              <a:ext cx="275" cy="24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01</a:t>
              </a:r>
              <a:endParaRPr b="0" sz="2100">
                <a:solidFill>
                  <a:schemeClr val="dk1"/>
                </a:solidFill>
                <a:latin typeface="Arial"/>
                <a:ea typeface="Arial"/>
                <a:cs typeface="Arial"/>
                <a:sym typeface="Arial"/>
              </a:endParaRPr>
            </a:p>
          </p:txBody>
        </p:sp>
      </p:grpSp>
      <p:grpSp>
        <p:nvGrpSpPr>
          <p:cNvPr id="1916" name="Shape 1916"/>
          <p:cNvGrpSpPr/>
          <p:nvPr/>
        </p:nvGrpSpPr>
        <p:grpSpPr>
          <a:xfrm>
            <a:off x="7522122" y="5216526"/>
            <a:ext cx="1069975" cy="1008062"/>
            <a:chOff x="2496" y="960"/>
            <a:chExt cx="576" cy="576"/>
          </a:xfrm>
        </p:grpSpPr>
        <p:sp>
          <p:nvSpPr>
            <p:cNvPr id="1917" name="Shape 1917"/>
            <p:cNvSpPr/>
            <p:nvPr/>
          </p:nvSpPr>
          <p:spPr>
            <a:xfrm>
              <a:off x="2496" y="960"/>
              <a:ext cx="576" cy="576"/>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lnSpc>
                  <a:spcPct val="100000"/>
                </a:lnSpc>
                <a:spcBef>
                  <a:spcPts val="0"/>
                </a:spcBef>
                <a:spcAft>
                  <a:spcPts val="0"/>
                </a:spcAft>
                <a:buNone/>
              </a:pPr>
              <a:r>
                <a:t/>
              </a:r>
              <a:endParaRPr b="0" sz="2100">
                <a:solidFill>
                  <a:schemeClr val="dk1"/>
                </a:solidFill>
                <a:latin typeface="Arial"/>
                <a:ea typeface="Arial"/>
                <a:cs typeface="Arial"/>
                <a:sym typeface="Arial"/>
              </a:endParaRPr>
            </a:p>
          </p:txBody>
        </p:sp>
        <p:cxnSp>
          <p:nvCxnSpPr>
            <p:cNvPr id="1918" name="Shape 1918"/>
            <p:cNvCxnSpPr/>
            <p:nvPr/>
          </p:nvCxnSpPr>
          <p:spPr>
            <a:xfrm>
              <a:off x="2592" y="1248"/>
              <a:ext cx="384" cy="0"/>
            </a:xfrm>
            <a:prstGeom prst="straightConnector1">
              <a:avLst/>
            </a:prstGeom>
            <a:noFill/>
            <a:ln cap="flat" cmpd="sng" w="25400">
              <a:solidFill>
                <a:schemeClr val="dk1"/>
              </a:solidFill>
              <a:prstDash val="solid"/>
              <a:round/>
              <a:headEnd len="med" w="med" type="none"/>
              <a:tailEnd len="med" w="med" type="none"/>
            </a:ln>
          </p:spPr>
        </p:cxnSp>
        <p:sp>
          <p:nvSpPr>
            <p:cNvPr id="1919" name="Shape 1919"/>
            <p:cNvSpPr txBox="1"/>
            <p:nvPr/>
          </p:nvSpPr>
          <p:spPr>
            <a:xfrm>
              <a:off x="2655" y="1008"/>
              <a:ext cx="258" cy="218"/>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Z2</a:t>
              </a:r>
              <a:endParaRPr b="0" sz="1800">
                <a:solidFill>
                  <a:schemeClr val="dk1"/>
                </a:solidFill>
                <a:latin typeface="Arial"/>
                <a:ea typeface="Arial"/>
                <a:cs typeface="Arial"/>
                <a:sym typeface="Arial"/>
              </a:endParaRPr>
            </a:p>
          </p:txBody>
        </p:sp>
        <p:sp>
          <p:nvSpPr>
            <p:cNvPr id="1920" name="Shape 1920"/>
            <p:cNvSpPr txBox="1"/>
            <p:nvPr/>
          </p:nvSpPr>
          <p:spPr>
            <a:xfrm>
              <a:off x="2638" y="1248"/>
              <a:ext cx="264" cy="24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11</a:t>
              </a:r>
              <a:endParaRPr b="0" sz="2100">
                <a:solidFill>
                  <a:schemeClr val="dk1"/>
                </a:solidFill>
                <a:latin typeface="Arial"/>
                <a:ea typeface="Arial"/>
                <a:cs typeface="Arial"/>
                <a:sym typeface="Arial"/>
              </a:endParaRPr>
            </a:p>
          </p:txBody>
        </p:sp>
      </p:grpSp>
      <p:grpSp>
        <p:nvGrpSpPr>
          <p:cNvPr id="1921" name="Shape 1921"/>
          <p:cNvGrpSpPr/>
          <p:nvPr/>
        </p:nvGrpSpPr>
        <p:grpSpPr>
          <a:xfrm>
            <a:off x="2575555" y="5061039"/>
            <a:ext cx="1069975" cy="1008062"/>
            <a:chOff x="2496" y="960"/>
            <a:chExt cx="576" cy="576"/>
          </a:xfrm>
        </p:grpSpPr>
        <p:sp>
          <p:nvSpPr>
            <p:cNvPr id="1922" name="Shape 1922"/>
            <p:cNvSpPr/>
            <p:nvPr/>
          </p:nvSpPr>
          <p:spPr>
            <a:xfrm>
              <a:off x="2496" y="960"/>
              <a:ext cx="576" cy="576"/>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lnSpc>
                  <a:spcPct val="100000"/>
                </a:lnSpc>
                <a:spcBef>
                  <a:spcPts val="0"/>
                </a:spcBef>
                <a:spcAft>
                  <a:spcPts val="0"/>
                </a:spcAft>
                <a:buNone/>
              </a:pPr>
              <a:r>
                <a:t/>
              </a:r>
              <a:endParaRPr b="0" sz="2100">
                <a:solidFill>
                  <a:schemeClr val="dk1"/>
                </a:solidFill>
                <a:latin typeface="Arial"/>
                <a:ea typeface="Arial"/>
                <a:cs typeface="Arial"/>
                <a:sym typeface="Arial"/>
              </a:endParaRPr>
            </a:p>
          </p:txBody>
        </p:sp>
        <p:cxnSp>
          <p:nvCxnSpPr>
            <p:cNvPr id="1923" name="Shape 1923"/>
            <p:cNvCxnSpPr/>
            <p:nvPr/>
          </p:nvCxnSpPr>
          <p:spPr>
            <a:xfrm>
              <a:off x="2592" y="1248"/>
              <a:ext cx="384" cy="0"/>
            </a:xfrm>
            <a:prstGeom prst="straightConnector1">
              <a:avLst/>
            </a:prstGeom>
            <a:noFill/>
            <a:ln cap="flat" cmpd="sng" w="25400">
              <a:solidFill>
                <a:schemeClr val="dk1"/>
              </a:solidFill>
              <a:prstDash val="solid"/>
              <a:round/>
              <a:headEnd len="med" w="med" type="none"/>
              <a:tailEnd len="med" w="med" type="none"/>
            </a:ln>
          </p:spPr>
        </p:cxnSp>
        <p:sp>
          <p:nvSpPr>
            <p:cNvPr id="1924" name="Shape 1924"/>
            <p:cNvSpPr txBox="1"/>
            <p:nvPr/>
          </p:nvSpPr>
          <p:spPr>
            <a:xfrm>
              <a:off x="2655" y="1008"/>
              <a:ext cx="258" cy="218"/>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800">
                  <a:solidFill>
                    <a:schemeClr val="dk1"/>
                  </a:solidFill>
                  <a:latin typeface="Arial"/>
                  <a:ea typeface="Arial"/>
                  <a:cs typeface="Arial"/>
                  <a:sym typeface="Arial"/>
                </a:rPr>
                <a:t>Z3</a:t>
              </a:r>
              <a:endParaRPr b="0" sz="1800">
                <a:solidFill>
                  <a:schemeClr val="dk1"/>
                </a:solidFill>
                <a:latin typeface="Arial"/>
                <a:ea typeface="Arial"/>
                <a:cs typeface="Arial"/>
                <a:sym typeface="Arial"/>
              </a:endParaRPr>
            </a:p>
          </p:txBody>
        </p:sp>
        <p:sp>
          <p:nvSpPr>
            <p:cNvPr id="1925" name="Shape 1925"/>
            <p:cNvSpPr txBox="1"/>
            <p:nvPr/>
          </p:nvSpPr>
          <p:spPr>
            <a:xfrm>
              <a:off x="2633" y="1248"/>
              <a:ext cx="275" cy="24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2100">
                  <a:solidFill>
                    <a:schemeClr val="dk1"/>
                  </a:solidFill>
                  <a:latin typeface="Arial"/>
                  <a:ea typeface="Arial"/>
                  <a:cs typeface="Arial"/>
                  <a:sym typeface="Arial"/>
                </a:rPr>
                <a:t>10</a:t>
              </a:r>
              <a:endParaRPr b="0" sz="2100">
                <a:solidFill>
                  <a:schemeClr val="dk1"/>
                </a:solidFill>
                <a:latin typeface="Arial"/>
                <a:ea typeface="Arial"/>
                <a:cs typeface="Arial"/>
                <a:sym typeface="Arial"/>
              </a:endParaRPr>
            </a:p>
          </p:txBody>
        </p:sp>
      </p:grpSp>
      <p:cxnSp>
        <p:nvCxnSpPr>
          <p:cNvPr id="1926" name="Shape 1926"/>
          <p:cNvCxnSpPr>
            <a:stCxn id="1907" idx="7"/>
            <a:endCxn id="1912" idx="1"/>
          </p:cNvCxnSpPr>
          <p:nvPr/>
        </p:nvCxnSpPr>
        <p:spPr>
          <a:xfrm rot="-5400000">
            <a:off x="5446569" y="1035897"/>
            <a:ext cx="194100" cy="3273000"/>
          </a:xfrm>
          <a:prstGeom prst="curvedConnector3">
            <a:avLst>
              <a:gd fmla="val 293766" name="adj1"/>
            </a:avLst>
          </a:prstGeom>
          <a:solidFill>
            <a:schemeClr val="accent1"/>
          </a:solidFill>
          <a:ln cap="flat" cmpd="sng" w="9525">
            <a:solidFill>
              <a:schemeClr val="dk1"/>
            </a:solidFill>
            <a:prstDash val="solid"/>
            <a:round/>
            <a:headEnd len="sm" w="sm" type="none"/>
            <a:tailEnd len="med" w="med" type="stealth"/>
          </a:ln>
        </p:spPr>
      </p:cxnSp>
      <p:sp>
        <p:nvSpPr>
          <p:cNvPr id="1927" name="Shape 1927"/>
          <p:cNvSpPr/>
          <p:nvPr/>
        </p:nvSpPr>
        <p:spPr>
          <a:xfrm>
            <a:off x="5237460" y="2132252"/>
            <a:ext cx="469950"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01</a:t>
            </a:r>
            <a:endParaRPr b="1" sz="2000">
              <a:solidFill>
                <a:srgbClr val="0000FF"/>
              </a:solidFill>
              <a:latin typeface="Arial"/>
              <a:ea typeface="Arial"/>
              <a:cs typeface="Arial"/>
              <a:sym typeface="Arial"/>
            </a:endParaRPr>
          </a:p>
        </p:txBody>
      </p:sp>
      <p:cxnSp>
        <p:nvCxnSpPr>
          <p:cNvPr id="1928" name="Shape 1928"/>
          <p:cNvCxnSpPr>
            <a:stCxn id="1912" idx="3"/>
            <a:endCxn id="1907" idx="5"/>
          </p:cNvCxnSpPr>
          <p:nvPr/>
        </p:nvCxnSpPr>
        <p:spPr>
          <a:xfrm rot="5400000">
            <a:off x="5446521" y="1748832"/>
            <a:ext cx="194100" cy="3273000"/>
          </a:xfrm>
          <a:prstGeom prst="curvedConnector3">
            <a:avLst>
              <a:gd fmla="val 293766" name="adj1"/>
            </a:avLst>
          </a:prstGeom>
          <a:solidFill>
            <a:schemeClr val="accent1"/>
          </a:solidFill>
          <a:ln cap="flat" cmpd="sng" w="9525">
            <a:solidFill>
              <a:schemeClr val="dk1"/>
            </a:solidFill>
            <a:prstDash val="solid"/>
            <a:round/>
            <a:headEnd len="sm" w="sm" type="none"/>
            <a:tailEnd len="med" w="med" type="stealth"/>
          </a:ln>
        </p:spPr>
      </p:cxnSp>
      <p:sp>
        <p:nvSpPr>
          <p:cNvPr id="1929" name="Shape 1929"/>
          <p:cNvSpPr/>
          <p:nvPr/>
        </p:nvSpPr>
        <p:spPr>
          <a:xfrm>
            <a:off x="5332135" y="3410364"/>
            <a:ext cx="826493"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00/10</a:t>
            </a:r>
            <a:endParaRPr b="1" sz="2000">
              <a:solidFill>
                <a:srgbClr val="0000FF"/>
              </a:solidFill>
              <a:latin typeface="Arial"/>
              <a:ea typeface="Arial"/>
              <a:cs typeface="Arial"/>
              <a:sym typeface="Arial"/>
            </a:endParaRPr>
          </a:p>
        </p:txBody>
      </p:sp>
      <p:cxnSp>
        <p:nvCxnSpPr>
          <p:cNvPr id="1930" name="Shape 1930"/>
          <p:cNvCxnSpPr>
            <a:stCxn id="1912" idx="5"/>
            <a:endCxn id="1917" idx="7"/>
          </p:cNvCxnSpPr>
          <p:nvPr/>
        </p:nvCxnSpPr>
        <p:spPr>
          <a:xfrm flipH="1" rot="-5400000">
            <a:off x="7147958" y="4076982"/>
            <a:ext cx="2076000" cy="498600"/>
          </a:xfrm>
          <a:prstGeom prst="curvedConnector3">
            <a:avLst>
              <a:gd fmla="val 49997" name="adj1"/>
            </a:avLst>
          </a:prstGeom>
          <a:solidFill>
            <a:schemeClr val="accent1"/>
          </a:solidFill>
          <a:ln cap="flat" cmpd="sng" w="9525">
            <a:solidFill>
              <a:schemeClr val="dk1"/>
            </a:solidFill>
            <a:prstDash val="solid"/>
            <a:round/>
            <a:headEnd len="sm" w="sm" type="none"/>
            <a:tailEnd len="med" w="med" type="stealth"/>
          </a:ln>
        </p:spPr>
      </p:cxnSp>
      <p:sp>
        <p:nvSpPr>
          <p:cNvPr id="1931" name="Shape 1931"/>
          <p:cNvSpPr/>
          <p:nvPr/>
        </p:nvSpPr>
        <p:spPr>
          <a:xfrm>
            <a:off x="7987446" y="3573927"/>
            <a:ext cx="450915"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11</a:t>
            </a:r>
            <a:endParaRPr b="1" sz="2000">
              <a:solidFill>
                <a:srgbClr val="0000FF"/>
              </a:solidFill>
              <a:latin typeface="Arial"/>
              <a:ea typeface="Arial"/>
              <a:cs typeface="Arial"/>
              <a:sym typeface="Arial"/>
            </a:endParaRPr>
          </a:p>
        </p:txBody>
      </p:sp>
      <p:cxnSp>
        <p:nvCxnSpPr>
          <p:cNvPr id="1932" name="Shape 1932"/>
          <p:cNvCxnSpPr>
            <a:stCxn id="1917" idx="0"/>
            <a:endCxn id="1912" idx="4"/>
          </p:cNvCxnSpPr>
          <p:nvPr/>
        </p:nvCxnSpPr>
        <p:spPr>
          <a:xfrm flipH="1" rot="5400000">
            <a:off x="6917559" y="4076976"/>
            <a:ext cx="1780500" cy="498600"/>
          </a:xfrm>
          <a:prstGeom prst="curvedConnector3">
            <a:avLst>
              <a:gd fmla="val 50003" name="adj1"/>
            </a:avLst>
          </a:prstGeom>
          <a:solidFill>
            <a:schemeClr val="accent1"/>
          </a:solidFill>
          <a:ln cap="flat" cmpd="sng" w="9525">
            <a:solidFill>
              <a:schemeClr val="dk1"/>
            </a:solidFill>
            <a:prstDash val="solid"/>
            <a:round/>
            <a:headEnd len="sm" w="sm" type="none"/>
            <a:tailEnd len="med" w="med" type="stealth"/>
          </a:ln>
        </p:spPr>
      </p:cxnSp>
      <p:sp>
        <p:nvSpPr>
          <p:cNvPr id="1933" name="Shape 1933"/>
          <p:cNvSpPr/>
          <p:nvPr/>
        </p:nvSpPr>
        <p:spPr>
          <a:xfrm>
            <a:off x="7447156" y="4159292"/>
            <a:ext cx="469950"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01</a:t>
            </a:r>
            <a:endParaRPr/>
          </a:p>
        </p:txBody>
      </p:sp>
      <p:cxnSp>
        <p:nvCxnSpPr>
          <p:cNvPr id="1934" name="Shape 1934"/>
          <p:cNvCxnSpPr>
            <a:stCxn id="1917" idx="1"/>
            <a:endCxn id="1907" idx="4"/>
          </p:cNvCxnSpPr>
          <p:nvPr/>
        </p:nvCxnSpPr>
        <p:spPr>
          <a:xfrm flipH="1" rot="5400000">
            <a:off x="4736716" y="2422053"/>
            <a:ext cx="1734300" cy="4149900"/>
          </a:xfrm>
          <a:prstGeom prst="curvedConnector3">
            <a:avLst>
              <a:gd fmla="val 49999" name="adj1"/>
            </a:avLst>
          </a:prstGeom>
          <a:solidFill>
            <a:schemeClr val="accent1"/>
          </a:solidFill>
          <a:ln cap="flat" cmpd="sng" w="9525">
            <a:solidFill>
              <a:schemeClr val="dk1"/>
            </a:solidFill>
            <a:prstDash val="solid"/>
            <a:round/>
            <a:headEnd len="sm" w="sm" type="none"/>
            <a:tailEnd len="med" w="med" type="stealth"/>
          </a:ln>
        </p:spPr>
      </p:cxnSp>
      <p:sp>
        <p:nvSpPr>
          <p:cNvPr id="1935" name="Shape 1935"/>
          <p:cNvSpPr/>
          <p:nvPr/>
        </p:nvSpPr>
        <p:spPr>
          <a:xfrm>
            <a:off x="6097333" y="4739318"/>
            <a:ext cx="1164001"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11/00</a:t>
            </a:r>
            <a:r>
              <a:rPr b="1" lang="de-CH" sz="2000">
                <a:solidFill>
                  <a:srgbClr val="FF0000"/>
                </a:solidFill>
                <a:latin typeface="Arial"/>
                <a:ea typeface="Arial"/>
                <a:cs typeface="Arial"/>
                <a:sym typeface="Arial"/>
              </a:rPr>
              <a:t>/10</a:t>
            </a:r>
            <a:endParaRPr/>
          </a:p>
        </p:txBody>
      </p:sp>
      <p:cxnSp>
        <p:nvCxnSpPr>
          <p:cNvPr id="1936" name="Shape 1936"/>
          <p:cNvCxnSpPr>
            <a:stCxn id="1917" idx="3"/>
            <a:endCxn id="1922" idx="5"/>
          </p:cNvCxnSpPr>
          <p:nvPr/>
        </p:nvCxnSpPr>
        <p:spPr>
          <a:xfrm flipH="1" rot="5400000">
            <a:off x="5506066" y="3904211"/>
            <a:ext cx="155400" cy="4190100"/>
          </a:xfrm>
          <a:prstGeom prst="curvedConnector3">
            <a:avLst>
              <a:gd fmla="val -242103" name="adj1"/>
            </a:avLst>
          </a:prstGeom>
          <a:solidFill>
            <a:schemeClr val="accent1"/>
          </a:solidFill>
          <a:ln cap="flat" cmpd="sng" w="9525">
            <a:solidFill>
              <a:schemeClr val="dk1"/>
            </a:solidFill>
            <a:prstDash val="solid"/>
            <a:round/>
            <a:headEnd len="sm" w="sm" type="none"/>
            <a:tailEnd len="med" w="med" type="stealth"/>
          </a:ln>
        </p:spPr>
      </p:cxnSp>
      <p:sp>
        <p:nvSpPr>
          <p:cNvPr id="1937" name="Shape 1937"/>
          <p:cNvSpPr/>
          <p:nvPr/>
        </p:nvSpPr>
        <p:spPr>
          <a:xfrm>
            <a:off x="5173610" y="6003529"/>
            <a:ext cx="469950"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10</a:t>
            </a:r>
            <a:endParaRPr/>
          </a:p>
        </p:txBody>
      </p:sp>
      <p:cxnSp>
        <p:nvCxnSpPr>
          <p:cNvPr id="1938" name="Shape 1938"/>
          <p:cNvCxnSpPr>
            <a:stCxn id="1922" idx="1"/>
            <a:endCxn id="1907" idx="3"/>
          </p:cNvCxnSpPr>
          <p:nvPr/>
        </p:nvCxnSpPr>
        <p:spPr>
          <a:xfrm rot="-5400000">
            <a:off x="2078099" y="4136316"/>
            <a:ext cx="1726500" cy="418200"/>
          </a:xfrm>
          <a:prstGeom prst="curvedConnector3">
            <a:avLst>
              <a:gd fmla="val 49997" name="adj1"/>
            </a:avLst>
          </a:prstGeom>
          <a:solidFill>
            <a:schemeClr val="accent1"/>
          </a:solidFill>
          <a:ln cap="flat" cmpd="sng" w="9525">
            <a:solidFill>
              <a:schemeClr val="dk1"/>
            </a:solidFill>
            <a:prstDash val="solid"/>
            <a:round/>
            <a:headEnd len="sm" w="sm" type="none"/>
            <a:tailEnd len="med" w="med" type="stealth"/>
          </a:ln>
        </p:spPr>
      </p:cxnSp>
      <p:sp>
        <p:nvSpPr>
          <p:cNvPr id="1939" name="Shape 1939"/>
          <p:cNvSpPr/>
          <p:nvPr/>
        </p:nvSpPr>
        <p:spPr>
          <a:xfrm>
            <a:off x="1647635" y="4316601"/>
            <a:ext cx="1164001"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00/11/10</a:t>
            </a:r>
            <a:endParaRPr b="0" sz="2000">
              <a:solidFill>
                <a:srgbClr val="0000FF"/>
              </a:solidFill>
              <a:latin typeface="Arial"/>
              <a:ea typeface="Arial"/>
              <a:cs typeface="Arial"/>
              <a:sym typeface="Arial"/>
            </a:endParaRPr>
          </a:p>
        </p:txBody>
      </p:sp>
      <p:cxnSp>
        <p:nvCxnSpPr>
          <p:cNvPr id="1940" name="Shape 1940"/>
          <p:cNvCxnSpPr>
            <a:stCxn id="1907" idx="2"/>
            <a:endCxn id="1907" idx="0"/>
          </p:cNvCxnSpPr>
          <p:nvPr/>
        </p:nvCxnSpPr>
        <p:spPr>
          <a:xfrm flipH="1" rot="10800000">
            <a:off x="2993838" y="2621851"/>
            <a:ext cx="534900" cy="504000"/>
          </a:xfrm>
          <a:prstGeom prst="curvedConnector4">
            <a:avLst>
              <a:gd fmla="val -42737" name="adj1"/>
              <a:gd fmla="val 145363" name="adj2"/>
            </a:avLst>
          </a:prstGeom>
          <a:solidFill>
            <a:schemeClr val="accent1"/>
          </a:solidFill>
          <a:ln cap="flat" cmpd="sng" w="9525">
            <a:solidFill>
              <a:schemeClr val="dk1"/>
            </a:solidFill>
            <a:prstDash val="solid"/>
            <a:round/>
            <a:headEnd len="sm" w="sm" type="none"/>
            <a:tailEnd len="med" w="med" type="stealth"/>
          </a:ln>
        </p:spPr>
      </p:cxnSp>
      <p:sp>
        <p:nvSpPr>
          <p:cNvPr id="1941" name="Shape 1941"/>
          <p:cNvSpPr/>
          <p:nvPr/>
        </p:nvSpPr>
        <p:spPr>
          <a:xfrm>
            <a:off x="2698029" y="1969050"/>
            <a:ext cx="1164001"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00/11/10</a:t>
            </a:r>
            <a:endParaRPr/>
          </a:p>
        </p:txBody>
      </p:sp>
      <p:cxnSp>
        <p:nvCxnSpPr>
          <p:cNvPr id="1942" name="Shape 1942"/>
          <p:cNvCxnSpPr>
            <a:stCxn id="1922" idx="7"/>
            <a:endCxn id="1912" idx="3"/>
          </p:cNvCxnSpPr>
          <p:nvPr/>
        </p:nvCxnSpPr>
        <p:spPr>
          <a:xfrm rot="-5400000">
            <a:off x="4374286" y="2402916"/>
            <a:ext cx="1920300" cy="3691200"/>
          </a:xfrm>
          <a:prstGeom prst="curvedConnector3">
            <a:avLst>
              <a:gd fmla="val 50002" name="adj1"/>
            </a:avLst>
          </a:prstGeom>
          <a:solidFill>
            <a:schemeClr val="accent1"/>
          </a:solidFill>
          <a:ln cap="flat" cmpd="sng" w="9525">
            <a:solidFill>
              <a:schemeClr val="dk1"/>
            </a:solidFill>
            <a:prstDash val="solid"/>
            <a:round/>
            <a:headEnd len="sm" w="sm" type="none"/>
            <a:tailEnd len="med" w="med" type="stealth"/>
          </a:ln>
        </p:spPr>
      </p:cxnSp>
      <p:sp>
        <p:nvSpPr>
          <p:cNvPr id="1943" name="Shape 1943"/>
          <p:cNvSpPr/>
          <p:nvPr/>
        </p:nvSpPr>
        <p:spPr>
          <a:xfrm>
            <a:off x="6457757" y="3833707"/>
            <a:ext cx="469950"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01</a:t>
            </a:r>
            <a:endParaRPr b="1" sz="2000">
              <a:solidFill>
                <a:srgbClr val="0000FF"/>
              </a:solidFill>
              <a:latin typeface="Arial"/>
              <a:ea typeface="Arial"/>
              <a:cs typeface="Arial"/>
              <a:sym typeface="Arial"/>
            </a:endParaRPr>
          </a:p>
        </p:txBody>
      </p:sp>
      <p:cxnSp>
        <p:nvCxnSpPr>
          <p:cNvPr id="1944" name="Shape 1944"/>
          <p:cNvCxnSpPr>
            <a:stCxn id="1912" idx="0"/>
            <a:endCxn id="1912" idx="6"/>
          </p:cNvCxnSpPr>
          <p:nvPr/>
        </p:nvCxnSpPr>
        <p:spPr>
          <a:xfrm flipH="1" rot="-5400000">
            <a:off x="7573814" y="2412397"/>
            <a:ext cx="504000" cy="534900"/>
          </a:xfrm>
          <a:prstGeom prst="curvedConnector4">
            <a:avLst>
              <a:gd fmla="val -45357" name="adj1"/>
              <a:gd fmla="val 142753" name="adj2"/>
            </a:avLst>
          </a:prstGeom>
          <a:solidFill>
            <a:schemeClr val="accent1"/>
          </a:solidFill>
          <a:ln cap="flat" cmpd="sng" w="9525">
            <a:solidFill>
              <a:schemeClr val="dk1"/>
            </a:solidFill>
            <a:prstDash val="solid"/>
            <a:round/>
            <a:headEnd len="sm" w="sm" type="none"/>
            <a:tailEnd len="med" w="med" type="stealth"/>
          </a:ln>
        </p:spPr>
      </p:cxnSp>
      <p:sp>
        <p:nvSpPr>
          <p:cNvPr id="1945" name="Shape 1945"/>
          <p:cNvSpPr/>
          <p:nvPr/>
        </p:nvSpPr>
        <p:spPr>
          <a:xfrm>
            <a:off x="8122136" y="1861308"/>
            <a:ext cx="469950" cy="48560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01</a:t>
            </a:r>
            <a:endParaRPr b="1" sz="2000">
              <a:solidFill>
                <a:srgbClr val="0000FF"/>
              </a:solidFill>
              <a:latin typeface="Arial"/>
              <a:ea typeface="Arial"/>
              <a:cs typeface="Arial"/>
              <a:sym typeface="Arial"/>
            </a:endParaRPr>
          </a:p>
        </p:txBody>
      </p:sp>
      <p:sp>
        <p:nvSpPr>
          <p:cNvPr id="1946" name="Shape 1946"/>
          <p:cNvSpPr txBox="1"/>
          <p:nvPr/>
        </p:nvSpPr>
        <p:spPr>
          <a:xfrm>
            <a:off x="364332" y="1042610"/>
            <a:ext cx="9447212" cy="459268"/>
          </a:xfrm>
          <a:prstGeom prst="rect">
            <a:avLst/>
          </a:prstGeom>
          <a:noFill/>
          <a:ln>
            <a:noFill/>
          </a:ln>
        </p:spPr>
        <p:txBody>
          <a:bodyPr anchorCtr="0" anchor="t" bIns="52150" lIns="104300" spcFirstLastPara="1" rIns="104300" wrap="square" tIns="52150">
            <a:noAutofit/>
          </a:bodyPr>
          <a:lstStyle/>
          <a:p>
            <a:pPr indent="-342900" lvl="0" marL="342900" marR="0" rtl="0" algn="l">
              <a:lnSpc>
                <a:spcPct val="100000"/>
              </a:lnSpc>
              <a:spcBef>
                <a:spcPts val="0"/>
              </a:spcBef>
              <a:spcAft>
                <a:spcPts val="0"/>
              </a:spcAft>
              <a:buClr>
                <a:schemeClr val="dk1"/>
              </a:buClr>
              <a:buSzPts val="2300"/>
              <a:buFont typeface="Arial"/>
              <a:buChar char="•"/>
            </a:pPr>
            <a:r>
              <a:rPr b="1" lang="de-CH" sz="2300">
                <a:solidFill>
                  <a:schemeClr val="dk1"/>
                </a:solidFill>
                <a:latin typeface="Arial"/>
                <a:ea typeface="Arial"/>
                <a:cs typeface="Arial"/>
                <a:sym typeface="Arial"/>
              </a:rPr>
              <a:t>Is there a short-cut (more compact design version)?</a:t>
            </a:r>
            <a:endParaRPr/>
          </a:p>
        </p:txBody>
      </p:sp>
      <p:sp>
        <p:nvSpPr>
          <p:cNvPr id="1947" name="Shape 1947"/>
          <p:cNvSpPr/>
          <p:nvPr/>
        </p:nvSpPr>
        <p:spPr>
          <a:xfrm>
            <a:off x="773893" y="1997920"/>
            <a:ext cx="954107" cy="132343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rgbClr val="0000FF"/>
                </a:solidFill>
                <a:latin typeface="Arial"/>
                <a:ea typeface="Arial"/>
                <a:cs typeface="Arial"/>
                <a:sym typeface="Arial"/>
              </a:rPr>
              <a:t>Inputs </a:t>
            </a:r>
            <a:br>
              <a:rPr b="0" lang="de-CH" sz="2000">
                <a:solidFill>
                  <a:srgbClr val="0000FF"/>
                </a:solidFill>
                <a:latin typeface="Arial"/>
                <a:ea typeface="Arial"/>
                <a:cs typeface="Arial"/>
                <a:sym typeface="Arial"/>
              </a:rPr>
            </a:br>
            <a:r>
              <a:rPr b="0" lang="de-CH" sz="2000">
                <a:solidFill>
                  <a:srgbClr val="0000FF"/>
                </a:solidFill>
                <a:latin typeface="Arial"/>
                <a:ea typeface="Arial"/>
                <a:cs typeface="Arial"/>
                <a:sym typeface="Arial"/>
              </a:rPr>
              <a:t>e1_in</a:t>
            </a:r>
            <a:br>
              <a:rPr b="0" lang="de-CH" sz="2000">
                <a:solidFill>
                  <a:srgbClr val="0000FF"/>
                </a:solidFill>
                <a:latin typeface="Arial"/>
                <a:ea typeface="Arial"/>
                <a:cs typeface="Arial"/>
                <a:sym typeface="Arial"/>
              </a:rPr>
            </a:br>
            <a:r>
              <a:rPr b="0" lang="de-CH" sz="2000">
                <a:solidFill>
                  <a:srgbClr val="0000FF"/>
                </a:solidFill>
                <a:latin typeface="Arial"/>
                <a:ea typeface="Arial"/>
                <a:cs typeface="Arial"/>
                <a:sym typeface="Arial"/>
              </a:rPr>
              <a:t>e0_in  </a:t>
            </a:r>
            <a:endParaRPr b="0" sz="2000">
              <a:solidFill>
                <a:srgbClr val="0000FF"/>
              </a:solidFill>
              <a:latin typeface="Arial"/>
              <a:ea typeface="Arial"/>
              <a:cs typeface="Arial"/>
              <a:sym typeface="Arial"/>
            </a:endParaRPr>
          </a:p>
        </p:txBody>
      </p:sp>
      <p:cxnSp>
        <p:nvCxnSpPr>
          <p:cNvPr id="1948" name="Shape 1948"/>
          <p:cNvCxnSpPr/>
          <p:nvPr/>
        </p:nvCxnSpPr>
        <p:spPr>
          <a:xfrm>
            <a:off x="1324826" y="4314106"/>
            <a:ext cx="4422177" cy="2165255"/>
          </a:xfrm>
          <a:prstGeom prst="straightConnector1">
            <a:avLst/>
          </a:prstGeom>
          <a:solidFill>
            <a:schemeClr val="accent1"/>
          </a:solidFill>
          <a:ln cap="flat" cmpd="sng" w="38100">
            <a:solidFill>
              <a:srgbClr val="FF0000"/>
            </a:solidFill>
            <a:prstDash val="solid"/>
            <a:round/>
            <a:headEnd len="sm" w="sm" type="none"/>
            <a:tailEnd len="sm" w="sm" type="none"/>
          </a:ln>
        </p:spPr>
      </p:cxnSp>
      <p:cxnSp>
        <p:nvCxnSpPr>
          <p:cNvPr id="1949" name="Shape 1949"/>
          <p:cNvCxnSpPr/>
          <p:nvPr/>
        </p:nvCxnSpPr>
        <p:spPr>
          <a:xfrm flipH="1" rot="10800000">
            <a:off x="1397920" y="4798319"/>
            <a:ext cx="2878069" cy="1781539"/>
          </a:xfrm>
          <a:prstGeom prst="straightConnector1">
            <a:avLst/>
          </a:prstGeom>
          <a:solidFill>
            <a:schemeClr val="accent1"/>
          </a:solidFill>
          <a:ln cap="flat" cmpd="sng" w="38100">
            <a:solidFill>
              <a:srgbClr val="FF0000"/>
            </a:solidFill>
            <a:prstDash val="solid"/>
            <a:round/>
            <a:headEnd len="sm" w="sm" type="none"/>
            <a:tailEnd len="sm" w="sm" type="none"/>
          </a:ln>
        </p:spPr>
      </p:cxnSp>
      <p:sp>
        <p:nvSpPr>
          <p:cNvPr id="1950" name="Shape 1950"/>
          <p:cNvSpPr txBox="1"/>
          <p:nvPr/>
        </p:nvSpPr>
        <p:spPr>
          <a:xfrm>
            <a:off x="6424678" y="6470872"/>
            <a:ext cx="3791307" cy="720878"/>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None/>
            </a:pPr>
            <a:r>
              <a:rPr b="0" lang="de-CH" sz="2000">
                <a:solidFill>
                  <a:srgbClr val="008000"/>
                </a:solidFill>
                <a:latin typeface="Arial"/>
                <a:ea typeface="Arial"/>
                <a:cs typeface="Arial"/>
                <a:sym typeface="Arial"/>
              </a:rPr>
              <a:t>Set output during transition, once e_in = „10“ is detected</a:t>
            </a:r>
            <a:endParaRPr b="0" sz="2000">
              <a:solidFill>
                <a:srgbClr val="008000"/>
              </a:solidFill>
              <a:latin typeface="Arial"/>
              <a:ea typeface="Arial"/>
              <a:cs typeface="Arial"/>
              <a:sym typeface="Arial"/>
            </a:endParaRPr>
          </a:p>
        </p:txBody>
      </p:sp>
      <p:cxnSp>
        <p:nvCxnSpPr>
          <p:cNvPr id="1951" name="Shape 1951"/>
          <p:cNvCxnSpPr/>
          <p:nvPr/>
        </p:nvCxnSpPr>
        <p:spPr>
          <a:xfrm rot="10800000">
            <a:off x="6966294" y="5229147"/>
            <a:ext cx="541614" cy="1195242"/>
          </a:xfrm>
          <a:prstGeom prst="straightConnector1">
            <a:avLst/>
          </a:prstGeom>
          <a:solidFill>
            <a:schemeClr val="accent1"/>
          </a:solidFill>
          <a:ln cap="flat" cmpd="sng" w="28575">
            <a:solidFill>
              <a:srgbClr val="FF0000"/>
            </a:solidFill>
            <a:prstDash val="solid"/>
            <a:round/>
            <a:headEnd len="sm" w="sm" type="none"/>
            <a:tailEnd len="med" w="med" type="stealth"/>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5" name="Shape 1955"/>
        <p:cNvGrpSpPr/>
        <p:nvPr/>
      </p:nvGrpSpPr>
      <p:grpSpPr>
        <a:xfrm>
          <a:off x="0" y="0"/>
          <a:ext cx="0" cy="0"/>
          <a:chOff x="0" y="0"/>
          <a:chExt cx="0" cy="0"/>
        </a:xfrm>
      </p:grpSpPr>
      <p:sp>
        <p:nvSpPr>
          <p:cNvPr id="1956" name="Shape 1956"/>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1957" name="Shape 1957"/>
          <p:cNvSpPr txBox="1"/>
          <p:nvPr/>
        </p:nvSpPr>
        <p:spPr>
          <a:xfrm>
            <a:off x="566091" y="409618"/>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de-CH" sz="2800">
                <a:solidFill>
                  <a:srgbClr val="0064BA"/>
                </a:solidFill>
                <a:latin typeface="Arial"/>
                <a:ea typeface="Arial"/>
                <a:cs typeface="Arial"/>
                <a:sym typeface="Arial"/>
              </a:rPr>
              <a:t>Example: Sequence/Pattern Recognition</a:t>
            </a:r>
            <a:endParaRPr b="1" sz="2800">
              <a:solidFill>
                <a:schemeClr val="dk2"/>
              </a:solidFill>
              <a:latin typeface="Arial"/>
              <a:ea typeface="Arial"/>
              <a:cs typeface="Arial"/>
              <a:sym typeface="Arial"/>
            </a:endParaRPr>
          </a:p>
        </p:txBody>
      </p:sp>
      <p:sp>
        <p:nvSpPr>
          <p:cNvPr id="1958" name="Shape 1958"/>
          <p:cNvSpPr txBox="1"/>
          <p:nvPr/>
        </p:nvSpPr>
        <p:spPr>
          <a:xfrm>
            <a:off x="654671" y="1137637"/>
            <a:ext cx="9447212" cy="459268"/>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VHDL Code of Short-Cut</a:t>
            </a:r>
            <a:endParaRPr b="1" sz="2300">
              <a:solidFill>
                <a:schemeClr val="dk1"/>
              </a:solidFill>
              <a:latin typeface="Arial"/>
              <a:ea typeface="Arial"/>
              <a:cs typeface="Arial"/>
              <a:sym typeface="Arial"/>
            </a:endParaRPr>
          </a:p>
        </p:txBody>
      </p:sp>
      <p:pic>
        <p:nvPicPr>
          <p:cNvPr id="1959" name="Shape 1959"/>
          <p:cNvPicPr preferRelativeResize="0"/>
          <p:nvPr/>
        </p:nvPicPr>
        <p:blipFill rotWithShape="1">
          <a:blip r:embed="rId3">
            <a:alphaModFix/>
          </a:blip>
          <a:srcRect b="0" l="0" r="0" t="0"/>
          <a:stretch/>
        </p:blipFill>
        <p:spPr>
          <a:xfrm>
            <a:off x="935588" y="2051367"/>
            <a:ext cx="4762500" cy="3238500"/>
          </a:xfrm>
          <a:prstGeom prst="rect">
            <a:avLst/>
          </a:prstGeom>
          <a:noFill/>
          <a:ln>
            <a:noFill/>
          </a:ln>
        </p:spPr>
      </p:pic>
      <p:sp>
        <p:nvSpPr>
          <p:cNvPr id="1960" name="Shape 1960"/>
          <p:cNvSpPr/>
          <p:nvPr/>
        </p:nvSpPr>
        <p:spPr>
          <a:xfrm>
            <a:off x="4789216" y="2462019"/>
            <a:ext cx="1992853" cy="1477328"/>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de-CH" sz="1800">
                <a:solidFill>
                  <a:schemeClr val="dk1"/>
                </a:solidFill>
                <a:latin typeface="Arial"/>
                <a:ea typeface="Arial"/>
                <a:cs typeface="Arial"/>
                <a:sym typeface="Arial"/>
              </a:rPr>
              <a:t>Variation 1:</a:t>
            </a:r>
            <a:br>
              <a:rPr b="0" i="1" lang="de-CH" sz="1800">
                <a:solidFill>
                  <a:schemeClr val="dk1"/>
                </a:solidFill>
                <a:latin typeface="Arial"/>
                <a:ea typeface="Arial"/>
                <a:cs typeface="Arial"/>
                <a:sym typeface="Arial"/>
              </a:rPr>
            </a:br>
            <a:r>
              <a:rPr b="0" i="1" lang="de-CH" sz="1800">
                <a:solidFill>
                  <a:schemeClr val="dk1"/>
                </a:solidFill>
                <a:latin typeface="Arial"/>
                <a:ea typeface="Arial"/>
                <a:cs typeface="Arial"/>
                <a:sym typeface="Arial"/>
              </a:rPr>
              <a:t>Moore-FSM</a:t>
            </a:r>
            <a:endParaRPr/>
          </a:p>
          <a:p>
            <a:pPr indent="0" lvl="0" marL="0" marR="0" rtl="0" algn="l">
              <a:lnSpc>
                <a:spcPct val="100000"/>
              </a:lnSpc>
              <a:spcBef>
                <a:spcPts val="0"/>
              </a:spcBef>
              <a:spcAft>
                <a:spcPts val="0"/>
              </a:spcAft>
              <a:buNone/>
            </a:pPr>
            <a:r>
              <a:rPr b="0" i="1" lang="de-CH" sz="1800">
                <a:solidFill>
                  <a:schemeClr val="dk1"/>
                </a:solidFill>
                <a:latin typeface="Arial"/>
                <a:ea typeface="Arial"/>
                <a:cs typeface="Arial"/>
                <a:sym typeface="Arial"/>
              </a:rPr>
              <a:t>Output depends </a:t>
            </a:r>
            <a:endParaRPr/>
          </a:p>
          <a:p>
            <a:pPr indent="0" lvl="0" marL="0" marR="0" rtl="0" algn="l">
              <a:lnSpc>
                <a:spcPct val="100000"/>
              </a:lnSpc>
              <a:spcBef>
                <a:spcPts val="0"/>
              </a:spcBef>
              <a:spcAft>
                <a:spcPts val="0"/>
              </a:spcAft>
              <a:buNone/>
            </a:pPr>
            <a:r>
              <a:rPr b="0" i="1" lang="de-CH" sz="1800">
                <a:solidFill>
                  <a:schemeClr val="dk1"/>
                </a:solidFill>
                <a:latin typeface="Arial"/>
                <a:ea typeface="Arial"/>
                <a:cs typeface="Arial"/>
                <a:sym typeface="Arial"/>
              </a:rPr>
              <a:t>only on state </a:t>
            </a:r>
            <a:br>
              <a:rPr b="0" i="1" lang="de-CH" sz="1800">
                <a:solidFill>
                  <a:schemeClr val="dk1"/>
                </a:solidFill>
                <a:latin typeface="Arial"/>
                <a:ea typeface="Arial"/>
                <a:cs typeface="Arial"/>
                <a:sym typeface="Arial"/>
              </a:rPr>
            </a:br>
            <a:r>
              <a:rPr b="0" i="1" lang="de-CH" sz="1800">
                <a:solidFill>
                  <a:schemeClr val="dk1"/>
                </a:solidFill>
                <a:latin typeface="Arial"/>
                <a:ea typeface="Arial"/>
                <a:cs typeface="Arial"/>
                <a:sym typeface="Arial"/>
              </a:rPr>
              <a:t>(FFs output only) </a:t>
            </a:r>
            <a:endParaRPr b="1" i="1" sz="1800">
              <a:solidFill>
                <a:schemeClr val="dk1"/>
              </a:solidFill>
              <a:latin typeface="Arial"/>
              <a:ea typeface="Arial"/>
              <a:cs typeface="Arial"/>
              <a:sym typeface="Arial"/>
            </a:endParaRPr>
          </a:p>
        </p:txBody>
      </p:sp>
      <p:cxnSp>
        <p:nvCxnSpPr>
          <p:cNvPr id="1961" name="Shape 1961"/>
          <p:cNvCxnSpPr/>
          <p:nvPr/>
        </p:nvCxnSpPr>
        <p:spPr>
          <a:xfrm flipH="1">
            <a:off x="3042532" y="3418764"/>
            <a:ext cx="1754656" cy="838657"/>
          </a:xfrm>
          <a:prstGeom prst="straightConnector1">
            <a:avLst/>
          </a:prstGeom>
          <a:solidFill>
            <a:schemeClr val="accent1"/>
          </a:solidFill>
          <a:ln cap="flat" cmpd="sng" w="28575">
            <a:solidFill>
              <a:srgbClr val="FF0000"/>
            </a:solidFill>
            <a:prstDash val="solid"/>
            <a:round/>
            <a:headEnd len="sm" w="sm" type="none"/>
            <a:tailEnd len="med" w="med" type="stealth"/>
          </a:ln>
        </p:spPr>
      </p:cxnSp>
      <p:sp>
        <p:nvSpPr>
          <p:cNvPr id="1962" name="Shape 1962"/>
          <p:cNvSpPr/>
          <p:nvPr/>
        </p:nvSpPr>
        <p:spPr>
          <a:xfrm>
            <a:off x="7995449" y="3010294"/>
            <a:ext cx="2287806" cy="120032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de-CH" sz="1800">
                <a:solidFill>
                  <a:schemeClr val="dk1"/>
                </a:solidFill>
                <a:latin typeface="Arial"/>
                <a:ea typeface="Arial"/>
                <a:cs typeface="Arial"/>
                <a:sym typeface="Arial"/>
              </a:rPr>
              <a:t>Variation 2:</a:t>
            </a:r>
            <a:br>
              <a:rPr b="0" i="1" lang="de-CH" sz="1800">
                <a:solidFill>
                  <a:schemeClr val="dk1"/>
                </a:solidFill>
                <a:latin typeface="Arial"/>
                <a:ea typeface="Arial"/>
                <a:cs typeface="Arial"/>
                <a:sym typeface="Arial"/>
              </a:rPr>
            </a:br>
            <a:r>
              <a:rPr b="0" i="1" lang="de-CH" sz="1800">
                <a:solidFill>
                  <a:schemeClr val="dk1"/>
                </a:solidFill>
                <a:latin typeface="Arial"/>
                <a:ea typeface="Arial"/>
                <a:cs typeface="Arial"/>
                <a:sym typeface="Arial"/>
              </a:rPr>
              <a:t>Mealy-FSM</a:t>
            </a:r>
            <a:br>
              <a:rPr b="0" i="1" lang="de-CH" sz="1800">
                <a:solidFill>
                  <a:schemeClr val="dk1"/>
                </a:solidFill>
                <a:latin typeface="Arial"/>
                <a:ea typeface="Arial"/>
                <a:cs typeface="Arial"/>
                <a:sym typeface="Arial"/>
              </a:rPr>
            </a:br>
            <a:r>
              <a:rPr b="0" i="1" lang="de-CH" sz="1800">
                <a:solidFill>
                  <a:schemeClr val="dk1"/>
                </a:solidFill>
                <a:latin typeface="Arial"/>
                <a:ea typeface="Arial"/>
                <a:cs typeface="Arial"/>
                <a:sym typeface="Arial"/>
              </a:rPr>
              <a:t>depends additionally</a:t>
            </a:r>
            <a:br>
              <a:rPr b="0" i="1" lang="de-CH" sz="1800">
                <a:solidFill>
                  <a:schemeClr val="dk1"/>
                </a:solidFill>
                <a:latin typeface="Arial"/>
                <a:ea typeface="Arial"/>
                <a:cs typeface="Arial"/>
                <a:sym typeface="Arial"/>
              </a:rPr>
            </a:br>
            <a:r>
              <a:rPr b="0" i="1" lang="de-CH" sz="1800">
                <a:solidFill>
                  <a:schemeClr val="dk1"/>
                </a:solidFill>
                <a:latin typeface="Arial"/>
                <a:ea typeface="Arial"/>
                <a:cs typeface="Arial"/>
                <a:sym typeface="Arial"/>
              </a:rPr>
              <a:t>on inputs, e.g. </a:t>
            </a:r>
            <a:r>
              <a:rPr b="1" i="1" lang="de-CH" sz="1800">
                <a:solidFill>
                  <a:schemeClr val="dk1"/>
                </a:solidFill>
                <a:latin typeface="Arial"/>
                <a:ea typeface="Arial"/>
                <a:cs typeface="Arial"/>
                <a:sym typeface="Arial"/>
              </a:rPr>
              <a:t>e_in</a:t>
            </a:r>
            <a:endParaRPr b="1" i="1" sz="1800">
              <a:solidFill>
                <a:schemeClr val="dk1"/>
              </a:solidFill>
              <a:latin typeface="Arial"/>
              <a:ea typeface="Arial"/>
              <a:cs typeface="Arial"/>
              <a:sym typeface="Arial"/>
            </a:endParaRPr>
          </a:p>
        </p:txBody>
      </p:sp>
      <p:pic>
        <p:nvPicPr>
          <p:cNvPr id="1963" name="Shape 1963"/>
          <p:cNvPicPr preferRelativeResize="0"/>
          <p:nvPr/>
        </p:nvPicPr>
        <p:blipFill rotWithShape="1">
          <a:blip r:embed="rId4">
            <a:alphaModFix/>
          </a:blip>
          <a:srcRect b="0" l="0" r="0" t="0"/>
          <a:stretch/>
        </p:blipFill>
        <p:spPr>
          <a:xfrm>
            <a:off x="4418603" y="4958350"/>
            <a:ext cx="5626100" cy="1714500"/>
          </a:xfrm>
          <a:prstGeom prst="rect">
            <a:avLst/>
          </a:prstGeom>
          <a:noFill/>
          <a:ln>
            <a:noFill/>
          </a:ln>
        </p:spPr>
      </p:pic>
      <p:cxnSp>
        <p:nvCxnSpPr>
          <p:cNvPr id="1964" name="Shape 1964"/>
          <p:cNvCxnSpPr/>
          <p:nvPr/>
        </p:nvCxnSpPr>
        <p:spPr>
          <a:xfrm flipH="1">
            <a:off x="7886614" y="3745546"/>
            <a:ext cx="46011" cy="1582884"/>
          </a:xfrm>
          <a:prstGeom prst="straightConnector1">
            <a:avLst/>
          </a:prstGeom>
          <a:solidFill>
            <a:schemeClr val="accent1"/>
          </a:solidFill>
          <a:ln cap="flat" cmpd="sng" w="28575">
            <a:solidFill>
              <a:srgbClr val="FF0000"/>
            </a:solidFill>
            <a:prstDash val="solid"/>
            <a:round/>
            <a:headEnd len="sm" w="sm" type="none"/>
            <a:tailEnd len="med" w="med" type="stealth"/>
          </a:ln>
        </p:spPr>
      </p:cxnSp>
      <p:cxnSp>
        <p:nvCxnSpPr>
          <p:cNvPr id="1965" name="Shape 1965"/>
          <p:cNvCxnSpPr/>
          <p:nvPr/>
        </p:nvCxnSpPr>
        <p:spPr>
          <a:xfrm flipH="1">
            <a:off x="6230148" y="3708734"/>
            <a:ext cx="1684073" cy="1693318"/>
          </a:xfrm>
          <a:prstGeom prst="straightConnector1">
            <a:avLst/>
          </a:prstGeom>
          <a:solidFill>
            <a:schemeClr val="accent1"/>
          </a:solidFill>
          <a:ln cap="flat" cmpd="sng" w="28575">
            <a:solidFill>
              <a:srgbClr val="FF0000"/>
            </a:solidFill>
            <a:prstDash val="solid"/>
            <a:round/>
            <a:headEnd len="sm" w="sm" type="none"/>
            <a:tailEnd len="med" w="med" type="stealth"/>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Shape 1970"/>
          <p:cNvSpPr/>
          <p:nvPr/>
        </p:nvSpPr>
        <p:spPr>
          <a:xfrm>
            <a:off x="6812620" y="2731043"/>
            <a:ext cx="1666608" cy="3907101"/>
          </a:xfrm>
          <a:prstGeom prst="rect">
            <a:avLst/>
          </a:prstGeom>
          <a:solidFill>
            <a:srgbClr val="FBD6C4"/>
          </a:solid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971" name="Shape 1971"/>
          <p:cNvSpPr/>
          <p:nvPr/>
        </p:nvSpPr>
        <p:spPr>
          <a:xfrm>
            <a:off x="5056480" y="2729331"/>
            <a:ext cx="1666608" cy="3907101"/>
          </a:xfrm>
          <a:prstGeom prst="rect">
            <a:avLst/>
          </a:prstGeom>
          <a:solidFill>
            <a:schemeClr val="accent5"/>
          </a:solid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972" name="Shape 1972"/>
          <p:cNvSpPr/>
          <p:nvPr/>
        </p:nvSpPr>
        <p:spPr>
          <a:xfrm>
            <a:off x="2805224" y="2727619"/>
            <a:ext cx="2174199" cy="3907101"/>
          </a:xfrm>
          <a:prstGeom prst="rect">
            <a:avLst/>
          </a:prstGeom>
          <a:solidFill>
            <a:srgbClr val="FFFF00"/>
          </a:solidFill>
          <a:ln>
            <a:noFill/>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cxnSp>
        <p:nvCxnSpPr>
          <p:cNvPr id="1973" name="Shape 1973"/>
          <p:cNvCxnSpPr/>
          <p:nvPr/>
        </p:nvCxnSpPr>
        <p:spPr>
          <a:xfrm>
            <a:off x="4107590" y="3739376"/>
            <a:ext cx="1379450" cy="1868"/>
          </a:xfrm>
          <a:prstGeom prst="straightConnector1">
            <a:avLst/>
          </a:prstGeom>
          <a:noFill/>
          <a:ln cap="flat" cmpd="sng" w="25400">
            <a:solidFill>
              <a:srgbClr val="003366"/>
            </a:solidFill>
            <a:prstDash val="solid"/>
            <a:round/>
            <a:headEnd len="med" w="med" type="none"/>
            <a:tailEnd len="med" w="med" type="none"/>
          </a:ln>
        </p:spPr>
      </p:cxnSp>
      <p:sp>
        <p:nvSpPr>
          <p:cNvPr id="1974" name="Shape 1974"/>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cxnSp>
        <p:nvCxnSpPr>
          <p:cNvPr id="1975" name="Shape 1975"/>
          <p:cNvCxnSpPr/>
          <p:nvPr/>
        </p:nvCxnSpPr>
        <p:spPr>
          <a:xfrm rot="10800000">
            <a:off x="2234148" y="3741245"/>
            <a:ext cx="1309687" cy="0"/>
          </a:xfrm>
          <a:prstGeom prst="straightConnector1">
            <a:avLst/>
          </a:prstGeom>
          <a:noFill/>
          <a:ln cap="flat" cmpd="sng" w="25400">
            <a:solidFill>
              <a:schemeClr val="dk1"/>
            </a:solidFill>
            <a:prstDash val="solid"/>
            <a:round/>
            <a:headEnd len="med" w="med" type="none"/>
            <a:tailEnd len="med" w="med" type="none"/>
          </a:ln>
        </p:spPr>
      </p:cxnSp>
      <p:cxnSp>
        <p:nvCxnSpPr>
          <p:cNvPr id="1976" name="Shape 1976"/>
          <p:cNvCxnSpPr/>
          <p:nvPr/>
        </p:nvCxnSpPr>
        <p:spPr>
          <a:xfrm>
            <a:off x="2119178" y="4177860"/>
            <a:ext cx="1455737" cy="0"/>
          </a:xfrm>
          <a:prstGeom prst="straightConnector1">
            <a:avLst/>
          </a:prstGeom>
          <a:noFill/>
          <a:ln cap="flat" cmpd="sng" w="25400">
            <a:solidFill>
              <a:schemeClr val="dk1"/>
            </a:solidFill>
            <a:prstDash val="solid"/>
            <a:round/>
            <a:headEnd len="med" w="med" type="none"/>
            <a:tailEnd len="med" w="med" type="none"/>
          </a:ln>
        </p:spPr>
      </p:cxnSp>
      <p:cxnSp>
        <p:nvCxnSpPr>
          <p:cNvPr id="1977" name="Shape 1977"/>
          <p:cNvCxnSpPr/>
          <p:nvPr/>
        </p:nvCxnSpPr>
        <p:spPr>
          <a:xfrm>
            <a:off x="3204110" y="3512645"/>
            <a:ext cx="339725" cy="0"/>
          </a:xfrm>
          <a:prstGeom prst="straightConnector1">
            <a:avLst/>
          </a:prstGeom>
          <a:noFill/>
          <a:ln cap="flat" cmpd="sng" w="25400">
            <a:solidFill>
              <a:schemeClr val="dk1"/>
            </a:solidFill>
            <a:prstDash val="solid"/>
            <a:round/>
            <a:headEnd len="med" w="med" type="none"/>
            <a:tailEnd len="med" w="med" type="none"/>
          </a:ln>
        </p:spPr>
      </p:cxnSp>
      <p:sp>
        <p:nvSpPr>
          <p:cNvPr id="1978" name="Shape 1978"/>
          <p:cNvSpPr/>
          <p:nvPr/>
        </p:nvSpPr>
        <p:spPr>
          <a:xfrm>
            <a:off x="5682302" y="3466608"/>
            <a:ext cx="436562" cy="73183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979" name="Shape 1979"/>
          <p:cNvSpPr/>
          <p:nvPr/>
        </p:nvSpPr>
        <p:spPr>
          <a:xfrm>
            <a:off x="5585464" y="3512645"/>
            <a:ext cx="436563" cy="7318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1980" name="Shape 1980"/>
          <p:cNvCxnSpPr/>
          <p:nvPr/>
        </p:nvCxnSpPr>
        <p:spPr>
          <a:xfrm>
            <a:off x="6118864" y="3741244"/>
            <a:ext cx="1411476" cy="19657"/>
          </a:xfrm>
          <a:prstGeom prst="straightConnector1">
            <a:avLst/>
          </a:prstGeom>
          <a:noFill/>
          <a:ln cap="flat" cmpd="sng" w="25400">
            <a:solidFill>
              <a:srgbClr val="003366"/>
            </a:solidFill>
            <a:prstDash val="solid"/>
            <a:round/>
            <a:headEnd len="med" w="med" type="none"/>
            <a:tailEnd len="med" w="med" type="none"/>
          </a:ln>
        </p:spPr>
      </p:cxnSp>
      <p:cxnSp>
        <p:nvCxnSpPr>
          <p:cNvPr id="1981" name="Shape 1981"/>
          <p:cNvCxnSpPr/>
          <p:nvPr/>
        </p:nvCxnSpPr>
        <p:spPr>
          <a:xfrm>
            <a:off x="5245739" y="3969845"/>
            <a:ext cx="146050" cy="0"/>
          </a:xfrm>
          <a:prstGeom prst="straightConnector1">
            <a:avLst/>
          </a:prstGeom>
          <a:noFill/>
          <a:ln cap="flat" cmpd="sng" w="25400">
            <a:solidFill>
              <a:srgbClr val="003366"/>
            </a:solidFill>
            <a:prstDash val="solid"/>
            <a:round/>
            <a:headEnd len="med" w="med" type="none"/>
            <a:tailEnd len="med" w="med" type="none"/>
          </a:ln>
        </p:spPr>
      </p:cxnSp>
      <p:cxnSp>
        <p:nvCxnSpPr>
          <p:cNvPr id="1982" name="Shape 1982"/>
          <p:cNvCxnSpPr/>
          <p:nvPr/>
        </p:nvCxnSpPr>
        <p:spPr>
          <a:xfrm flipH="1">
            <a:off x="3204110" y="3147391"/>
            <a:ext cx="3109970" cy="129"/>
          </a:xfrm>
          <a:prstGeom prst="straightConnector1">
            <a:avLst/>
          </a:prstGeom>
          <a:noFill/>
          <a:ln cap="flat" cmpd="sng" w="25400">
            <a:solidFill>
              <a:schemeClr val="dk1"/>
            </a:solidFill>
            <a:prstDash val="solid"/>
            <a:round/>
            <a:headEnd len="med" w="med" type="none"/>
            <a:tailEnd len="med" w="med" type="none"/>
          </a:ln>
        </p:spPr>
      </p:cxnSp>
      <p:cxnSp>
        <p:nvCxnSpPr>
          <p:cNvPr id="1983" name="Shape 1983"/>
          <p:cNvCxnSpPr/>
          <p:nvPr/>
        </p:nvCxnSpPr>
        <p:spPr>
          <a:xfrm rot="10800000">
            <a:off x="6312539" y="3147520"/>
            <a:ext cx="0" cy="593725"/>
          </a:xfrm>
          <a:prstGeom prst="straightConnector1">
            <a:avLst/>
          </a:prstGeom>
          <a:noFill/>
          <a:ln cap="flat" cmpd="sng" w="25400">
            <a:solidFill>
              <a:schemeClr val="dk1"/>
            </a:solidFill>
            <a:prstDash val="solid"/>
            <a:round/>
            <a:headEnd len="med" w="med" type="none"/>
            <a:tailEnd len="med" w="med" type="none"/>
          </a:ln>
        </p:spPr>
      </p:cxnSp>
      <p:cxnSp>
        <p:nvCxnSpPr>
          <p:cNvPr id="1984" name="Shape 1984"/>
          <p:cNvCxnSpPr/>
          <p:nvPr/>
        </p:nvCxnSpPr>
        <p:spPr>
          <a:xfrm>
            <a:off x="5245739" y="3969845"/>
            <a:ext cx="0" cy="1555750"/>
          </a:xfrm>
          <a:prstGeom prst="straightConnector1">
            <a:avLst/>
          </a:prstGeom>
          <a:noFill/>
          <a:ln cap="flat" cmpd="sng" w="25400">
            <a:solidFill>
              <a:schemeClr val="dk1"/>
            </a:solidFill>
            <a:prstDash val="solid"/>
            <a:round/>
            <a:headEnd len="med" w="med" type="none"/>
            <a:tailEnd len="med" w="med" type="none"/>
          </a:ln>
        </p:spPr>
      </p:cxnSp>
      <p:sp>
        <p:nvSpPr>
          <p:cNvPr id="1985" name="Shape 1985"/>
          <p:cNvSpPr txBox="1"/>
          <p:nvPr/>
        </p:nvSpPr>
        <p:spPr>
          <a:xfrm>
            <a:off x="5210016" y="2849852"/>
            <a:ext cx="1355725" cy="289991"/>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200">
                <a:solidFill>
                  <a:srgbClr val="0A64A6"/>
                </a:solidFill>
                <a:latin typeface="Arial"/>
                <a:ea typeface="Arial"/>
                <a:cs typeface="Arial"/>
                <a:sym typeface="Arial"/>
              </a:rPr>
              <a:t>state</a:t>
            </a:r>
            <a:endParaRPr b="0" sz="1200">
              <a:solidFill>
                <a:srgbClr val="0A64A6"/>
              </a:solidFill>
              <a:latin typeface="Arial"/>
              <a:ea typeface="Arial"/>
              <a:cs typeface="Arial"/>
              <a:sym typeface="Arial"/>
            </a:endParaRPr>
          </a:p>
        </p:txBody>
      </p:sp>
      <p:cxnSp>
        <p:nvCxnSpPr>
          <p:cNvPr id="1986" name="Shape 1986"/>
          <p:cNvCxnSpPr/>
          <p:nvPr/>
        </p:nvCxnSpPr>
        <p:spPr>
          <a:xfrm rot="10800000">
            <a:off x="2084077" y="5504567"/>
            <a:ext cx="3153664" cy="21526"/>
          </a:xfrm>
          <a:prstGeom prst="straightConnector1">
            <a:avLst/>
          </a:prstGeom>
          <a:noFill/>
          <a:ln cap="flat" cmpd="sng" w="25400">
            <a:solidFill>
              <a:schemeClr val="dk1"/>
            </a:solidFill>
            <a:prstDash val="solid"/>
            <a:round/>
            <a:headEnd len="med" w="med" type="none"/>
            <a:tailEnd len="med" w="med" type="none"/>
          </a:ln>
        </p:spPr>
      </p:cxnSp>
      <p:sp>
        <p:nvSpPr>
          <p:cNvPr id="1987" name="Shape 1987"/>
          <p:cNvSpPr txBox="1"/>
          <p:nvPr/>
        </p:nvSpPr>
        <p:spPr>
          <a:xfrm>
            <a:off x="1911885" y="5080207"/>
            <a:ext cx="460375" cy="515937"/>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clk</a:t>
            </a:r>
            <a:endParaRPr b="0" sz="1600">
              <a:solidFill>
                <a:schemeClr val="dk1"/>
              </a:solidFill>
              <a:latin typeface="Arial"/>
              <a:ea typeface="Arial"/>
              <a:cs typeface="Arial"/>
              <a:sym typeface="Arial"/>
            </a:endParaRPr>
          </a:p>
        </p:txBody>
      </p:sp>
      <p:sp>
        <p:nvSpPr>
          <p:cNvPr id="1988" name="Shape 1988"/>
          <p:cNvSpPr/>
          <p:nvPr/>
        </p:nvSpPr>
        <p:spPr>
          <a:xfrm>
            <a:off x="3254910" y="3253883"/>
            <a:ext cx="1063625" cy="1187450"/>
          </a:xfrm>
          <a:custGeom>
            <a:pathLst>
              <a:path extrusionOk="0" h="464" w="466">
                <a:moveTo>
                  <a:pt x="225" y="40"/>
                </a:moveTo>
                <a:cubicBezTo>
                  <a:pt x="238" y="79"/>
                  <a:pt x="272" y="90"/>
                  <a:pt x="305" y="112"/>
                </a:cubicBezTo>
                <a:cubicBezTo>
                  <a:pt x="313" y="117"/>
                  <a:pt x="321" y="123"/>
                  <a:pt x="329" y="128"/>
                </a:cubicBezTo>
                <a:cubicBezTo>
                  <a:pt x="337" y="133"/>
                  <a:pt x="353" y="144"/>
                  <a:pt x="353" y="144"/>
                </a:cubicBezTo>
                <a:cubicBezTo>
                  <a:pt x="358" y="152"/>
                  <a:pt x="362" y="161"/>
                  <a:pt x="369" y="168"/>
                </a:cubicBezTo>
                <a:cubicBezTo>
                  <a:pt x="376" y="175"/>
                  <a:pt x="387" y="176"/>
                  <a:pt x="393" y="184"/>
                </a:cubicBezTo>
                <a:cubicBezTo>
                  <a:pt x="406" y="201"/>
                  <a:pt x="427" y="263"/>
                  <a:pt x="433" y="280"/>
                </a:cubicBezTo>
                <a:cubicBezTo>
                  <a:pt x="439" y="298"/>
                  <a:pt x="465" y="328"/>
                  <a:pt x="465" y="328"/>
                </a:cubicBezTo>
                <a:cubicBezTo>
                  <a:pt x="452" y="379"/>
                  <a:pt x="466" y="354"/>
                  <a:pt x="409" y="392"/>
                </a:cubicBezTo>
                <a:cubicBezTo>
                  <a:pt x="395" y="401"/>
                  <a:pt x="361" y="408"/>
                  <a:pt x="361" y="408"/>
                </a:cubicBezTo>
                <a:cubicBezTo>
                  <a:pt x="324" y="463"/>
                  <a:pt x="347" y="450"/>
                  <a:pt x="305" y="464"/>
                </a:cubicBezTo>
                <a:cubicBezTo>
                  <a:pt x="225" y="455"/>
                  <a:pt x="141" y="454"/>
                  <a:pt x="73" y="408"/>
                </a:cubicBezTo>
                <a:cubicBezTo>
                  <a:pt x="49" y="336"/>
                  <a:pt x="44" y="248"/>
                  <a:pt x="1" y="184"/>
                </a:cubicBezTo>
                <a:cubicBezTo>
                  <a:pt x="4" y="157"/>
                  <a:pt x="0" y="129"/>
                  <a:pt x="9" y="104"/>
                </a:cubicBezTo>
                <a:cubicBezTo>
                  <a:pt x="12" y="96"/>
                  <a:pt x="26" y="101"/>
                  <a:pt x="33" y="96"/>
                </a:cubicBezTo>
                <a:cubicBezTo>
                  <a:pt x="74" y="64"/>
                  <a:pt x="35" y="18"/>
                  <a:pt x="89" y="0"/>
                </a:cubicBezTo>
                <a:cubicBezTo>
                  <a:pt x="102" y="1"/>
                  <a:pt x="162" y="3"/>
                  <a:pt x="185" y="16"/>
                </a:cubicBezTo>
                <a:cubicBezTo>
                  <a:pt x="223" y="37"/>
                  <a:pt x="249" y="64"/>
                  <a:pt x="225" y="40"/>
                </a:cubicBezTo>
                <a:close/>
              </a:path>
            </a:pathLst>
          </a:custGeom>
          <a:solidFill>
            <a:srgbClr val="CCFFFF"/>
          </a:solidFill>
          <a:ln cap="flat" cmpd="sng" w="25400">
            <a:solidFill>
              <a:schemeClr val="dk1"/>
            </a:solidFill>
            <a:prstDash val="solid"/>
            <a:round/>
            <a:headEnd len="sm" w="sm" type="none"/>
            <a:tailEnd len="sm" w="sm" type="none"/>
          </a:ln>
        </p:spPr>
        <p:txBody>
          <a:bodyPr anchorCtr="0" anchor="t"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1989" name="Shape 1989"/>
          <p:cNvCxnSpPr/>
          <p:nvPr/>
        </p:nvCxnSpPr>
        <p:spPr>
          <a:xfrm>
            <a:off x="7811011" y="3813470"/>
            <a:ext cx="1116013" cy="0"/>
          </a:xfrm>
          <a:prstGeom prst="straightConnector1">
            <a:avLst/>
          </a:prstGeom>
          <a:noFill/>
          <a:ln cap="flat" cmpd="sng" w="25400">
            <a:solidFill>
              <a:schemeClr val="dk1"/>
            </a:solidFill>
            <a:prstDash val="solid"/>
            <a:round/>
            <a:headEnd len="med" w="med" type="none"/>
            <a:tailEnd len="med" w="med" type="none"/>
          </a:ln>
        </p:spPr>
      </p:cxnSp>
      <p:sp>
        <p:nvSpPr>
          <p:cNvPr id="1990" name="Shape 1990"/>
          <p:cNvSpPr txBox="1"/>
          <p:nvPr/>
        </p:nvSpPr>
        <p:spPr>
          <a:xfrm>
            <a:off x="2138152" y="3317383"/>
            <a:ext cx="712690" cy="488335"/>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e1_in</a:t>
            </a:r>
            <a:endParaRPr b="0" sz="1600">
              <a:solidFill>
                <a:schemeClr val="dk1"/>
              </a:solidFill>
              <a:latin typeface="Arial"/>
              <a:ea typeface="Arial"/>
              <a:cs typeface="Arial"/>
              <a:sym typeface="Arial"/>
            </a:endParaRPr>
          </a:p>
        </p:txBody>
      </p:sp>
      <p:sp>
        <p:nvSpPr>
          <p:cNvPr id="1991" name="Shape 1991"/>
          <p:cNvSpPr txBox="1"/>
          <p:nvPr/>
        </p:nvSpPr>
        <p:spPr>
          <a:xfrm>
            <a:off x="2085411" y="3694777"/>
            <a:ext cx="712690" cy="488335"/>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e0_in</a:t>
            </a:r>
            <a:endParaRPr b="0" sz="1600">
              <a:solidFill>
                <a:schemeClr val="dk1"/>
              </a:solidFill>
              <a:latin typeface="Arial"/>
              <a:ea typeface="Arial"/>
              <a:cs typeface="Arial"/>
              <a:sym typeface="Arial"/>
            </a:endParaRPr>
          </a:p>
        </p:txBody>
      </p:sp>
      <p:cxnSp>
        <p:nvCxnSpPr>
          <p:cNvPr id="1992" name="Shape 1992"/>
          <p:cNvCxnSpPr/>
          <p:nvPr/>
        </p:nvCxnSpPr>
        <p:spPr>
          <a:xfrm>
            <a:off x="2670710" y="3969845"/>
            <a:ext cx="0" cy="0"/>
          </a:xfrm>
          <a:prstGeom prst="straightConnector1">
            <a:avLst/>
          </a:prstGeom>
          <a:noFill/>
          <a:ln cap="flat" cmpd="sng" w="25400">
            <a:solidFill>
              <a:schemeClr val="dk1"/>
            </a:solidFill>
            <a:prstDash val="solid"/>
            <a:round/>
            <a:headEnd len="med" w="med" type="none"/>
            <a:tailEnd len="med" w="med" type="none"/>
          </a:ln>
        </p:spPr>
      </p:cxnSp>
      <p:sp>
        <p:nvSpPr>
          <p:cNvPr id="1993" name="Shape 1993"/>
          <p:cNvSpPr txBox="1"/>
          <p:nvPr/>
        </p:nvSpPr>
        <p:spPr>
          <a:xfrm>
            <a:off x="3339048" y="3571383"/>
            <a:ext cx="906462" cy="598487"/>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600">
                <a:solidFill>
                  <a:schemeClr val="dk1"/>
                </a:solidFill>
                <a:latin typeface="Arial"/>
                <a:ea typeface="Arial"/>
                <a:cs typeface="Arial"/>
                <a:sym typeface="Arial"/>
              </a:rPr>
              <a:t>Drive-</a:t>
            </a:r>
            <a:br>
              <a:rPr b="0" lang="de-CH" sz="1600">
                <a:solidFill>
                  <a:schemeClr val="dk1"/>
                </a:solidFill>
                <a:latin typeface="Arial"/>
                <a:ea typeface="Arial"/>
                <a:cs typeface="Arial"/>
                <a:sym typeface="Arial"/>
              </a:rPr>
            </a:br>
            <a:r>
              <a:rPr b="0" lang="de-CH" sz="1600">
                <a:solidFill>
                  <a:schemeClr val="dk1"/>
                </a:solidFill>
                <a:latin typeface="Arial"/>
                <a:ea typeface="Arial"/>
                <a:cs typeface="Arial"/>
                <a:sym typeface="Arial"/>
              </a:rPr>
              <a:t>logik</a:t>
            </a:r>
            <a:endParaRPr b="0" sz="1600">
              <a:solidFill>
                <a:schemeClr val="dk1"/>
              </a:solidFill>
              <a:latin typeface="Arial"/>
              <a:ea typeface="Arial"/>
              <a:cs typeface="Arial"/>
              <a:sym typeface="Arial"/>
            </a:endParaRPr>
          </a:p>
        </p:txBody>
      </p:sp>
      <p:sp>
        <p:nvSpPr>
          <p:cNvPr id="1994" name="Shape 1994"/>
          <p:cNvSpPr/>
          <p:nvPr/>
        </p:nvSpPr>
        <p:spPr>
          <a:xfrm>
            <a:off x="5487039" y="3603133"/>
            <a:ext cx="436563" cy="73183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sp>
        <p:nvSpPr>
          <p:cNvPr id="1995" name="Shape 1995"/>
          <p:cNvSpPr txBox="1"/>
          <p:nvPr/>
        </p:nvSpPr>
        <p:spPr>
          <a:xfrm>
            <a:off x="5655314" y="3457083"/>
            <a:ext cx="244475" cy="460375"/>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Q</a:t>
            </a:r>
            <a:endParaRPr/>
          </a:p>
        </p:txBody>
      </p:sp>
      <p:sp>
        <p:nvSpPr>
          <p:cNvPr id="1996" name="Shape 1996"/>
          <p:cNvSpPr txBox="1"/>
          <p:nvPr/>
        </p:nvSpPr>
        <p:spPr>
          <a:xfrm>
            <a:off x="5477514" y="3457083"/>
            <a:ext cx="242888" cy="515937"/>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D</a:t>
            </a:r>
            <a:endParaRPr/>
          </a:p>
        </p:txBody>
      </p:sp>
      <p:sp>
        <p:nvSpPr>
          <p:cNvPr id="1997" name="Shape 1997"/>
          <p:cNvSpPr txBox="1"/>
          <p:nvPr/>
        </p:nvSpPr>
        <p:spPr>
          <a:xfrm>
            <a:off x="5585464" y="4028583"/>
            <a:ext cx="434975" cy="320675"/>
          </a:xfrm>
          <a:prstGeom prst="rect">
            <a:avLst/>
          </a:prstGeom>
          <a:noFill/>
          <a:ln>
            <a:noFill/>
          </a:ln>
        </p:spPr>
        <p:txBody>
          <a:bodyPr anchorCtr="0" anchor="t" bIns="52150" lIns="104300" spcFirstLastPara="1" rIns="104300" wrap="square" tIns="52150">
            <a:noAutofit/>
          </a:bodyPr>
          <a:lstStyle/>
          <a:p>
            <a:pPr indent="0" lvl="0" marL="0" marR="0" rtl="0" algn="ctr">
              <a:lnSpc>
                <a:spcPct val="100000"/>
              </a:lnSpc>
              <a:spcBef>
                <a:spcPts val="0"/>
              </a:spcBef>
              <a:spcAft>
                <a:spcPts val="0"/>
              </a:spcAft>
              <a:buNone/>
            </a:pPr>
            <a:r>
              <a:rPr b="0" lang="de-CH" sz="1400">
                <a:solidFill>
                  <a:schemeClr val="dk1"/>
                </a:solidFill>
                <a:latin typeface="Arial"/>
                <a:ea typeface="Arial"/>
                <a:cs typeface="Arial"/>
                <a:sym typeface="Arial"/>
              </a:rPr>
              <a:t>!Q</a:t>
            </a:r>
            <a:endParaRPr/>
          </a:p>
        </p:txBody>
      </p:sp>
      <p:cxnSp>
        <p:nvCxnSpPr>
          <p:cNvPr id="1998" name="Shape 1998"/>
          <p:cNvCxnSpPr/>
          <p:nvPr/>
        </p:nvCxnSpPr>
        <p:spPr>
          <a:xfrm>
            <a:off x="5487039" y="3877770"/>
            <a:ext cx="147638" cy="92075"/>
          </a:xfrm>
          <a:prstGeom prst="straightConnector1">
            <a:avLst/>
          </a:prstGeom>
          <a:noFill/>
          <a:ln cap="flat" cmpd="sng" w="9525">
            <a:solidFill>
              <a:schemeClr val="dk1"/>
            </a:solidFill>
            <a:prstDash val="solid"/>
            <a:round/>
            <a:headEnd len="med" w="med" type="none"/>
            <a:tailEnd len="med" w="med" type="none"/>
          </a:ln>
        </p:spPr>
      </p:cxnSp>
      <p:cxnSp>
        <p:nvCxnSpPr>
          <p:cNvPr id="1999" name="Shape 1999"/>
          <p:cNvCxnSpPr/>
          <p:nvPr/>
        </p:nvCxnSpPr>
        <p:spPr>
          <a:xfrm flipH="1">
            <a:off x="5487039" y="3969845"/>
            <a:ext cx="147638" cy="90488"/>
          </a:xfrm>
          <a:prstGeom prst="straightConnector1">
            <a:avLst/>
          </a:prstGeom>
          <a:noFill/>
          <a:ln cap="flat" cmpd="sng" w="9525">
            <a:solidFill>
              <a:schemeClr val="dk1"/>
            </a:solidFill>
            <a:prstDash val="solid"/>
            <a:round/>
            <a:headEnd len="med" w="med" type="none"/>
            <a:tailEnd len="med" w="med" type="none"/>
          </a:ln>
        </p:spPr>
      </p:cxnSp>
      <p:cxnSp>
        <p:nvCxnSpPr>
          <p:cNvPr id="2000" name="Shape 2000"/>
          <p:cNvCxnSpPr/>
          <p:nvPr/>
        </p:nvCxnSpPr>
        <p:spPr>
          <a:xfrm>
            <a:off x="5342577" y="3969845"/>
            <a:ext cx="144462" cy="0"/>
          </a:xfrm>
          <a:prstGeom prst="straightConnector1">
            <a:avLst/>
          </a:prstGeom>
          <a:noFill/>
          <a:ln cap="flat" cmpd="sng" w="25400">
            <a:solidFill>
              <a:srgbClr val="003366"/>
            </a:solidFill>
            <a:prstDash val="solid"/>
            <a:round/>
            <a:headEnd len="med" w="med" type="none"/>
            <a:tailEnd len="med" w="med" type="none"/>
          </a:ln>
        </p:spPr>
      </p:cxnSp>
      <p:cxnSp>
        <p:nvCxnSpPr>
          <p:cNvPr id="2001" name="Shape 2001"/>
          <p:cNvCxnSpPr/>
          <p:nvPr/>
        </p:nvCxnSpPr>
        <p:spPr>
          <a:xfrm>
            <a:off x="3204110" y="3147520"/>
            <a:ext cx="0" cy="365125"/>
          </a:xfrm>
          <a:prstGeom prst="straightConnector1">
            <a:avLst/>
          </a:prstGeom>
          <a:noFill/>
          <a:ln cap="flat" cmpd="sng" w="25400">
            <a:solidFill>
              <a:schemeClr val="dk1"/>
            </a:solidFill>
            <a:prstDash val="solid"/>
            <a:round/>
            <a:headEnd len="med" w="med" type="none"/>
            <a:tailEnd len="med" w="med" type="none"/>
          </a:ln>
        </p:spPr>
      </p:cxnSp>
      <p:cxnSp>
        <p:nvCxnSpPr>
          <p:cNvPr id="2002" name="Shape 2002"/>
          <p:cNvCxnSpPr/>
          <p:nvPr/>
        </p:nvCxnSpPr>
        <p:spPr>
          <a:xfrm flipH="1" rot="10800000">
            <a:off x="3397785" y="3055445"/>
            <a:ext cx="193675" cy="136525"/>
          </a:xfrm>
          <a:prstGeom prst="straightConnector1">
            <a:avLst/>
          </a:prstGeom>
          <a:noFill/>
          <a:ln cap="flat" cmpd="sng" w="25400">
            <a:solidFill>
              <a:schemeClr val="dk1"/>
            </a:solidFill>
            <a:prstDash val="solid"/>
            <a:round/>
            <a:headEnd len="med" w="med" type="none"/>
            <a:tailEnd len="med" w="med" type="none"/>
          </a:ln>
        </p:spPr>
      </p:cxnSp>
      <p:sp>
        <p:nvSpPr>
          <p:cNvPr id="2003" name="Shape 2003"/>
          <p:cNvSpPr txBox="1"/>
          <p:nvPr/>
        </p:nvSpPr>
        <p:spPr>
          <a:xfrm>
            <a:off x="3320358" y="2601420"/>
            <a:ext cx="353291" cy="498595"/>
          </a:xfrm>
          <a:prstGeom prst="rect">
            <a:avLst/>
          </a:prstGeom>
          <a:noFill/>
          <a:ln>
            <a:noFill/>
          </a:ln>
        </p:spPr>
        <p:txBody>
          <a:bodyPr anchorCtr="0" anchor="t" bIns="52150" lIns="104300" spcFirstLastPara="1" rIns="104300" wrap="square" tIns="52150">
            <a:noAutofit/>
          </a:bodyPr>
          <a:lstStyle/>
          <a:p>
            <a:pPr indent="0" lvl="0" marL="0" marR="0" rtl="0" algn="ctr">
              <a:lnSpc>
                <a:spcPct val="160000"/>
              </a:lnSpc>
              <a:spcBef>
                <a:spcPts val="0"/>
              </a:spcBef>
              <a:spcAft>
                <a:spcPts val="0"/>
              </a:spcAft>
              <a:buNone/>
            </a:pPr>
            <a:r>
              <a:rPr b="0" lang="de-CH" sz="2000">
                <a:solidFill>
                  <a:schemeClr val="dk1"/>
                </a:solidFill>
                <a:latin typeface="Arial"/>
                <a:ea typeface="Arial"/>
                <a:cs typeface="Arial"/>
                <a:sym typeface="Arial"/>
              </a:rPr>
              <a:t>2</a:t>
            </a:r>
            <a:endParaRPr/>
          </a:p>
        </p:txBody>
      </p:sp>
      <p:sp>
        <p:nvSpPr>
          <p:cNvPr id="2004" name="Shape 2004"/>
          <p:cNvSpPr txBox="1"/>
          <p:nvPr/>
        </p:nvSpPr>
        <p:spPr>
          <a:xfrm>
            <a:off x="4324542" y="3478021"/>
            <a:ext cx="540756" cy="477145"/>
          </a:xfrm>
          <a:prstGeom prst="rect">
            <a:avLst/>
          </a:prstGeom>
          <a:noFill/>
          <a:ln>
            <a:noFill/>
          </a:ln>
        </p:spPr>
        <p:txBody>
          <a:bodyPr anchorCtr="0" anchor="t" bIns="53375" lIns="102650" spcFirstLastPara="1" rIns="102650" wrap="square" tIns="53375">
            <a:noAutofit/>
          </a:bodyPr>
          <a:lstStyle/>
          <a:p>
            <a:pPr indent="0" lvl="0" marL="0" marR="0" rtl="0" algn="ctr">
              <a:lnSpc>
                <a:spcPct val="100000"/>
              </a:lnSpc>
              <a:spcBef>
                <a:spcPts val="0"/>
              </a:spcBef>
              <a:spcAft>
                <a:spcPts val="0"/>
              </a:spcAft>
              <a:buNone/>
            </a:pPr>
            <a:r>
              <a:rPr b="0" lang="de-CH" sz="1200">
                <a:solidFill>
                  <a:srgbClr val="0A64A6"/>
                </a:solidFill>
                <a:latin typeface="Arial"/>
                <a:ea typeface="Arial"/>
                <a:cs typeface="Arial"/>
                <a:sym typeface="Arial"/>
              </a:rPr>
              <a:t>next</a:t>
            </a:r>
            <a:br>
              <a:rPr b="0" lang="de-CH" sz="1200">
                <a:solidFill>
                  <a:srgbClr val="0A64A6"/>
                </a:solidFill>
                <a:latin typeface="Arial"/>
                <a:ea typeface="Arial"/>
                <a:cs typeface="Arial"/>
                <a:sym typeface="Arial"/>
              </a:rPr>
            </a:br>
            <a:r>
              <a:rPr b="0" lang="de-CH" sz="1200">
                <a:solidFill>
                  <a:srgbClr val="0A64A6"/>
                </a:solidFill>
                <a:latin typeface="Arial"/>
                <a:ea typeface="Arial"/>
                <a:cs typeface="Arial"/>
                <a:sym typeface="Arial"/>
              </a:rPr>
              <a:t>state</a:t>
            </a:r>
            <a:endParaRPr b="0" sz="1200">
              <a:solidFill>
                <a:srgbClr val="0A64A6"/>
              </a:solidFill>
              <a:latin typeface="Arial"/>
              <a:ea typeface="Arial"/>
              <a:cs typeface="Arial"/>
              <a:sym typeface="Arial"/>
            </a:endParaRPr>
          </a:p>
        </p:txBody>
      </p:sp>
      <p:cxnSp>
        <p:nvCxnSpPr>
          <p:cNvPr id="2005" name="Shape 2005"/>
          <p:cNvCxnSpPr/>
          <p:nvPr/>
        </p:nvCxnSpPr>
        <p:spPr>
          <a:xfrm flipH="1" rot="10800000">
            <a:off x="2116369" y="4751131"/>
            <a:ext cx="3616489" cy="10764"/>
          </a:xfrm>
          <a:prstGeom prst="straightConnector1">
            <a:avLst/>
          </a:prstGeom>
          <a:noFill/>
          <a:ln cap="flat" cmpd="sng" w="25400">
            <a:solidFill>
              <a:schemeClr val="dk1"/>
            </a:solidFill>
            <a:prstDash val="solid"/>
            <a:round/>
            <a:headEnd len="med" w="med" type="none"/>
            <a:tailEnd len="med" w="med" type="none"/>
          </a:ln>
        </p:spPr>
      </p:cxnSp>
      <p:sp>
        <p:nvSpPr>
          <p:cNvPr id="2006" name="Shape 2006"/>
          <p:cNvSpPr txBox="1"/>
          <p:nvPr/>
        </p:nvSpPr>
        <p:spPr>
          <a:xfrm>
            <a:off x="2053173" y="4320683"/>
            <a:ext cx="666750" cy="460375"/>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reset</a:t>
            </a:r>
            <a:endParaRPr/>
          </a:p>
        </p:txBody>
      </p:sp>
      <p:cxnSp>
        <p:nvCxnSpPr>
          <p:cNvPr id="2007" name="Shape 2007"/>
          <p:cNvCxnSpPr/>
          <p:nvPr/>
        </p:nvCxnSpPr>
        <p:spPr>
          <a:xfrm>
            <a:off x="5731514" y="4334970"/>
            <a:ext cx="0" cy="411163"/>
          </a:xfrm>
          <a:prstGeom prst="straightConnector1">
            <a:avLst/>
          </a:prstGeom>
          <a:noFill/>
          <a:ln cap="flat" cmpd="sng" w="25400">
            <a:solidFill>
              <a:schemeClr val="dk1"/>
            </a:solidFill>
            <a:prstDash val="solid"/>
            <a:round/>
            <a:headEnd len="med" w="med" type="none"/>
            <a:tailEnd len="med" w="med" type="none"/>
          </a:ln>
        </p:spPr>
      </p:cxnSp>
      <p:sp>
        <p:nvSpPr>
          <p:cNvPr id="2008" name="Shape 2008"/>
          <p:cNvSpPr txBox="1"/>
          <p:nvPr>
            <p:ph type="title"/>
          </p:nvPr>
        </p:nvSpPr>
        <p:spPr>
          <a:xfrm>
            <a:off x="515407" y="628650"/>
            <a:ext cx="8478468" cy="7096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de-CH" sz="3200" u="none" cap="none" strike="noStrike">
                <a:solidFill>
                  <a:srgbClr val="0064BA"/>
                </a:solidFill>
                <a:latin typeface="Arial"/>
                <a:ea typeface="Arial"/>
                <a:cs typeface="Arial"/>
                <a:sym typeface="Arial"/>
              </a:rPr>
              <a:t>Example: Sequence/Pattern Recognition</a:t>
            </a:r>
            <a:endParaRPr b="1" i="0" sz="3200" u="none" cap="none" strike="noStrike">
              <a:solidFill>
                <a:srgbClr val="0064BA"/>
              </a:solidFill>
              <a:latin typeface="Arial"/>
              <a:ea typeface="Arial"/>
              <a:cs typeface="Arial"/>
              <a:sym typeface="Arial"/>
            </a:endParaRPr>
          </a:p>
        </p:txBody>
      </p:sp>
      <p:sp>
        <p:nvSpPr>
          <p:cNvPr id="2009" name="Shape 2009"/>
          <p:cNvSpPr txBox="1"/>
          <p:nvPr/>
        </p:nvSpPr>
        <p:spPr>
          <a:xfrm>
            <a:off x="8911344" y="3435677"/>
            <a:ext cx="724111" cy="488335"/>
          </a:xfrm>
          <a:prstGeom prst="rect">
            <a:avLst/>
          </a:prstGeom>
          <a:noFill/>
          <a:ln>
            <a:noFill/>
          </a:ln>
        </p:spPr>
        <p:txBody>
          <a:bodyPr anchorCtr="0" anchor="t" bIns="52150" lIns="104300" spcFirstLastPara="1" rIns="104300" wrap="square" tIns="52150">
            <a:noAutofit/>
          </a:bodyPr>
          <a:lstStyle/>
          <a:p>
            <a:pPr indent="0" lvl="0" marL="0" marR="0" rtl="0" algn="ctr">
              <a:lnSpc>
                <a:spcPct val="200000"/>
              </a:lnSpc>
              <a:spcBef>
                <a:spcPts val="0"/>
              </a:spcBef>
              <a:spcAft>
                <a:spcPts val="0"/>
              </a:spcAft>
              <a:buNone/>
            </a:pPr>
            <a:r>
              <a:rPr b="0" lang="de-CH" sz="1600">
                <a:solidFill>
                  <a:schemeClr val="dk1"/>
                </a:solidFill>
                <a:latin typeface="Arial"/>
                <a:ea typeface="Arial"/>
                <a:cs typeface="Arial"/>
                <a:sym typeface="Arial"/>
              </a:rPr>
              <a:t>q_out</a:t>
            </a:r>
            <a:endParaRPr b="0" sz="1600">
              <a:solidFill>
                <a:schemeClr val="dk1"/>
              </a:solidFill>
              <a:latin typeface="Arial"/>
              <a:ea typeface="Arial"/>
              <a:cs typeface="Arial"/>
              <a:sym typeface="Arial"/>
            </a:endParaRPr>
          </a:p>
        </p:txBody>
      </p:sp>
      <p:sp>
        <p:nvSpPr>
          <p:cNvPr id="2010" name="Shape 2010"/>
          <p:cNvSpPr/>
          <p:nvPr/>
        </p:nvSpPr>
        <p:spPr>
          <a:xfrm>
            <a:off x="2883203" y="6028367"/>
            <a:ext cx="1468672" cy="458523"/>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chemeClr val="dk1"/>
                </a:solidFill>
                <a:latin typeface="Arial"/>
                <a:ea typeface="Arial"/>
                <a:cs typeface="Arial"/>
                <a:sym typeface="Arial"/>
              </a:rPr>
              <a:t>Drive Logic</a:t>
            </a:r>
            <a:endParaRPr b="1" sz="2000">
              <a:solidFill>
                <a:schemeClr val="dk2"/>
              </a:solidFill>
              <a:latin typeface="Arial"/>
              <a:ea typeface="Arial"/>
              <a:cs typeface="Arial"/>
              <a:sym typeface="Arial"/>
            </a:endParaRPr>
          </a:p>
        </p:txBody>
      </p:sp>
      <p:sp>
        <p:nvSpPr>
          <p:cNvPr id="2011" name="Shape 2011"/>
          <p:cNvSpPr/>
          <p:nvPr/>
        </p:nvSpPr>
        <p:spPr>
          <a:xfrm>
            <a:off x="5102169" y="5696417"/>
            <a:ext cx="1111202" cy="91307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chemeClr val="dk1"/>
                </a:solidFill>
                <a:latin typeface="Arial"/>
                <a:ea typeface="Arial"/>
                <a:cs typeface="Arial"/>
                <a:sym typeface="Arial"/>
              </a:rPr>
              <a:t>clocked</a:t>
            </a:r>
            <a:br>
              <a:rPr b="0" lang="de-CH" sz="2000">
                <a:solidFill>
                  <a:schemeClr val="dk2"/>
                </a:solidFill>
                <a:latin typeface="Arial"/>
                <a:ea typeface="Arial"/>
                <a:cs typeface="Arial"/>
                <a:sym typeface="Arial"/>
              </a:rPr>
            </a:br>
            <a:r>
              <a:rPr b="0" lang="de-CH" sz="2000">
                <a:solidFill>
                  <a:schemeClr val="dk2"/>
                </a:solidFill>
                <a:latin typeface="Arial"/>
                <a:ea typeface="Arial"/>
                <a:cs typeface="Arial"/>
                <a:sym typeface="Arial"/>
              </a:rPr>
              <a:t>Process</a:t>
            </a:r>
            <a:endParaRPr b="0" sz="2000">
              <a:solidFill>
                <a:schemeClr val="dk1"/>
              </a:solidFill>
              <a:latin typeface="Arial"/>
              <a:ea typeface="Arial"/>
              <a:cs typeface="Arial"/>
              <a:sym typeface="Arial"/>
            </a:endParaRPr>
          </a:p>
        </p:txBody>
      </p:sp>
      <p:sp>
        <p:nvSpPr>
          <p:cNvPr id="2012" name="Shape 2012"/>
          <p:cNvSpPr/>
          <p:nvPr/>
        </p:nvSpPr>
        <p:spPr>
          <a:xfrm>
            <a:off x="7114917" y="5696415"/>
            <a:ext cx="1023037" cy="91307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lang="de-CH" sz="2000">
                <a:solidFill>
                  <a:schemeClr val="dk1"/>
                </a:solidFill>
                <a:latin typeface="Arial"/>
                <a:ea typeface="Arial"/>
                <a:cs typeface="Arial"/>
                <a:sym typeface="Arial"/>
              </a:rPr>
              <a:t>Output </a:t>
            </a:r>
            <a:br>
              <a:rPr b="0" lang="de-CH" sz="2000">
                <a:solidFill>
                  <a:schemeClr val="dk1"/>
                </a:solidFill>
                <a:latin typeface="Arial"/>
                <a:ea typeface="Arial"/>
                <a:cs typeface="Arial"/>
                <a:sym typeface="Arial"/>
              </a:rPr>
            </a:br>
            <a:r>
              <a:rPr b="0" lang="de-CH" sz="2000">
                <a:solidFill>
                  <a:schemeClr val="dk1"/>
                </a:solidFill>
                <a:latin typeface="Arial"/>
                <a:ea typeface="Arial"/>
                <a:cs typeface="Arial"/>
                <a:sym typeface="Arial"/>
              </a:rPr>
              <a:t>Logic</a:t>
            </a:r>
            <a:endParaRPr b="1" sz="2000">
              <a:solidFill>
                <a:schemeClr val="dk2"/>
              </a:solidFill>
              <a:latin typeface="Arial"/>
              <a:ea typeface="Arial"/>
              <a:cs typeface="Arial"/>
              <a:sym typeface="Arial"/>
            </a:endParaRPr>
          </a:p>
        </p:txBody>
      </p:sp>
      <p:cxnSp>
        <p:nvCxnSpPr>
          <p:cNvPr id="2013" name="Shape 2013"/>
          <p:cNvCxnSpPr/>
          <p:nvPr/>
        </p:nvCxnSpPr>
        <p:spPr>
          <a:xfrm>
            <a:off x="2896342" y="2485018"/>
            <a:ext cx="0" cy="1690178"/>
          </a:xfrm>
          <a:prstGeom prst="straightConnector1">
            <a:avLst/>
          </a:prstGeom>
          <a:noFill/>
          <a:ln cap="flat" cmpd="sng" w="38100">
            <a:solidFill>
              <a:srgbClr val="0000FF"/>
            </a:solidFill>
            <a:prstDash val="solid"/>
            <a:round/>
            <a:headEnd len="med" w="med" type="none"/>
            <a:tailEnd len="med" w="med" type="none"/>
          </a:ln>
        </p:spPr>
      </p:cxnSp>
      <p:cxnSp>
        <p:nvCxnSpPr>
          <p:cNvPr id="2014" name="Shape 2014"/>
          <p:cNvCxnSpPr/>
          <p:nvPr/>
        </p:nvCxnSpPr>
        <p:spPr>
          <a:xfrm flipH="1">
            <a:off x="2889066" y="2494155"/>
            <a:ext cx="4173624" cy="1667"/>
          </a:xfrm>
          <a:prstGeom prst="straightConnector1">
            <a:avLst/>
          </a:prstGeom>
          <a:noFill/>
          <a:ln cap="flat" cmpd="sng" w="38100">
            <a:solidFill>
              <a:srgbClr val="0000FF"/>
            </a:solidFill>
            <a:prstDash val="solid"/>
            <a:round/>
            <a:headEnd len="med" w="med" type="none"/>
            <a:tailEnd len="med" w="med" type="none"/>
          </a:ln>
        </p:spPr>
      </p:cxnSp>
      <p:cxnSp>
        <p:nvCxnSpPr>
          <p:cNvPr id="2015" name="Shape 2015"/>
          <p:cNvCxnSpPr/>
          <p:nvPr/>
        </p:nvCxnSpPr>
        <p:spPr>
          <a:xfrm>
            <a:off x="7050630" y="2500376"/>
            <a:ext cx="2924" cy="816027"/>
          </a:xfrm>
          <a:prstGeom prst="straightConnector1">
            <a:avLst/>
          </a:prstGeom>
          <a:noFill/>
          <a:ln cap="flat" cmpd="sng" w="38100">
            <a:solidFill>
              <a:srgbClr val="0000FF"/>
            </a:solidFill>
            <a:prstDash val="solid"/>
            <a:round/>
            <a:headEnd len="med" w="med" type="none"/>
            <a:tailEnd len="med" w="med" type="none"/>
          </a:ln>
        </p:spPr>
      </p:cxnSp>
      <p:cxnSp>
        <p:nvCxnSpPr>
          <p:cNvPr id="2016" name="Shape 2016"/>
          <p:cNvCxnSpPr/>
          <p:nvPr/>
        </p:nvCxnSpPr>
        <p:spPr>
          <a:xfrm flipH="1">
            <a:off x="7037143" y="3316403"/>
            <a:ext cx="518931" cy="1668"/>
          </a:xfrm>
          <a:prstGeom prst="straightConnector1">
            <a:avLst/>
          </a:prstGeom>
          <a:noFill/>
          <a:ln cap="flat" cmpd="sng" w="38100">
            <a:solidFill>
              <a:srgbClr val="0000FF"/>
            </a:solidFill>
            <a:prstDash val="solid"/>
            <a:round/>
            <a:headEnd len="med" w="med" type="none"/>
            <a:tailEnd len="med" w="med" type="none"/>
          </a:ln>
        </p:spPr>
      </p:cxnSp>
      <p:sp>
        <p:nvSpPr>
          <p:cNvPr id="2017" name="Shape 2017"/>
          <p:cNvSpPr/>
          <p:nvPr/>
        </p:nvSpPr>
        <p:spPr>
          <a:xfrm>
            <a:off x="7394952" y="2871295"/>
            <a:ext cx="484187" cy="2149475"/>
          </a:xfrm>
          <a:custGeom>
            <a:pathLst>
              <a:path extrusionOk="0" h="464" w="466">
                <a:moveTo>
                  <a:pt x="225" y="40"/>
                </a:moveTo>
                <a:cubicBezTo>
                  <a:pt x="238" y="79"/>
                  <a:pt x="272" y="90"/>
                  <a:pt x="305" y="112"/>
                </a:cubicBezTo>
                <a:cubicBezTo>
                  <a:pt x="313" y="117"/>
                  <a:pt x="321" y="123"/>
                  <a:pt x="329" y="128"/>
                </a:cubicBezTo>
                <a:cubicBezTo>
                  <a:pt x="337" y="133"/>
                  <a:pt x="353" y="144"/>
                  <a:pt x="353" y="144"/>
                </a:cubicBezTo>
                <a:cubicBezTo>
                  <a:pt x="358" y="152"/>
                  <a:pt x="362" y="161"/>
                  <a:pt x="369" y="168"/>
                </a:cubicBezTo>
                <a:cubicBezTo>
                  <a:pt x="376" y="175"/>
                  <a:pt x="387" y="176"/>
                  <a:pt x="393" y="184"/>
                </a:cubicBezTo>
                <a:cubicBezTo>
                  <a:pt x="406" y="201"/>
                  <a:pt x="427" y="263"/>
                  <a:pt x="433" y="280"/>
                </a:cubicBezTo>
                <a:cubicBezTo>
                  <a:pt x="439" y="298"/>
                  <a:pt x="465" y="328"/>
                  <a:pt x="465" y="328"/>
                </a:cubicBezTo>
                <a:cubicBezTo>
                  <a:pt x="452" y="379"/>
                  <a:pt x="466" y="354"/>
                  <a:pt x="409" y="392"/>
                </a:cubicBezTo>
                <a:cubicBezTo>
                  <a:pt x="395" y="401"/>
                  <a:pt x="361" y="408"/>
                  <a:pt x="361" y="408"/>
                </a:cubicBezTo>
                <a:cubicBezTo>
                  <a:pt x="324" y="463"/>
                  <a:pt x="347" y="450"/>
                  <a:pt x="305" y="464"/>
                </a:cubicBezTo>
                <a:cubicBezTo>
                  <a:pt x="225" y="455"/>
                  <a:pt x="141" y="454"/>
                  <a:pt x="73" y="408"/>
                </a:cubicBezTo>
                <a:cubicBezTo>
                  <a:pt x="49" y="336"/>
                  <a:pt x="44" y="248"/>
                  <a:pt x="1" y="184"/>
                </a:cubicBezTo>
                <a:cubicBezTo>
                  <a:pt x="4" y="157"/>
                  <a:pt x="0" y="129"/>
                  <a:pt x="9" y="104"/>
                </a:cubicBezTo>
                <a:cubicBezTo>
                  <a:pt x="12" y="96"/>
                  <a:pt x="26" y="101"/>
                  <a:pt x="33" y="96"/>
                </a:cubicBezTo>
                <a:cubicBezTo>
                  <a:pt x="74" y="64"/>
                  <a:pt x="35" y="18"/>
                  <a:pt x="89" y="0"/>
                </a:cubicBezTo>
                <a:cubicBezTo>
                  <a:pt x="102" y="1"/>
                  <a:pt x="162" y="3"/>
                  <a:pt x="185" y="16"/>
                </a:cubicBezTo>
                <a:cubicBezTo>
                  <a:pt x="223" y="37"/>
                  <a:pt x="249" y="64"/>
                  <a:pt x="225" y="40"/>
                </a:cubicBezTo>
                <a:close/>
              </a:path>
            </a:pathLst>
          </a:custGeom>
          <a:solidFill>
            <a:schemeClr val="lt1"/>
          </a:solidFill>
          <a:ln cap="flat" cmpd="sng" w="25400">
            <a:solidFill>
              <a:schemeClr val="dk1"/>
            </a:solidFill>
            <a:prstDash val="solid"/>
            <a:round/>
            <a:headEnd len="sm" w="sm" type="none"/>
            <a:tailEnd len="sm" w="sm" type="none"/>
          </a:ln>
        </p:spPr>
        <p:txBody>
          <a:bodyPr anchorCtr="0" anchor="t" bIns="52150" lIns="104300" spcFirstLastPara="1" rIns="104300" wrap="square" tIns="52150">
            <a:noAutofit/>
          </a:bodyPr>
          <a:lstStyle/>
          <a:p>
            <a:pPr indent="0" lvl="0" marL="0" marR="0" rtl="0" algn="l">
              <a:lnSpc>
                <a:spcPct val="114285"/>
              </a:lnSpc>
              <a:spcBef>
                <a:spcPts val="0"/>
              </a:spcBef>
              <a:spcAft>
                <a:spcPts val="0"/>
              </a:spcAft>
              <a:buNone/>
            </a:pPr>
            <a:r>
              <a:t/>
            </a:r>
            <a:endParaRPr b="1" sz="2800">
              <a:solidFill>
                <a:schemeClr val="dk2"/>
              </a:solidFill>
              <a:latin typeface="Arial"/>
              <a:ea typeface="Arial"/>
              <a:cs typeface="Arial"/>
              <a:sym typeface="Arial"/>
            </a:endParaRPr>
          </a:p>
        </p:txBody>
      </p:sp>
      <p:cxnSp>
        <p:nvCxnSpPr>
          <p:cNvPr id="2018" name="Shape 2018"/>
          <p:cNvCxnSpPr/>
          <p:nvPr/>
        </p:nvCxnSpPr>
        <p:spPr>
          <a:xfrm flipH="1" rot="10800000">
            <a:off x="3915654" y="2413004"/>
            <a:ext cx="193675" cy="136525"/>
          </a:xfrm>
          <a:prstGeom prst="straightConnector1">
            <a:avLst/>
          </a:prstGeom>
          <a:noFill/>
          <a:ln cap="flat" cmpd="sng" w="25400">
            <a:solidFill>
              <a:schemeClr val="dk1"/>
            </a:solidFill>
            <a:prstDash val="solid"/>
            <a:round/>
            <a:headEnd len="med" w="med" type="none"/>
            <a:tailEnd len="med" w="med" type="none"/>
          </a:ln>
        </p:spPr>
      </p:cxnSp>
      <p:sp>
        <p:nvSpPr>
          <p:cNvPr id="2019" name="Shape 2019"/>
          <p:cNvSpPr txBox="1"/>
          <p:nvPr/>
        </p:nvSpPr>
        <p:spPr>
          <a:xfrm>
            <a:off x="3838227" y="1958979"/>
            <a:ext cx="353291" cy="498595"/>
          </a:xfrm>
          <a:prstGeom prst="rect">
            <a:avLst/>
          </a:prstGeom>
          <a:noFill/>
          <a:ln>
            <a:noFill/>
          </a:ln>
        </p:spPr>
        <p:txBody>
          <a:bodyPr anchorCtr="0" anchor="t" bIns="52150" lIns="104300" spcFirstLastPara="1" rIns="104300" wrap="square" tIns="52150">
            <a:noAutofit/>
          </a:bodyPr>
          <a:lstStyle/>
          <a:p>
            <a:pPr indent="0" lvl="0" marL="0" marR="0" rtl="0" algn="ctr">
              <a:lnSpc>
                <a:spcPct val="160000"/>
              </a:lnSpc>
              <a:spcBef>
                <a:spcPts val="0"/>
              </a:spcBef>
              <a:spcAft>
                <a:spcPts val="0"/>
              </a:spcAft>
              <a:buNone/>
            </a:pPr>
            <a:r>
              <a:rPr b="0" lang="de-CH" sz="2000">
                <a:solidFill>
                  <a:schemeClr val="dk1"/>
                </a:solidFill>
                <a:latin typeface="Arial"/>
                <a:ea typeface="Arial"/>
                <a:cs typeface="Arial"/>
                <a:sym typeface="Arial"/>
              </a:rPr>
              <a:t>2</a:t>
            </a:r>
            <a:endParaRPr/>
          </a:p>
        </p:txBody>
      </p:sp>
      <p:sp>
        <p:nvSpPr>
          <p:cNvPr id="2020" name="Shape 2020"/>
          <p:cNvSpPr txBox="1"/>
          <p:nvPr/>
        </p:nvSpPr>
        <p:spPr>
          <a:xfrm>
            <a:off x="2704469" y="3407763"/>
            <a:ext cx="377064" cy="572806"/>
          </a:xfrm>
          <a:prstGeom prst="rect">
            <a:avLst/>
          </a:prstGeom>
          <a:noFill/>
          <a:ln>
            <a:noFill/>
          </a:ln>
        </p:spPr>
        <p:txBody>
          <a:bodyPr anchorCtr="0" anchor="t" bIns="45700" lIns="91425" spcFirstLastPara="1" rIns="91425" wrap="square" tIns="45700">
            <a:noAutofit/>
          </a:bodyPr>
          <a:lstStyle/>
          <a:p>
            <a:pPr indent="0" lvl="0" marL="0" marR="0" rtl="0" algn="l">
              <a:lnSpc>
                <a:spcPct val="59259"/>
              </a:lnSpc>
              <a:spcBef>
                <a:spcPts val="0"/>
              </a:spcBef>
              <a:spcAft>
                <a:spcPts val="0"/>
              </a:spcAft>
              <a:buNone/>
            </a:pPr>
            <a:r>
              <a:rPr b="1" lang="de-CH" sz="5400">
                <a:solidFill>
                  <a:schemeClr val="dk2"/>
                </a:solidFill>
                <a:latin typeface="Arial"/>
                <a:ea typeface="Arial"/>
                <a:cs typeface="Arial"/>
                <a:sym typeface="Arial"/>
              </a:rPr>
              <a:t>.</a:t>
            </a:r>
            <a:endParaRPr b="1" sz="5400">
              <a:solidFill>
                <a:schemeClr val="dk2"/>
              </a:solidFill>
              <a:latin typeface="Arial"/>
              <a:ea typeface="Arial"/>
              <a:cs typeface="Arial"/>
              <a:sym typeface="Arial"/>
            </a:endParaRPr>
          </a:p>
        </p:txBody>
      </p:sp>
      <p:sp>
        <p:nvSpPr>
          <p:cNvPr id="2021" name="Shape 2021"/>
          <p:cNvSpPr txBox="1"/>
          <p:nvPr/>
        </p:nvSpPr>
        <p:spPr>
          <a:xfrm>
            <a:off x="633144" y="1563809"/>
            <a:ext cx="9447212" cy="459268"/>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Clr>
                <a:schemeClr val="dk1"/>
              </a:buClr>
              <a:buSzPts val="2300"/>
              <a:buFont typeface="Arial"/>
              <a:buChar char="•"/>
            </a:pPr>
            <a:r>
              <a:rPr b="1" lang="de-CH" sz="2300">
                <a:solidFill>
                  <a:schemeClr val="dk1"/>
                </a:solidFill>
                <a:latin typeface="Arial"/>
                <a:ea typeface="Arial"/>
                <a:cs typeface="Arial"/>
                <a:sym typeface="Arial"/>
              </a:rPr>
              <a:t> Mealy FSM: </a:t>
            </a:r>
            <a:r>
              <a:rPr b="0" lang="de-CH" sz="2300">
                <a:solidFill>
                  <a:schemeClr val="dk1"/>
                </a:solidFill>
                <a:latin typeface="Arial"/>
                <a:ea typeface="Arial"/>
                <a:cs typeface="Arial"/>
                <a:sym typeface="Arial"/>
              </a:rPr>
              <a:t>outputs also depends directly on input signals</a:t>
            </a:r>
            <a:endParaRPr b="0" sz="23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5" name="Shape 2025"/>
        <p:cNvGrpSpPr/>
        <p:nvPr/>
      </p:nvGrpSpPr>
      <p:grpSpPr>
        <a:xfrm>
          <a:off x="0" y="0"/>
          <a:ext cx="0" cy="0"/>
          <a:chOff x="0" y="0"/>
          <a:chExt cx="0" cy="0"/>
        </a:xfrm>
      </p:grpSpPr>
      <p:pic>
        <p:nvPicPr>
          <p:cNvPr id="2026" name="Shape 2026"/>
          <p:cNvPicPr preferRelativeResize="0"/>
          <p:nvPr/>
        </p:nvPicPr>
        <p:blipFill rotWithShape="1">
          <a:blip r:embed="rId3">
            <a:alphaModFix/>
          </a:blip>
          <a:srcRect b="0" l="0" r="0" t="0"/>
          <a:stretch/>
        </p:blipFill>
        <p:spPr>
          <a:xfrm>
            <a:off x="374608" y="2281072"/>
            <a:ext cx="8168234" cy="4418039"/>
          </a:xfrm>
          <a:prstGeom prst="rect">
            <a:avLst/>
          </a:prstGeom>
          <a:noFill/>
          <a:ln>
            <a:noFill/>
          </a:ln>
        </p:spPr>
      </p:pic>
      <p:sp>
        <p:nvSpPr>
          <p:cNvPr id="2027" name="Shape 2027"/>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2028" name="Shape 2028"/>
          <p:cNvSpPr txBox="1"/>
          <p:nvPr/>
        </p:nvSpPr>
        <p:spPr>
          <a:xfrm>
            <a:off x="374608" y="386374"/>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de-CH" sz="2800">
                <a:solidFill>
                  <a:srgbClr val="0064BA"/>
                </a:solidFill>
                <a:latin typeface="Arial"/>
                <a:ea typeface="Arial"/>
                <a:cs typeface="Arial"/>
                <a:sym typeface="Arial"/>
              </a:rPr>
              <a:t>Example: Sequence/Pattern Recognition</a:t>
            </a:r>
            <a:endParaRPr b="1" sz="2800">
              <a:solidFill>
                <a:schemeClr val="dk2"/>
              </a:solidFill>
              <a:latin typeface="Arial"/>
              <a:ea typeface="Arial"/>
              <a:cs typeface="Arial"/>
              <a:sym typeface="Arial"/>
            </a:endParaRPr>
          </a:p>
        </p:txBody>
      </p:sp>
      <p:sp>
        <p:nvSpPr>
          <p:cNvPr id="2029" name="Shape 2029"/>
          <p:cNvSpPr txBox="1"/>
          <p:nvPr/>
        </p:nvSpPr>
        <p:spPr>
          <a:xfrm>
            <a:off x="256776" y="892629"/>
            <a:ext cx="9447212" cy="459268"/>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Clr>
                <a:schemeClr val="dk1"/>
              </a:buClr>
              <a:buSzPts val="2300"/>
              <a:buFont typeface="Arial"/>
              <a:buChar char="•"/>
            </a:pPr>
            <a:r>
              <a:rPr b="0" lang="de-CH" sz="2300">
                <a:solidFill>
                  <a:schemeClr val="dk1"/>
                </a:solidFill>
                <a:latin typeface="Arial"/>
                <a:ea typeface="Arial"/>
                <a:cs typeface="Arial"/>
                <a:sym typeface="Arial"/>
              </a:rPr>
              <a:t> Simulated Timing Diagram with Short-Cut (Mealy)</a:t>
            </a:r>
            <a:endParaRPr b="1" sz="2300">
              <a:solidFill>
                <a:schemeClr val="dk1"/>
              </a:solidFill>
              <a:latin typeface="Arial"/>
              <a:ea typeface="Arial"/>
              <a:cs typeface="Arial"/>
              <a:sym typeface="Arial"/>
            </a:endParaRPr>
          </a:p>
        </p:txBody>
      </p:sp>
      <p:sp>
        <p:nvSpPr>
          <p:cNvPr id="2030" name="Shape 2030"/>
          <p:cNvSpPr txBox="1"/>
          <p:nvPr/>
        </p:nvSpPr>
        <p:spPr>
          <a:xfrm>
            <a:off x="570456" y="5241751"/>
            <a:ext cx="882724" cy="40011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de-CH" sz="2000">
                <a:solidFill>
                  <a:schemeClr val="dk2"/>
                </a:solidFill>
                <a:latin typeface="Arial"/>
                <a:ea typeface="Arial"/>
                <a:cs typeface="Arial"/>
                <a:sym typeface="Arial"/>
              </a:rPr>
              <a:t>q_out</a:t>
            </a:r>
            <a:endParaRPr b="1" sz="2000">
              <a:solidFill>
                <a:schemeClr val="dk2"/>
              </a:solidFill>
              <a:latin typeface="Arial"/>
              <a:ea typeface="Arial"/>
              <a:cs typeface="Arial"/>
              <a:sym typeface="Arial"/>
            </a:endParaRPr>
          </a:p>
        </p:txBody>
      </p:sp>
      <p:sp>
        <p:nvSpPr>
          <p:cNvPr id="2031" name="Shape 2031"/>
          <p:cNvSpPr txBox="1"/>
          <p:nvPr/>
        </p:nvSpPr>
        <p:spPr>
          <a:xfrm>
            <a:off x="475294" y="4759110"/>
            <a:ext cx="1268070" cy="40011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de-CH" sz="2000">
                <a:solidFill>
                  <a:schemeClr val="dk2"/>
                </a:solidFill>
                <a:latin typeface="Arial"/>
                <a:ea typeface="Arial"/>
                <a:cs typeface="Arial"/>
                <a:sym typeface="Arial"/>
              </a:rPr>
              <a:t>aktuell_z</a:t>
            </a:r>
            <a:endParaRPr b="1" sz="2000">
              <a:solidFill>
                <a:schemeClr val="dk2"/>
              </a:solidFill>
              <a:latin typeface="Arial"/>
              <a:ea typeface="Arial"/>
              <a:cs typeface="Arial"/>
              <a:sym typeface="Arial"/>
            </a:endParaRPr>
          </a:p>
        </p:txBody>
      </p:sp>
      <p:sp>
        <p:nvSpPr>
          <p:cNvPr id="2032" name="Shape 2032"/>
          <p:cNvSpPr txBox="1"/>
          <p:nvPr/>
        </p:nvSpPr>
        <p:spPr>
          <a:xfrm>
            <a:off x="606167" y="4244181"/>
            <a:ext cx="1068196" cy="40011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de-CH" sz="2000">
                <a:solidFill>
                  <a:schemeClr val="dk2"/>
                </a:solidFill>
                <a:latin typeface="Arial"/>
                <a:ea typeface="Arial"/>
                <a:cs typeface="Arial"/>
                <a:sym typeface="Arial"/>
              </a:rPr>
              <a:t>folge_z</a:t>
            </a:r>
            <a:endParaRPr b="1" sz="2000">
              <a:solidFill>
                <a:schemeClr val="dk2"/>
              </a:solidFill>
              <a:latin typeface="Arial"/>
              <a:ea typeface="Arial"/>
              <a:cs typeface="Arial"/>
              <a:sym typeface="Arial"/>
            </a:endParaRPr>
          </a:p>
        </p:txBody>
      </p:sp>
      <p:sp>
        <p:nvSpPr>
          <p:cNvPr id="2033" name="Shape 2033"/>
          <p:cNvSpPr/>
          <p:nvPr/>
        </p:nvSpPr>
        <p:spPr>
          <a:xfrm>
            <a:off x="1790798" y="2421757"/>
            <a:ext cx="366367" cy="3390459"/>
          </a:xfrm>
          <a:prstGeom prst="rect">
            <a:avLst/>
          </a:prstGeom>
          <a:solidFill>
            <a:srgbClr val="FFFFFF"/>
          </a:solidFill>
          <a:ln cap="flat" cmpd="sng" w="9525">
            <a:solidFill>
              <a:srgbClr val="FFFFFF"/>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2034" name="Shape 2034"/>
          <p:cNvSpPr/>
          <p:nvPr/>
        </p:nvSpPr>
        <p:spPr>
          <a:xfrm>
            <a:off x="3435410" y="3343812"/>
            <a:ext cx="1151227" cy="2530699"/>
          </a:xfrm>
          <a:prstGeom prst="ellipse">
            <a:avLst/>
          </a:prstGeom>
          <a:noFill/>
          <a:ln cap="flat" cmpd="sng" w="28575">
            <a:solidFill>
              <a:srgbClr val="FF0000"/>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2035" name="Shape 2035"/>
          <p:cNvSpPr txBox="1"/>
          <p:nvPr/>
        </p:nvSpPr>
        <p:spPr>
          <a:xfrm>
            <a:off x="3276732" y="6870748"/>
            <a:ext cx="4237057" cy="459955"/>
          </a:xfrm>
          <a:prstGeom prst="rect">
            <a:avLst/>
          </a:prstGeom>
          <a:noFill/>
          <a:ln>
            <a:noFill/>
          </a:ln>
        </p:spPr>
        <p:txBody>
          <a:bodyPr anchorCtr="0" anchor="t" bIns="45700" lIns="91425" spcFirstLastPara="1" rIns="91425" wrap="square" tIns="45700">
            <a:noAutofit/>
          </a:bodyPr>
          <a:lstStyle/>
          <a:p>
            <a:pPr indent="0" lvl="0" marL="0" marR="0" rtl="0" algn="l">
              <a:lnSpc>
                <a:spcPct val="320000"/>
              </a:lnSpc>
              <a:spcBef>
                <a:spcPts val="0"/>
              </a:spcBef>
              <a:spcAft>
                <a:spcPts val="0"/>
              </a:spcAft>
              <a:buNone/>
            </a:pPr>
            <a:r>
              <a:rPr b="0" lang="de-CH" sz="1000">
                <a:solidFill>
                  <a:schemeClr val="dk2"/>
                </a:solidFill>
                <a:latin typeface="Arial"/>
                <a:ea typeface="Arial"/>
                <a:cs typeface="Arial"/>
                <a:sym typeface="Arial"/>
              </a:rPr>
              <a:t>Source: Lehrbuch Digitaltechnik : eine Einführung mit VHDL / Reichardt</a:t>
            </a:r>
            <a:endParaRPr b="0" sz="1000">
              <a:solidFill>
                <a:schemeClr val="dk2"/>
              </a:solidFill>
              <a:latin typeface="Arial"/>
              <a:ea typeface="Arial"/>
              <a:cs typeface="Arial"/>
              <a:sym typeface="Arial"/>
            </a:endParaRPr>
          </a:p>
        </p:txBody>
      </p:sp>
      <p:cxnSp>
        <p:nvCxnSpPr>
          <p:cNvPr id="2036" name="Shape 2036"/>
          <p:cNvCxnSpPr/>
          <p:nvPr/>
        </p:nvCxnSpPr>
        <p:spPr>
          <a:xfrm flipH="1">
            <a:off x="4476999" y="2284024"/>
            <a:ext cx="2156267" cy="1534865"/>
          </a:xfrm>
          <a:prstGeom prst="straightConnector1">
            <a:avLst/>
          </a:prstGeom>
          <a:solidFill>
            <a:schemeClr val="accent1"/>
          </a:solidFill>
          <a:ln cap="flat" cmpd="sng" w="28575">
            <a:solidFill>
              <a:srgbClr val="FF0000"/>
            </a:solidFill>
            <a:prstDash val="solid"/>
            <a:round/>
            <a:headEnd len="sm" w="sm" type="none"/>
            <a:tailEnd len="med" w="med" type="stealth"/>
          </a:ln>
        </p:spPr>
      </p:cxnSp>
      <p:sp>
        <p:nvSpPr>
          <p:cNvPr id="2037" name="Shape 2037"/>
          <p:cNvSpPr txBox="1"/>
          <p:nvPr/>
        </p:nvSpPr>
        <p:spPr>
          <a:xfrm>
            <a:off x="6042536" y="1411802"/>
            <a:ext cx="3161789" cy="813211"/>
          </a:xfrm>
          <a:prstGeom prst="rect">
            <a:avLst/>
          </a:prstGeom>
          <a:solidFill>
            <a:schemeClr val="accent1"/>
          </a:solid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None/>
            </a:pPr>
            <a:r>
              <a:rPr b="0" i="1" lang="de-CH" sz="2300">
                <a:solidFill>
                  <a:schemeClr val="dk1"/>
                </a:solidFill>
                <a:latin typeface="Arial"/>
                <a:ea typeface="Arial"/>
                <a:cs typeface="Arial"/>
                <a:sym typeface="Arial"/>
              </a:rPr>
              <a:t>Dangerous: </a:t>
            </a:r>
            <a:br>
              <a:rPr b="0" i="1" lang="de-CH" sz="2300">
                <a:solidFill>
                  <a:schemeClr val="dk1"/>
                </a:solidFill>
                <a:latin typeface="Arial"/>
                <a:ea typeface="Arial"/>
                <a:cs typeface="Arial"/>
                <a:sym typeface="Arial"/>
              </a:rPr>
            </a:br>
            <a:r>
              <a:rPr b="1" i="1" lang="de-CH" sz="2300">
                <a:solidFill>
                  <a:schemeClr val="dk1"/>
                </a:solidFill>
                <a:latin typeface="Arial"/>
                <a:ea typeface="Arial"/>
                <a:cs typeface="Arial"/>
                <a:sym typeface="Arial"/>
              </a:rPr>
              <a:t>can produce glitches</a:t>
            </a:r>
            <a:endParaRPr b="1" i="1" sz="23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Shape 2042"/>
          <p:cNvSpPr txBox="1"/>
          <p:nvPr>
            <p:ph type="title"/>
          </p:nvPr>
        </p:nvSpPr>
        <p:spPr>
          <a:xfrm>
            <a:off x="900739" y="1875220"/>
            <a:ext cx="8569431" cy="1260210"/>
          </a:xfrm>
          <a:prstGeom prst="rect">
            <a:avLst/>
          </a:prstGeom>
          <a:solidFill>
            <a:srgbClr val="E8F3F4"/>
          </a:solid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UART Serial Protocol</a:t>
            </a:r>
            <a:br>
              <a:rPr b="1" i="0" lang="de-CH" sz="2800" u="none" cap="none" strike="noStrike">
                <a:solidFill>
                  <a:schemeClr val="dk2"/>
                </a:solidFill>
                <a:latin typeface="Arial"/>
                <a:ea typeface="Arial"/>
                <a:cs typeface="Arial"/>
                <a:sym typeface="Arial"/>
              </a:rPr>
            </a:br>
            <a:r>
              <a:rPr b="0" i="0" lang="de-CH" sz="2400" u="none" cap="none" strike="noStrike">
                <a:solidFill>
                  <a:schemeClr val="dk2"/>
                </a:solidFill>
                <a:latin typeface="Arial"/>
                <a:ea typeface="Arial"/>
                <a:cs typeface="Arial"/>
                <a:sym typeface="Arial"/>
              </a:rPr>
              <a:t>Universal Asynchronous Receiver-Transmitter</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6" name="Shape 2046"/>
        <p:cNvGrpSpPr/>
        <p:nvPr/>
      </p:nvGrpSpPr>
      <p:grpSpPr>
        <a:xfrm>
          <a:off x="0" y="0"/>
          <a:ext cx="0" cy="0"/>
          <a:chOff x="0" y="0"/>
          <a:chExt cx="0" cy="0"/>
        </a:xfrm>
      </p:grpSpPr>
      <p:sp>
        <p:nvSpPr>
          <p:cNvPr id="2047" name="Shape 2047"/>
          <p:cNvSpPr txBox="1"/>
          <p:nvPr>
            <p:ph type="title"/>
          </p:nvPr>
        </p:nvSpPr>
        <p:spPr>
          <a:xfrm>
            <a:off x="441155" y="403947"/>
            <a:ext cx="8944606"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Émile Baudot invented the ASCII Code predecessor</a:t>
            </a:r>
            <a:endParaRPr b="1" i="0" sz="2800" u="none" cap="none" strike="noStrike">
              <a:solidFill>
                <a:schemeClr val="dk2"/>
              </a:solidFill>
              <a:latin typeface="Arial"/>
              <a:ea typeface="Arial"/>
              <a:cs typeface="Arial"/>
              <a:sym typeface="Arial"/>
            </a:endParaRPr>
          </a:p>
        </p:txBody>
      </p:sp>
      <p:sp>
        <p:nvSpPr>
          <p:cNvPr id="2048" name="Shape 2048"/>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pic>
        <p:nvPicPr>
          <p:cNvPr descr="https://upload.wikimedia.org/wikipedia/commons/f/fc/Emile_Baudot.jpg" id="2049" name="Shape 2049"/>
          <p:cNvPicPr preferRelativeResize="0"/>
          <p:nvPr/>
        </p:nvPicPr>
        <p:blipFill rotWithShape="1">
          <a:blip r:embed="rId3">
            <a:alphaModFix/>
          </a:blip>
          <a:srcRect b="0" l="0" r="0" t="0"/>
          <a:stretch/>
        </p:blipFill>
        <p:spPr>
          <a:xfrm>
            <a:off x="7550444" y="1728309"/>
            <a:ext cx="2259381" cy="3061345"/>
          </a:xfrm>
          <a:prstGeom prst="rect">
            <a:avLst/>
          </a:prstGeom>
          <a:noFill/>
          <a:ln>
            <a:noFill/>
          </a:ln>
        </p:spPr>
      </p:pic>
      <p:sp>
        <p:nvSpPr>
          <p:cNvPr id="2050" name="Shape 2050"/>
          <p:cNvSpPr txBox="1"/>
          <p:nvPr/>
        </p:nvSpPr>
        <p:spPr>
          <a:xfrm>
            <a:off x="8001995" y="4958833"/>
            <a:ext cx="1553928" cy="674160"/>
          </a:xfrm>
          <a:prstGeom prst="rect">
            <a:avLst/>
          </a:prstGeom>
          <a:solidFill>
            <a:schemeClr val="lt1"/>
          </a:solid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de-CH" sz="1800">
                <a:solidFill>
                  <a:schemeClr val="dk2"/>
                </a:solidFill>
                <a:latin typeface="Arial"/>
                <a:ea typeface="Arial"/>
                <a:cs typeface="Arial"/>
                <a:sym typeface="Arial"/>
              </a:rPr>
              <a:t>Émile Baudot</a:t>
            </a:r>
            <a:endParaRPr b="0" sz="1800">
              <a:solidFill>
                <a:schemeClr val="dk2"/>
              </a:solidFill>
              <a:latin typeface="Arial"/>
              <a:ea typeface="Arial"/>
              <a:cs typeface="Arial"/>
              <a:sym typeface="Arial"/>
            </a:endParaRPr>
          </a:p>
          <a:p>
            <a:pPr indent="0" lvl="0" marL="0" marR="0" rtl="0" algn="l">
              <a:lnSpc>
                <a:spcPct val="100000"/>
              </a:lnSpc>
              <a:spcBef>
                <a:spcPts val="200"/>
              </a:spcBef>
              <a:spcAft>
                <a:spcPts val="0"/>
              </a:spcAft>
              <a:buNone/>
            </a:pPr>
            <a:r>
              <a:rPr b="0" lang="de-CH" sz="1800">
                <a:solidFill>
                  <a:schemeClr val="dk2"/>
                </a:solidFill>
                <a:latin typeface="Arial"/>
                <a:ea typeface="Arial"/>
                <a:cs typeface="Arial"/>
                <a:sym typeface="Arial"/>
              </a:rPr>
              <a:t>1845 - 1903</a:t>
            </a:r>
            <a:endParaRPr b="0" sz="1800">
              <a:solidFill>
                <a:schemeClr val="dk2"/>
              </a:solidFill>
              <a:latin typeface="Arial"/>
              <a:ea typeface="Arial"/>
              <a:cs typeface="Arial"/>
              <a:sym typeface="Arial"/>
            </a:endParaRPr>
          </a:p>
        </p:txBody>
      </p:sp>
      <p:pic>
        <p:nvPicPr>
          <p:cNvPr id="2051" name="Shape 2051"/>
          <p:cNvPicPr preferRelativeResize="0"/>
          <p:nvPr/>
        </p:nvPicPr>
        <p:blipFill rotWithShape="1">
          <a:blip r:embed="rId4">
            <a:alphaModFix/>
          </a:blip>
          <a:srcRect b="0" l="0" r="0" t="0"/>
          <a:stretch/>
        </p:blipFill>
        <p:spPr>
          <a:xfrm>
            <a:off x="441155" y="1739513"/>
            <a:ext cx="3820864" cy="4870873"/>
          </a:xfrm>
          <a:prstGeom prst="rect">
            <a:avLst/>
          </a:prstGeom>
          <a:noFill/>
          <a:ln>
            <a:noFill/>
          </a:ln>
        </p:spPr>
      </p:pic>
      <p:pic>
        <p:nvPicPr>
          <p:cNvPr descr="https://upload.wikimedia.org/wikipedia/commons/thumb/7/79/Clavier_Baudot.jpg/800px-Clavier_Baudot.jpg" id="2052" name="Shape 2052"/>
          <p:cNvPicPr preferRelativeResize="0"/>
          <p:nvPr/>
        </p:nvPicPr>
        <p:blipFill rotWithShape="1">
          <a:blip r:embed="rId5">
            <a:alphaModFix/>
          </a:blip>
          <a:srcRect b="0" l="0" r="0" t="0"/>
          <a:stretch/>
        </p:blipFill>
        <p:spPr>
          <a:xfrm>
            <a:off x="4404458" y="2250461"/>
            <a:ext cx="2490635" cy="24341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883362" y="618140"/>
            <a:ext cx="7558087" cy="1053005"/>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rgbClr val="0070C0"/>
                </a:solidFill>
                <a:latin typeface="Arial"/>
                <a:ea typeface="Arial"/>
                <a:cs typeface="Arial"/>
                <a:sym typeface="Arial"/>
              </a:rPr>
              <a:t>Describe a Truth Table with Don’t Care </a:t>
            </a:r>
            <a:br>
              <a:rPr b="1" i="0" lang="de-CH" sz="2800" u="none" cap="none" strike="noStrike">
                <a:solidFill>
                  <a:srgbClr val="0070C0"/>
                </a:solidFill>
                <a:latin typeface="Arial"/>
                <a:ea typeface="Arial"/>
                <a:cs typeface="Arial"/>
                <a:sym typeface="Arial"/>
              </a:rPr>
            </a:br>
            <a:r>
              <a:rPr b="1" i="0" lang="de-CH" sz="2800" u="none" cap="none" strike="noStrike">
                <a:solidFill>
                  <a:srgbClr val="0070C0"/>
                </a:solidFill>
                <a:latin typeface="Arial"/>
                <a:ea typeface="Arial"/>
                <a:cs typeface="Arial"/>
                <a:sym typeface="Arial"/>
              </a:rPr>
              <a:t>using IF-THEN-ELSE statements</a:t>
            </a:r>
            <a:endParaRPr b="1" i="0" sz="2800" u="none" cap="none" strike="noStrike">
              <a:solidFill>
                <a:srgbClr val="0070C0"/>
              </a:solidFill>
              <a:latin typeface="Arial"/>
              <a:ea typeface="Arial"/>
              <a:cs typeface="Arial"/>
              <a:sym typeface="Arial"/>
            </a:endParaRPr>
          </a:p>
        </p:txBody>
      </p:sp>
      <p:sp>
        <p:nvSpPr>
          <p:cNvPr id="96" name="Shape 96"/>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graphicFrame>
        <p:nvGraphicFramePr>
          <p:cNvPr id="97" name="Shape 97"/>
          <p:cNvGraphicFramePr/>
          <p:nvPr/>
        </p:nvGraphicFramePr>
        <p:xfrm>
          <a:off x="531923" y="2563225"/>
          <a:ext cx="3000000" cy="3000000"/>
        </p:xfrm>
        <a:graphic>
          <a:graphicData uri="http://schemas.openxmlformats.org/drawingml/2006/table">
            <a:tbl>
              <a:tblPr>
                <a:noFill/>
                <a:tableStyleId>{57F1C2E9-14DD-47D6-AA9D-1C71171D5A03}</a:tableStyleId>
              </a:tblPr>
              <a:tblGrid>
                <a:gridCol w="1483575"/>
                <a:gridCol w="1563100"/>
                <a:gridCol w="1363325"/>
                <a:gridCol w="1363325"/>
                <a:gridCol w="1226450"/>
                <a:gridCol w="1363325"/>
                <a:gridCol w="1202400"/>
              </a:tblGrid>
              <a:tr h="322150">
                <a:tc gridSpan="3">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Eingänge</a:t>
                      </a:r>
                      <a:endParaRPr/>
                    </a:p>
                  </a:txBody>
                  <a:tcPr marT="54525" marB="54525" marR="104875" marL="1048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gridSpan="4">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Ausgänge</a:t>
                      </a:r>
                      <a:endParaRPr/>
                    </a:p>
                  </a:txBody>
                  <a:tcPr marT="54525" marB="54525" marR="104875" marL="1048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r>
              <a:tr h="390300">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Prio1</a:t>
                      </a:r>
                      <a:endParaRPr/>
                    </a:p>
                  </a:txBody>
                  <a:tcPr marT="54525" marB="54525" marR="104875" marL="1048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Prio2</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Prio3</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grün</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gelb</a:t>
                      </a:r>
                      <a:endParaRPr b="1" i="0" sz="1400" u="none" cap="none" strike="noStrike">
                        <a:solidFill>
                          <a:schemeClr val="dk1"/>
                        </a:solidFill>
                        <a:latin typeface="Arial"/>
                        <a:ea typeface="Arial"/>
                        <a:cs typeface="Arial"/>
                        <a:sym typeface="Arial"/>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orange</a:t>
                      </a:r>
                      <a:endParaRPr b="1" i="0" sz="1400" u="none" cap="none" strike="noStrike">
                        <a:solidFill>
                          <a:schemeClr val="dk1"/>
                        </a:solidFill>
                        <a:latin typeface="Arial"/>
                        <a:ea typeface="Arial"/>
                        <a:cs typeface="Arial"/>
                        <a:sym typeface="Arial"/>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rot</a:t>
                      </a:r>
                      <a:endParaRPr b="1" i="0" sz="1400" u="none" cap="none" strike="noStrike">
                        <a:solidFill>
                          <a:schemeClr val="dk1"/>
                        </a:solidFill>
                        <a:latin typeface="Arial"/>
                        <a:ea typeface="Arial"/>
                        <a:cs typeface="Arial"/>
                        <a:sym typeface="Arial"/>
                      </a:endParaRPr>
                    </a:p>
                  </a:txBody>
                  <a:tcPr marT="54525" marB="54525" marR="104875" marL="1048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2150">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1</a:t>
                      </a:r>
                      <a:endParaRPr/>
                    </a:p>
                  </a:txBody>
                  <a:tcPr marT="54525" marB="54525" marR="104875" marL="1048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x</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x</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1</a:t>
                      </a:r>
                      <a:endParaRPr/>
                    </a:p>
                  </a:txBody>
                  <a:tcPr marT="54525" marB="54525" marR="104875" marL="1048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2150">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1</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x</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1</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2150">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1</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1</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2150">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1</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64A6"/>
                        </a:buClr>
                        <a:buSzPts val="1400"/>
                        <a:buFont typeface="Arial"/>
                        <a:buNone/>
                      </a:pPr>
                      <a:r>
                        <a:rPr b="1" i="0" lang="de-CH" sz="1400" u="none" cap="none" strike="noStrike">
                          <a:solidFill>
                            <a:schemeClr val="dk1"/>
                          </a:solidFill>
                          <a:latin typeface="Arial"/>
                          <a:ea typeface="Arial"/>
                          <a:cs typeface="Arial"/>
                          <a:sym typeface="Arial"/>
                        </a:rPr>
                        <a:t>0</a:t>
                      </a:r>
                      <a:endParaRPr/>
                    </a:p>
                  </a:txBody>
                  <a:tcPr marT="54525" marB="54525" marR="104875" marL="1048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7" name="Shape 2057"/>
        <p:cNvGrpSpPr/>
        <p:nvPr/>
      </p:nvGrpSpPr>
      <p:grpSpPr>
        <a:xfrm>
          <a:off x="0" y="0"/>
          <a:ext cx="0" cy="0"/>
          <a:chOff x="0" y="0"/>
          <a:chExt cx="0" cy="0"/>
        </a:xfrm>
      </p:grpSpPr>
      <p:sp>
        <p:nvSpPr>
          <p:cNvPr id="2058" name="Shape 2058"/>
          <p:cNvSpPr txBox="1"/>
          <p:nvPr>
            <p:ph type="title"/>
          </p:nvPr>
        </p:nvSpPr>
        <p:spPr>
          <a:xfrm>
            <a:off x="515407" y="628650"/>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UART early Applications</a:t>
            </a:r>
            <a:endParaRPr b="1" i="0" sz="2800" u="none" cap="none" strike="noStrike">
              <a:solidFill>
                <a:schemeClr val="dk2"/>
              </a:solidFill>
              <a:latin typeface="Arial"/>
              <a:ea typeface="Arial"/>
              <a:cs typeface="Arial"/>
              <a:sym typeface="Arial"/>
            </a:endParaRPr>
          </a:p>
        </p:txBody>
      </p:sp>
      <p:sp>
        <p:nvSpPr>
          <p:cNvPr id="2059" name="Shape 2059"/>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pic>
        <p:nvPicPr>
          <p:cNvPr id="2060" name="Shape 2060"/>
          <p:cNvPicPr preferRelativeResize="0"/>
          <p:nvPr/>
        </p:nvPicPr>
        <p:blipFill rotWithShape="1">
          <a:blip r:embed="rId3">
            <a:alphaModFix/>
          </a:blip>
          <a:srcRect b="0" l="0" r="0" t="0"/>
          <a:stretch/>
        </p:blipFill>
        <p:spPr>
          <a:xfrm>
            <a:off x="666180" y="1350361"/>
            <a:ext cx="3150350" cy="2795936"/>
          </a:xfrm>
          <a:prstGeom prst="rect">
            <a:avLst/>
          </a:prstGeom>
          <a:noFill/>
          <a:ln>
            <a:noFill/>
          </a:ln>
        </p:spPr>
      </p:pic>
      <p:pic>
        <p:nvPicPr>
          <p:cNvPr id="2061" name="Shape 2061"/>
          <p:cNvPicPr preferRelativeResize="0"/>
          <p:nvPr/>
        </p:nvPicPr>
        <p:blipFill rotWithShape="1">
          <a:blip r:embed="rId4">
            <a:alphaModFix/>
          </a:blip>
          <a:srcRect b="0" l="0" r="0" t="0"/>
          <a:stretch/>
        </p:blipFill>
        <p:spPr>
          <a:xfrm>
            <a:off x="4086560" y="2464013"/>
            <a:ext cx="3175000" cy="2400300"/>
          </a:xfrm>
          <a:prstGeom prst="rect">
            <a:avLst/>
          </a:prstGeom>
          <a:noFill/>
          <a:ln>
            <a:noFill/>
          </a:ln>
        </p:spPr>
      </p:pic>
      <p:pic>
        <p:nvPicPr>
          <p:cNvPr id="2062" name="Shape 2062"/>
          <p:cNvPicPr preferRelativeResize="0"/>
          <p:nvPr/>
        </p:nvPicPr>
        <p:blipFill rotWithShape="1">
          <a:blip r:embed="rId5">
            <a:alphaModFix/>
          </a:blip>
          <a:srcRect b="0" l="0" r="0" t="0"/>
          <a:stretch/>
        </p:blipFill>
        <p:spPr>
          <a:xfrm>
            <a:off x="7506940" y="1350361"/>
            <a:ext cx="2564509" cy="1923382"/>
          </a:xfrm>
          <a:prstGeom prst="rect">
            <a:avLst/>
          </a:prstGeom>
          <a:noFill/>
          <a:ln>
            <a:noFill/>
          </a:ln>
        </p:spPr>
      </p:pic>
      <p:pic>
        <p:nvPicPr>
          <p:cNvPr id="2063" name="Shape 2063"/>
          <p:cNvPicPr preferRelativeResize="0"/>
          <p:nvPr/>
        </p:nvPicPr>
        <p:blipFill rotWithShape="1">
          <a:blip r:embed="rId6">
            <a:alphaModFix/>
          </a:blip>
          <a:srcRect b="0" l="0" r="0" t="0"/>
          <a:stretch/>
        </p:blipFill>
        <p:spPr>
          <a:xfrm>
            <a:off x="891205" y="4545716"/>
            <a:ext cx="2784517" cy="2166354"/>
          </a:xfrm>
          <a:prstGeom prst="rect">
            <a:avLst/>
          </a:prstGeom>
          <a:noFill/>
          <a:ln>
            <a:noFill/>
          </a:ln>
        </p:spPr>
      </p:pic>
      <p:sp>
        <p:nvSpPr>
          <p:cNvPr id="2064" name="Shape 2064"/>
          <p:cNvSpPr txBox="1"/>
          <p:nvPr/>
        </p:nvSpPr>
        <p:spPr>
          <a:xfrm>
            <a:off x="711185" y="4095666"/>
            <a:ext cx="2230734" cy="371513"/>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de-CH" sz="1800">
                <a:solidFill>
                  <a:schemeClr val="dk2"/>
                </a:solidFill>
                <a:latin typeface="Arial"/>
                <a:ea typeface="Arial"/>
                <a:cs typeface="Arial"/>
                <a:sym typeface="Arial"/>
              </a:rPr>
              <a:t>9600 Baud Terminal</a:t>
            </a:r>
            <a:endParaRPr/>
          </a:p>
        </p:txBody>
      </p:sp>
      <p:sp>
        <p:nvSpPr>
          <p:cNvPr id="2065" name="Shape 2065"/>
          <p:cNvSpPr txBox="1"/>
          <p:nvPr/>
        </p:nvSpPr>
        <p:spPr>
          <a:xfrm>
            <a:off x="3996550" y="4804273"/>
            <a:ext cx="2722605" cy="371513"/>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de-CH" sz="1800">
                <a:solidFill>
                  <a:schemeClr val="dk2"/>
                </a:solidFill>
                <a:latin typeface="Arial"/>
                <a:ea typeface="Arial"/>
                <a:cs typeface="Arial"/>
                <a:sym typeface="Arial"/>
              </a:rPr>
              <a:t>300 Baud Akustikkoppler</a:t>
            </a:r>
            <a:endParaRPr b="0" sz="1800">
              <a:solidFill>
                <a:schemeClr val="dk2"/>
              </a:solidFill>
              <a:latin typeface="Arial"/>
              <a:ea typeface="Arial"/>
              <a:cs typeface="Arial"/>
              <a:sym typeface="Arial"/>
            </a:endParaRPr>
          </a:p>
        </p:txBody>
      </p:sp>
      <p:sp>
        <p:nvSpPr>
          <p:cNvPr id="2066" name="Shape 2066"/>
          <p:cNvSpPr txBox="1"/>
          <p:nvPr/>
        </p:nvSpPr>
        <p:spPr>
          <a:xfrm>
            <a:off x="621175" y="6660951"/>
            <a:ext cx="3274664" cy="371513"/>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de-CH" sz="1800">
                <a:solidFill>
                  <a:schemeClr val="dk2"/>
                </a:solidFill>
                <a:latin typeface="Arial"/>
                <a:ea typeface="Arial"/>
                <a:cs typeface="Arial"/>
                <a:sym typeface="Arial"/>
              </a:rPr>
              <a:t>9600 Baud Industriesteuerung</a:t>
            </a:r>
            <a:endParaRPr b="0" sz="1800">
              <a:solidFill>
                <a:schemeClr val="dk2"/>
              </a:solidFill>
              <a:latin typeface="Arial"/>
              <a:ea typeface="Arial"/>
              <a:cs typeface="Arial"/>
              <a:sym typeface="Arial"/>
            </a:endParaRPr>
          </a:p>
        </p:txBody>
      </p:sp>
      <p:sp>
        <p:nvSpPr>
          <p:cNvPr id="2067" name="Shape 2067"/>
          <p:cNvSpPr txBox="1"/>
          <p:nvPr/>
        </p:nvSpPr>
        <p:spPr>
          <a:xfrm>
            <a:off x="7506940" y="3285576"/>
            <a:ext cx="2208530" cy="371513"/>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de-CH" sz="1800">
                <a:solidFill>
                  <a:schemeClr val="dk2"/>
                </a:solidFill>
                <a:latin typeface="Arial"/>
                <a:ea typeface="Arial"/>
                <a:cs typeface="Arial"/>
                <a:sym typeface="Arial"/>
              </a:rPr>
              <a:t>1200 Baud Modem</a:t>
            </a:r>
            <a:endParaRPr/>
          </a:p>
        </p:txBody>
      </p:sp>
      <p:pic>
        <p:nvPicPr>
          <p:cNvPr descr="CNC_panel.jpg" id="2068" name="Shape 2068"/>
          <p:cNvPicPr preferRelativeResize="0"/>
          <p:nvPr/>
        </p:nvPicPr>
        <p:blipFill rotWithShape="1">
          <a:blip r:embed="rId7">
            <a:alphaModFix/>
          </a:blip>
          <a:srcRect b="0" l="0" r="0" t="0"/>
          <a:stretch/>
        </p:blipFill>
        <p:spPr>
          <a:xfrm>
            <a:off x="7776970" y="4050661"/>
            <a:ext cx="2124447" cy="2832596"/>
          </a:xfrm>
          <a:prstGeom prst="rect">
            <a:avLst/>
          </a:prstGeom>
          <a:noFill/>
          <a:ln>
            <a:noFill/>
          </a:ln>
        </p:spPr>
      </p:pic>
      <p:sp>
        <p:nvSpPr>
          <p:cNvPr id="2069" name="Shape 2069"/>
          <p:cNvSpPr txBox="1"/>
          <p:nvPr/>
        </p:nvSpPr>
        <p:spPr>
          <a:xfrm>
            <a:off x="5841755" y="6255906"/>
            <a:ext cx="1900715" cy="648512"/>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de-CH" sz="1800">
                <a:solidFill>
                  <a:schemeClr val="dk2"/>
                </a:solidFill>
                <a:latin typeface="Arial"/>
                <a:ea typeface="Arial"/>
                <a:cs typeface="Arial"/>
                <a:sym typeface="Arial"/>
              </a:rPr>
              <a:t>9600 Baud CNC</a:t>
            </a:r>
            <a:br>
              <a:rPr b="0" lang="de-CH" sz="1800">
                <a:solidFill>
                  <a:schemeClr val="dk2"/>
                </a:solidFill>
                <a:latin typeface="Arial"/>
                <a:ea typeface="Arial"/>
                <a:cs typeface="Arial"/>
                <a:sym typeface="Arial"/>
              </a:rPr>
            </a:br>
            <a:r>
              <a:rPr b="0" lang="de-CH" sz="1800">
                <a:solidFill>
                  <a:schemeClr val="dk2"/>
                </a:solidFill>
                <a:latin typeface="Arial"/>
                <a:ea typeface="Arial"/>
                <a:cs typeface="Arial"/>
                <a:sym typeface="Arial"/>
              </a:rPr>
              <a:t>Steuerung</a:t>
            </a:r>
            <a:endParaRPr b="0" sz="1800">
              <a:solidFill>
                <a:schemeClr val="dk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3" name="Shape 2073"/>
        <p:cNvGrpSpPr/>
        <p:nvPr/>
      </p:nvGrpSpPr>
      <p:grpSpPr>
        <a:xfrm>
          <a:off x="0" y="0"/>
          <a:ext cx="0" cy="0"/>
          <a:chOff x="0" y="0"/>
          <a:chExt cx="0" cy="0"/>
        </a:xfrm>
      </p:grpSpPr>
      <p:sp>
        <p:nvSpPr>
          <p:cNvPr id="2074" name="Shape 2074"/>
          <p:cNvSpPr txBox="1"/>
          <p:nvPr>
            <p:ph type="title"/>
          </p:nvPr>
        </p:nvSpPr>
        <p:spPr>
          <a:xfrm>
            <a:off x="531165" y="470325"/>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UART-IF Example : Bluetooth Module RN42</a:t>
            </a:r>
            <a:endParaRPr b="1" i="0" sz="2800" u="none" cap="none" strike="noStrike">
              <a:solidFill>
                <a:schemeClr val="dk2"/>
              </a:solidFill>
              <a:latin typeface="Arial"/>
              <a:ea typeface="Arial"/>
              <a:cs typeface="Arial"/>
              <a:sym typeface="Arial"/>
            </a:endParaRPr>
          </a:p>
        </p:txBody>
      </p:sp>
      <p:sp>
        <p:nvSpPr>
          <p:cNvPr id="2075" name="Shape 2075"/>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pic>
        <p:nvPicPr>
          <p:cNvPr descr="http://ch.farnell.com/productimages/standard/de_DE/2143310-40.jpg" id="2076" name="Shape 2076"/>
          <p:cNvPicPr preferRelativeResize="0"/>
          <p:nvPr/>
        </p:nvPicPr>
        <p:blipFill rotWithShape="1">
          <a:blip r:embed="rId3">
            <a:alphaModFix/>
          </a:blip>
          <a:srcRect b="0" l="0" r="0" t="0"/>
          <a:stretch/>
        </p:blipFill>
        <p:spPr>
          <a:xfrm>
            <a:off x="5886760" y="1440371"/>
            <a:ext cx="3630666" cy="2282515"/>
          </a:xfrm>
          <a:prstGeom prst="rect">
            <a:avLst/>
          </a:prstGeom>
          <a:noFill/>
          <a:ln>
            <a:noFill/>
          </a:ln>
        </p:spPr>
      </p:pic>
      <p:pic>
        <p:nvPicPr>
          <p:cNvPr id="2077" name="Shape 2077"/>
          <p:cNvPicPr preferRelativeResize="0"/>
          <p:nvPr/>
        </p:nvPicPr>
        <p:blipFill rotWithShape="1">
          <a:blip r:embed="rId4">
            <a:alphaModFix/>
          </a:blip>
          <a:srcRect b="0" l="0" r="0" t="0"/>
          <a:stretch/>
        </p:blipFill>
        <p:spPr>
          <a:xfrm>
            <a:off x="576170" y="1170341"/>
            <a:ext cx="4950550" cy="6160233"/>
          </a:xfrm>
          <a:prstGeom prst="rect">
            <a:avLst/>
          </a:prstGeom>
          <a:noFill/>
          <a:ln>
            <a:noFill/>
          </a:ln>
        </p:spPr>
      </p:pic>
      <p:sp>
        <p:nvSpPr>
          <p:cNvPr id="2078" name="Shape 2078"/>
          <p:cNvSpPr/>
          <p:nvPr/>
        </p:nvSpPr>
        <p:spPr>
          <a:xfrm>
            <a:off x="5301695" y="4770741"/>
            <a:ext cx="495055" cy="1170130"/>
          </a:xfrm>
          <a:prstGeom prst="rightBrace">
            <a:avLst>
              <a:gd fmla="val 8333" name="adj1"/>
              <a:gd fmla="val 50000" name="adj2"/>
            </a:avLst>
          </a:prstGeom>
          <a:noFill/>
          <a:ln cap="flat" cmpd="sng" w="76200">
            <a:solidFill>
              <a:srgbClr val="FF0000"/>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2079" name="Shape 2079"/>
          <p:cNvSpPr txBox="1"/>
          <p:nvPr/>
        </p:nvSpPr>
        <p:spPr>
          <a:xfrm>
            <a:off x="5976770" y="4320691"/>
            <a:ext cx="3182692" cy="1582101"/>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1" lang="de-CH" sz="1800">
                <a:solidFill>
                  <a:schemeClr val="dk2"/>
                </a:solidFill>
                <a:latin typeface="Arial"/>
                <a:ea typeface="Arial"/>
                <a:cs typeface="Arial"/>
                <a:sym typeface="Arial"/>
              </a:rPr>
              <a:t>UART Port des BT Modules</a:t>
            </a:r>
            <a:endParaRPr/>
          </a:p>
          <a:p>
            <a:pPr indent="0" lvl="0" marL="0" marR="0" rtl="0" algn="l">
              <a:lnSpc>
                <a:spcPct val="100000"/>
              </a:lnSpc>
              <a:spcBef>
                <a:spcPts val="200"/>
              </a:spcBef>
              <a:spcAft>
                <a:spcPts val="0"/>
              </a:spcAft>
              <a:buNone/>
            </a:pPr>
            <a:r>
              <a:rPr b="1" lang="de-CH" sz="1800">
                <a:solidFill>
                  <a:schemeClr val="dk2"/>
                </a:solidFill>
                <a:latin typeface="Arial"/>
                <a:ea typeface="Arial"/>
                <a:cs typeface="Arial"/>
                <a:sym typeface="Arial"/>
              </a:rPr>
              <a:t>CTS: Clear to Send</a:t>
            </a:r>
            <a:endParaRPr/>
          </a:p>
          <a:p>
            <a:pPr indent="0" lvl="0" marL="0" marR="0" rtl="0" algn="l">
              <a:lnSpc>
                <a:spcPct val="100000"/>
              </a:lnSpc>
              <a:spcBef>
                <a:spcPts val="200"/>
              </a:spcBef>
              <a:spcAft>
                <a:spcPts val="0"/>
              </a:spcAft>
              <a:buNone/>
            </a:pPr>
            <a:r>
              <a:rPr b="1" lang="de-CH" sz="1800">
                <a:solidFill>
                  <a:schemeClr val="dk2"/>
                </a:solidFill>
                <a:latin typeface="Arial"/>
                <a:ea typeface="Arial"/>
                <a:cs typeface="Arial"/>
                <a:sym typeface="Arial"/>
              </a:rPr>
              <a:t>RTS: Ready to Send</a:t>
            </a:r>
            <a:endParaRPr/>
          </a:p>
          <a:p>
            <a:pPr indent="0" lvl="0" marL="0" marR="0" rtl="0" algn="l">
              <a:lnSpc>
                <a:spcPct val="100000"/>
              </a:lnSpc>
              <a:spcBef>
                <a:spcPts val="200"/>
              </a:spcBef>
              <a:spcAft>
                <a:spcPts val="0"/>
              </a:spcAft>
              <a:buNone/>
            </a:pPr>
            <a:r>
              <a:rPr b="1" lang="de-CH" sz="1800">
                <a:solidFill>
                  <a:schemeClr val="dk2"/>
                </a:solidFill>
                <a:latin typeface="Arial"/>
                <a:ea typeface="Arial"/>
                <a:cs typeface="Arial"/>
                <a:sym typeface="Arial"/>
              </a:rPr>
              <a:t>TX: Transmit data</a:t>
            </a:r>
            <a:endParaRPr/>
          </a:p>
          <a:p>
            <a:pPr indent="0" lvl="0" marL="0" marR="0" rtl="0" algn="l">
              <a:lnSpc>
                <a:spcPct val="100000"/>
              </a:lnSpc>
              <a:spcBef>
                <a:spcPts val="200"/>
              </a:spcBef>
              <a:spcAft>
                <a:spcPts val="0"/>
              </a:spcAft>
              <a:buNone/>
            </a:pPr>
            <a:r>
              <a:rPr b="1" lang="de-CH" sz="1800">
                <a:solidFill>
                  <a:schemeClr val="dk2"/>
                </a:solidFill>
                <a:latin typeface="Arial"/>
                <a:ea typeface="Arial"/>
                <a:cs typeface="Arial"/>
                <a:sym typeface="Arial"/>
              </a:rPr>
              <a:t>RX: Receive data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3" name="Shape 2083"/>
        <p:cNvGrpSpPr/>
        <p:nvPr/>
      </p:nvGrpSpPr>
      <p:grpSpPr>
        <a:xfrm>
          <a:off x="0" y="0"/>
          <a:ext cx="0" cy="0"/>
          <a:chOff x="0" y="0"/>
          <a:chExt cx="0" cy="0"/>
        </a:xfrm>
      </p:grpSpPr>
      <p:sp>
        <p:nvSpPr>
          <p:cNvPr id="2084" name="Shape 2084"/>
          <p:cNvSpPr txBox="1"/>
          <p:nvPr>
            <p:ph type="title"/>
          </p:nvPr>
        </p:nvSpPr>
        <p:spPr>
          <a:xfrm>
            <a:off x="515407" y="628650"/>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UART Hardware Handshake</a:t>
            </a:r>
            <a:endParaRPr b="1" i="0" sz="2800" u="none" cap="none" strike="noStrike">
              <a:solidFill>
                <a:schemeClr val="dk2"/>
              </a:solidFill>
              <a:latin typeface="Arial"/>
              <a:ea typeface="Arial"/>
              <a:cs typeface="Arial"/>
              <a:sym typeface="Arial"/>
            </a:endParaRPr>
          </a:p>
        </p:txBody>
      </p:sp>
      <p:sp>
        <p:nvSpPr>
          <p:cNvPr id="2085" name="Shape 2085"/>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pic>
        <p:nvPicPr>
          <p:cNvPr id="2086" name="Shape 2086"/>
          <p:cNvPicPr preferRelativeResize="0"/>
          <p:nvPr/>
        </p:nvPicPr>
        <p:blipFill rotWithShape="1">
          <a:blip r:embed="rId3">
            <a:alphaModFix/>
          </a:blip>
          <a:srcRect b="0" l="0" r="0" t="0"/>
          <a:stretch/>
        </p:blipFill>
        <p:spPr>
          <a:xfrm>
            <a:off x="441155" y="2250461"/>
            <a:ext cx="3800140" cy="2688599"/>
          </a:xfrm>
          <a:prstGeom prst="rect">
            <a:avLst/>
          </a:prstGeom>
          <a:noFill/>
          <a:ln>
            <a:noFill/>
          </a:ln>
        </p:spPr>
      </p:pic>
      <p:pic>
        <p:nvPicPr>
          <p:cNvPr descr="rs232_rts_cts.png" id="2087" name="Shape 2087"/>
          <p:cNvPicPr preferRelativeResize="0"/>
          <p:nvPr/>
        </p:nvPicPr>
        <p:blipFill rotWithShape="1">
          <a:blip r:embed="rId4">
            <a:alphaModFix/>
          </a:blip>
          <a:srcRect b="0" l="0" r="0" t="0"/>
          <a:stretch/>
        </p:blipFill>
        <p:spPr>
          <a:xfrm>
            <a:off x="4159557" y="1800411"/>
            <a:ext cx="6141192" cy="459051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pic>
        <p:nvPicPr>
          <p:cNvPr id="2092" name="Shape 2092"/>
          <p:cNvPicPr preferRelativeResize="0"/>
          <p:nvPr/>
        </p:nvPicPr>
        <p:blipFill rotWithShape="1">
          <a:blip r:embed="rId3">
            <a:alphaModFix/>
          </a:blip>
          <a:srcRect b="0" l="0" r="0" t="0"/>
          <a:stretch/>
        </p:blipFill>
        <p:spPr>
          <a:xfrm>
            <a:off x="4491605" y="1350361"/>
            <a:ext cx="5040560" cy="2631969"/>
          </a:xfrm>
          <a:prstGeom prst="rect">
            <a:avLst/>
          </a:prstGeom>
          <a:noFill/>
          <a:ln>
            <a:noFill/>
          </a:ln>
        </p:spPr>
      </p:pic>
      <p:sp>
        <p:nvSpPr>
          <p:cNvPr id="2093" name="Shape 2093"/>
          <p:cNvSpPr txBox="1"/>
          <p:nvPr>
            <p:ph type="title"/>
          </p:nvPr>
        </p:nvSpPr>
        <p:spPr>
          <a:xfrm>
            <a:off x="515407" y="628650"/>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UART Hardware Handshake</a:t>
            </a:r>
            <a:endParaRPr/>
          </a:p>
        </p:txBody>
      </p:sp>
      <p:sp>
        <p:nvSpPr>
          <p:cNvPr id="2094" name="Shape 2094"/>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2095" name="Shape 2095"/>
          <p:cNvSpPr txBox="1"/>
          <p:nvPr/>
        </p:nvSpPr>
        <p:spPr>
          <a:xfrm>
            <a:off x="1251245" y="1440371"/>
            <a:ext cx="1682169" cy="371513"/>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1" lang="de-CH" sz="1800">
                <a:solidFill>
                  <a:schemeClr val="dk2"/>
                </a:solidFill>
                <a:latin typeface="Arial"/>
                <a:ea typeface="Arial"/>
                <a:cs typeface="Arial"/>
                <a:sym typeface="Arial"/>
              </a:rPr>
              <a:t>CTS Function</a:t>
            </a:r>
            <a:endParaRPr/>
          </a:p>
        </p:txBody>
      </p:sp>
      <p:pic>
        <p:nvPicPr>
          <p:cNvPr descr="tide_ser_rts.jpg" id="2096" name="Shape 2096"/>
          <p:cNvPicPr preferRelativeResize="0"/>
          <p:nvPr/>
        </p:nvPicPr>
        <p:blipFill rotWithShape="1">
          <a:blip r:embed="rId4">
            <a:alphaModFix/>
          </a:blip>
          <a:srcRect b="0" l="0" r="0" t="0"/>
          <a:stretch/>
        </p:blipFill>
        <p:spPr>
          <a:xfrm>
            <a:off x="4491605" y="4185676"/>
            <a:ext cx="5179386" cy="2919654"/>
          </a:xfrm>
          <a:prstGeom prst="rect">
            <a:avLst/>
          </a:prstGeom>
          <a:noFill/>
          <a:ln>
            <a:noFill/>
          </a:ln>
        </p:spPr>
      </p:pic>
      <p:sp>
        <p:nvSpPr>
          <p:cNvPr id="2097" name="Shape 2097"/>
          <p:cNvSpPr txBox="1"/>
          <p:nvPr/>
        </p:nvSpPr>
        <p:spPr>
          <a:xfrm>
            <a:off x="1251245" y="4185676"/>
            <a:ext cx="1682169" cy="648512"/>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1" lang="de-CH" sz="1800">
                <a:solidFill>
                  <a:schemeClr val="dk2"/>
                </a:solidFill>
                <a:latin typeface="Arial"/>
                <a:ea typeface="Arial"/>
                <a:cs typeface="Arial"/>
                <a:sym typeface="Arial"/>
              </a:rPr>
              <a:t>RTS Function</a:t>
            </a:r>
            <a:br>
              <a:rPr b="1" lang="de-CH" sz="1800">
                <a:solidFill>
                  <a:schemeClr val="dk2"/>
                </a:solidFill>
                <a:latin typeface="Arial"/>
                <a:ea typeface="Arial"/>
                <a:cs typeface="Arial"/>
                <a:sym typeface="Arial"/>
              </a:rPr>
            </a:br>
            <a:r>
              <a:rPr b="1" lang="de-CH" sz="1800">
                <a:solidFill>
                  <a:schemeClr val="dk2"/>
                </a:solidFill>
                <a:latin typeface="Arial"/>
                <a:ea typeface="Arial"/>
                <a:cs typeface="Arial"/>
                <a:sym typeface="Arial"/>
              </a:rPr>
              <a:t>(not used)</a:t>
            </a:r>
            <a:endParaRPr/>
          </a:p>
        </p:txBody>
      </p:sp>
      <p:sp>
        <p:nvSpPr>
          <p:cNvPr id="2098" name="Shape 2098"/>
          <p:cNvSpPr/>
          <p:nvPr/>
        </p:nvSpPr>
        <p:spPr>
          <a:xfrm>
            <a:off x="1251245" y="923817"/>
            <a:ext cx="562365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de-CH" sz="2000">
                <a:solidFill>
                  <a:srgbClr val="FF0000"/>
                </a:solidFill>
                <a:latin typeface="Arial"/>
                <a:ea typeface="Arial"/>
                <a:cs typeface="Arial"/>
                <a:sym typeface="Arial"/>
              </a:rPr>
              <a:t>Seen from the side of the Bluetooth Module</a:t>
            </a:r>
            <a:endParaRPr b="1" sz="2000">
              <a:solidFill>
                <a:srgbClr val="FF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2" name="Shape 2102"/>
        <p:cNvGrpSpPr/>
        <p:nvPr/>
      </p:nvGrpSpPr>
      <p:grpSpPr>
        <a:xfrm>
          <a:off x="0" y="0"/>
          <a:ext cx="0" cy="0"/>
          <a:chOff x="0" y="0"/>
          <a:chExt cx="0" cy="0"/>
        </a:xfrm>
      </p:grpSpPr>
      <p:sp>
        <p:nvSpPr>
          <p:cNvPr id="2103" name="Shape 2103"/>
          <p:cNvSpPr txBox="1"/>
          <p:nvPr>
            <p:ph type="title"/>
          </p:nvPr>
        </p:nvSpPr>
        <p:spPr>
          <a:xfrm>
            <a:off x="515407" y="628650"/>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Bluetooth Module RN42</a:t>
            </a:r>
            <a:endParaRPr/>
          </a:p>
        </p:txBody>
      </p:sp>
      <p:sp>
        <p:nvSpPr>
          <p:cNvPr id="2104" name="Shape 2104"/>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pic>
        <p:nvPicPr>
          <p:cNvPr id="2105" name="Shape 2105"/>
          <p:cNvPicPr preferRelativeResize="0"/>
          <p:nvPr/>
        </p:nvPicPr>
        <p:blipFill rotWithShape="1">
          <a:blip r:embed="rId3">
            <a:alphaModFix/>
          </a:blip>
          <a:srcRect b="0" l="0" r="0" t="0"/>
          <a:stretch/>
        </p:blipFill>
        <p:spPr>
          <a:xfrm>
            <a:off x="576170" y="1372033"/>
            <a:ext cx="9217130" cy="5738968"/>
          </a:xfrm>
          <a:prstGeom prst="rect">
            <a:avLst/>
          </a:prstGeom>
          <a:noFill/>
          <a:ln>
            <a:noFill/>
          </a:ln>
        </p:spPr>
      </p:pic>
      <p:cxnSp>
        <p:nvCxnSpPr>
          <p:cNvPr id="2106" name="Shape 2106"/>
          <p:cNvCxnSpPr/>
          <p:nvPr/>
        </p:nvCxnSpPr>
        <p:spPr>
          <a:xfrm>
            <a:off x="171125" y="5805856"/>
            <a:ext cx="495056" cy="0"/>
          </a:xfrm>
          <a:prstGeom prst="straightConnector1">
            <a:avLst/>
          </a:prstGeom>
          <a:solidFill>
            <a:schemeClr val="accent1"/>
          </a:solidFill>
          <a:ln cap="flat" cmpd="sng" w="76200">
            <a:solidFill>
              <a:srgbClr val="FF0000"/>
            </a:solidFill>
            <a:prstDash val="solid"/>
            <a:round/>
            <a:headEnd len="sm" w="sm" type="none"/>
            <a:tailEnd len="med" w="med" type="stealth"/>
          </a:ln>
        </p:spPr>
      </p:cxnSp>
      <p:cxnSp>
        <p:nvCxnSpPr>
          <p:cNvPr id="2107" name="Shape 2107"/>
          <p:cNvCxnSpPr/>
          <p:nvPr/>
        </p:nvCxnSpPr>
        <p:spPr>
          <a:xfrm>
            <a:off x="171125" y="6345916"/>
            <a:ext cx="495056" cy="0"/>
          </a:xfrm>
          <a:prstGeom prst="straightConnector1">
            <a:avLst/>
          </a:prstGeom>
          <a:solidFill>
            <a:schemeClr val="accent1"/>
          </a:solidFill>
          <a:ln cap="flat" cmpd="sng" w="76200">
            <a:solidFill>
              <a:srgbClr val="FF0000"/>
            </a:solidFill>
            <a:prstDash val="solid"/>
            <a:round/>
            <a:headEnd len="sm" w="sm" type="none"/>
            <a:tailEnd len="med" w="med" type="stealth"/>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2" name="Shape 2112"/>
        <p:cNvGrpSpPr/>
        <p:nvPr/>
      </p:nvGrpSpPr>
      <p:grpSpPr>
        <a:xfrm>
          <a:off x="0" y="0"/>
          <a:ext cx="0" cy="0"/>
          <a:chOff x="0" y="0"/>
          <a:chExt cx="0" cy="0"/>
        </a:xfrm>
      </p:grpSpPr>
      <p:sp>
        <p:nvSpPr>
          <p:cNvPr id="2113" name="Shape 2113"/>
          <p:cNvSpPr txBox="1"/>
          <p:nvPr>
            <p:ph type="title"/>
          </p:nvPr>
        </p:nvSpPr>
        <p:spPr>
          <a:xfrm>
            <a:off x="1049816" y="634927"/>
            <a:ext cx="8569431" cy="873152"/>
          </a:xfrm>
          <a:prstGeom prst="rect">
            <a:avLst/>
          </a:prstGeom>
          <a:noFill/>
          <a:ln>
            <a:noFill/>
          </a:ln>
        </p:spPr>
        <p:txBody>
          <a:bodyPr anchorCtr="0" anchor="t" bIns="0" lIns="0" spcFirstLastPara="1" rIns="0" wrap="square" tIns="0">
            <a:noAutofit/>
          </a:bodyPr>
          <a:lstStyle/>
          <a:p>
            <a:pPr indent="0" lvl="0" marL="0" marR="0" rtl="0" algn="l">
              <a:lnSpc>
                <a:spcPct val="103660"/>
              </a:lnSpc>
              <a:spcBef>
                <a:spcPts val="0"/>
              </a:spcBef>
              <a:spcAft>
                <a:spcPts val="0"/>
              </a:spcAft>
              <a:buNone/>
            </a:pPr>
            <a:r>
              <a:rPr b="1" i="0" lang="de-CH" sz="3087" u="none" cap="none" strike="noStrike">
                <a:solidFill>
                  <a:schemeClr val="dk2"/>
                </a:solidFill>
                <a:latin typeface="Arial"/>
                <a:ea typeface="Arial"/>
                <a:cs typeface="Arial"/>
                <a:sym typeface="Arial"/>
              </a:rPr>
              <a:t>VHDL_02:   More RTL Block Design</a:t>
            </a:r>
            <a:br>
              <a:rPr b="1" i="0" lang="de-CH" sz="3087" u="none" cap="none" strike="noStrike">
                <a:solidFill>
                  <a:schemeClr val="dk2"/>
                </a:solidFill>
                <a:latin typeface="Arial"/>
                <a:ea typeface="Arial"/>
                <a:cs typeface="Arial"/>
                <a:sym typeface="Arial"/>
              </a:rPr>
            </a:br>
            <a:endParaRPr b="1" i="0" sz="3087" u="none" cap="none" strike="noStrike">
              <a:solidFill>
                <a:schemeClr val="dk2"/>
              </a:solidFill>
              <a:latin typeface="Arial"/>
              <a:ea typeface="Arial"/>
              <a:cs typeface="Arial"/>
              <a:sym typeface="Arial"/>
            </a:endParaRPr>
          </a:p>
        </p:txBody>
      </p:sp>
      <p:sp>
        <p:nvSpPr>
          <p:cNvPr id="2114" name="Shape 2114"/>
          <p:cNvSpPr txBox="1"/>
          <p:nvPr>
            <p:ph idx="1" type="body"/>
          </p:nvPr>
        </p:nvSpPr>
        <p:spPr>
          <a:xfrm>
            <a:off x="1049817" y="1784206"/>
            <a:ext cx="8769748" cy="5408164"/>
          </a:xfrm>
          <a:prstGeom prst="rect">
            <a:avLst/>
          </a:prstGeom>
          <a:noFill/>
          <a:ln>
            <a:noFill/>
          </a:ln>
        </p:spPr>
        <p:txBody>
          <a:bodyPr anchorCtr="0" anchor="t" bIns="0" lIns="0" spcFirstLastPara="1" rIns="0" wrap="square" tIns="0">
            <a:noAutofit/>
          </a:bodyPr>
          <a:lstStyle/>
          <a:p>
            <a:pPr indent="-361950" lvl="0" marL="361950" marR="0" rtl="0" algn="l">
              <a:lnSpc>
                <a:spcPct val="100000"/>
              </a:lnSpc>
              <a:spcBef>
                <a:spcPts val="0"/>
              </a:spcBef>
              <a:spcAft>
                <a:spcPts val="0"/>
              </a:spcAft>
              <a:buClr>
                <a:schemeClr val="dk1"/>
              </a:buClr>
              <a:buSzPts val="2756"/>
              <a:buFont typeface="Arial"/>
              <a:buChar char="•"/>
            </a:pPr>
            <a:r>
              <a:rPr b="0" i="0" lang="de-CH" sz="2756" u="none" cap="none" strike="noStrike">
                <a:solidFill>
                  <a:schemeClr val="dk1"/>
                </a:solidFill>
                <a:latin typeface="Arial"/>
                <a:ea typeface="Arial"/>
                <a:cs typeface="Arial"/>
                <a:sym typeface="Arial"/>
              </a:rPr>
              <a:t>Laboratory</a:t>
            </a:r>
            <a:br>
              <a:rPr b="0" i="0" lang="de-CH" sz="2756" u="none" cap="none" strike="noStrike">
                <a:solidFill>
                  <a:schemeClr val="dk1"/>
                </a:solidFill>
                <a:latin typeface="Arial"/>
                <a:ea typeface="Arial"/>
                <a:cs typeface="Arial"/>
                <a:sym typeface="Arial"/>
              </a:rPr>
            </a:br>
            <a:endParaRPr b="0" i="0" sz="2756" u="none" cap="none" strike="noStrike">
              <a:solidFill>
                <a:schemeClr val="dk1"/>
              </a:solidFill>
              <a:latin typeface="Arial"/>
              <a:ea typeface="Arial"/>
              <a:cs typeface="Arial"/>
              <a:sym typeface="Arial"/>
            </a:endParaRPr>
          </a:p>
          <a:p>
            <a:pPr indent="0" lvl="1" marL="343650" marR="0" rtl="0" algn="l">
              <a:lnSpc>
                <a:spcPct val="200000"/>
              </a:lnSpc>
              <a:spcBef>
                <a:spcPts val="0"/>
              </a:spcBef>
              <a:spcAft>
                <a:spcPts val="0"/>
              </a:spcAft>
              <a:buClr>
                <a:srgbClr val="0070C0"/>
              </a:buClr>
              <a:buSzPts val="2000"/>
              <a:buFont typeface="Arial"/>
              <a:buNone/>
            </a:pPr>
            <a:r>
              <a:rPr b="1" i="0" lang="de-CH" sz="2000" u="none" cap="none" strike="noStrike">
                <a:solidFill>
                  <a:srgbClr val="0070C0"/>
                </a:solidFill>
                <a:latin typeface="Arial"/>
                <a:ea typeface="Arial"/>
                <a:cs typeface="Arial"/>
                <a:sym typeface="Arial"/>
              </a:rPr>
              <a:t>Design of a UART receiver (UART-RX) with:</a:t>
            </a:r>
            <a:endParaRPr/>
          </a:p>
          <a:p>
            <a:pPr indent="-285750" lvl="1" marL="629400" marR="0" rtl="0" algn="l">
              <a:lnSpc>
                <a:spcPct val="200000"/>
              </a:lnSpc>
              <a:spcBef>
                <a:spcPts val="0"/>
              </a:spcBef>
              <a:spcAft>
                <a:spcPts val="0"/>
              </a:spcAft>
              <a:buClr>
                <a:srgbClr val="0070C0"/>
              </a:buClr>
              <a:buSzPts val="2000"/>
              <a:buFont typeface="Courier New"/>
              <a:buChar char="o"/>
            </a:pPr>
            <a:r>
              <a:rPr b="0" i="0" lang="de-CH" sz="2000" u="none" cap="none" strike="noStrike">
                <a:solidFill>
                  <a:srgbClr val="0070C0"/>
                </a:solidFill>
                <a:latin typeface="Arial"/>
                <a:ea typeface="Arial"/>
                <a:cs typeface="Arial"/>
                <a:sym typeface="Arial"/>
              </a:rPr>
              <a:t>Baud rate: 31250 bits per second, no parity bit</a:t>
            </a:r>
            <a:endParaRPr b="0" i="0" sz="2000" u="none" cap="none" strike="noStrike">
              <a:solidFill>
                <a:srgbClr val="0070C0"/>
              </a:solidFill>
              <a:latin typeface="Arial"/>
              <a:ea typeface="Arial"/>
              <a:cs typeface="Arial"/>
              <a:sym typeface="Arial"/>
            </a:endParaRPr>
          </a:p>
          <a:p>
            <a:pPr indent="-285750" lvl="1" marL="629400" marR="0" rtl="0" algn="l">
              <a:lnSpc>
                <a:spcPct val="200000"/>
              </a:lnSpc>
              <a:spcBef>
                <a:spcPts val="0"/>
              </a:spcBef>
              <a:spcAft>
                <a:spcPts val="0"/>
              </a:spcAft>
              <a:buClr>
                <a:srgbClr val="0070C0"/>
              </a:buClr>
              <a:buSzPts val="2000"/>
              <a:buFont typeface="Courier New"/>
              <a:buChar char="o"/>
            </a:pPr>
            <a:r>
              <a:rPr b="0" i="0" lang="de-CH" sz="2000" u="none" cap="none" strike="noStrike">
                <a:solidFill>
                  <a:srgbClr val="0070C0"/>
                </a:solidFill>
                <a:latin typeface="Arial"/>
                <a:ea typeface="Arial"/>
                <a:cs typeface="Arial"/>
                <a:sym typeface="Arial"/>
              </a:rPr>
              <a:t>Serial input via GPIO pin in extension header of the board</a:t>
            </a:r>
            <a:endParaRPr b="0" i="0" sz="2000" u="none" cap="none" strike="noStrike">
              <a:solidFill>
                <a:srgbClr val="0070C0"/>
              </a:solidFill>
              <a:latin typeface="Arial"/>
              <a:ea typeface="Arial"/>
              <a:cs typeface="Arial"/>
              <a:sym typeface="Arial"/>
            </a:endParaRPr>
          </a:p>
          <a:p>
            <a:pPr indent="-285750" lvl="1" marL="629400" marR="0" rtl="0" algn="l">
              <a:lnSpc>
                <a:spcPct val="200000"/>
              </a:lnSpc>
              <a:spcBef>
                <a:spcPts val="0"/>
              </a:spcBef>
              <a:spcAft>
                <a:spcPts val="0"/>
              </a:spcAft>
              <a:buClr>
                <a:srgbClr val="0070C0"/>
              </a:buClr>
              <a:buSzPts val="2000"/>
              <a:buFont typeface="Courier New"/>
              <a:buChar char="o"/>
            </a:pPr>
            <a:r>
              <a:rPr b="0" i="0" lang="de-CH" sz="2000" u="none" cap="none" strike="noStrike">
                <a:solidFill>
                  <a:srgbClr val="0070C0"/>
                </a:solidFill>
                <a:latin typeface="Arial"/>
                <a:ea typeface="Arial"/>
                <a:cs typeface="Arial"/>
                <a:sym typeface="Arial"/>
              </a:rPr>
              <a:t>Display each received byte into two seven segment displays</a:t>
            </a:r>
            <a:br>
              <a:rPr b="0" i="0" lang="de-CH" sz="2000" u="none" cap="none" strike="noStrike">
                <a:solidFill>
                  <a:srgbClr val="0070C0"/>
                </a:solidFill>
                <a:latin typeface="Arial"/>
                <a:ea typeface="Arial"/>
                <a:cs typeface="Arial"/>
                <a:sym typeface="Arial"/>
              </a:rPr>
            </a:br>
            <a:r>
              <a:rPr b="0" i="0" lang="de-CH" sz="2000" u="none" cap="none" strike="noStrike">
                <a:solidFill>
                  <a:srgbClr val="0070C0"/>
                </a:solidFill>
                <a:latin typeface="Arial"/>
                <a:ea typeface="Arial"/>
                <a:cs typeface="Arial"/>
                <a:sym typeface="Arial"/>
              </a:rPr>
              <a:t> (as two hexadecimal characters)</a:t>
            </a:r>
            <a:endParaRPr/>
          </a:p>
          <a:p>
            <a:pPr indent="-285750" lvl="1" marL="629400" marR="0" rtl="0" algn="l">
              <a:lnSpc>
                <a:spcPct val="200000"/>
              </a:lnSpc>
              <a:spcBef>
                <a:spcPts val="0"/>
              </a:spcBef>
              <a:spcAft>
                <a:spcPts val="0"/>
              </a:spcAft>
              <a:buClr>
                <a:srgbClr val="0070C0"/>
              </a:buClr>
              <a:buSzPts val="2000"/>
              <a:buFont typeface="Courier New"/>
              <a:buChar char="o"/>
            </a:pPr>
            <a:r>
              <a:rPr b="0" i="0" lang="de-CH" sz="2000" u="none" cap="none" strike="noStrike">
                <a:solidFill>
                  <a:srgbClr val="0070C0"/>
                </a:solidFill>
                <a:latin typeface="Arial"/>
                <a:ea typeface="Arial"/>
                <a:cs typeface="Arial"/>
                <a:sym typeface="Arial"/>
              </a:rPr>
              <a:t>Check for correct values of start-bit and stop-bit</a:t>
            </a:r>
            <a:endParaRPr/>
          </a:p>
          <a:p>
            <a:pPr indent="0" lvl="2" marL="610050" marR="0" rtl="0" algn="l">
              <a:lnSpc>
                <a:spcPct val="100000"/>
              </a:lnSpc>
              <a:spcBef>
                <a:spcPts val="0"/>
              </a:spcBef>
              <a:spcAft>
                <a:spcPts val="0"/>
              </a:spcAft>
              <a:buNone/>
            </a:pPr>
            <a:r>
              <a:t/>
            </a:r>
            <a:endParaRPr b="1" i="0" sz="1800" u="none" cap="none" strike="noStrike">
              <a:solidFill>
                <a:srgbClr val="0070C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8" name="Shape 2118"/>
        <p:cNvGrpSpPr/>
        <p:nvPr/>
      </p:nvGrpSpPr>
      <p:grpSpPr>
        <a:xfrm>
          <a:off x="0" y="0"/>
          <a:ext cx="0" cy="0"/>
          <a:chOff x="0" y="0"/>
          <a:chExt cx="0" cy="0"/>
        </a:xfrm>
      </p:grpSpPr>
      <p:sp>
        <p:nvSpPr>
          <p:cNvPr id="2119" name="Shape 2119"/>
          <p:cNvSpPr txBox="1"/>
          <p:nvPr>
            <p:ph type="title"/>
          </p:nvPr>
        </p:nvSpPr>
        <p:spPr>
          <a:xfrm>
            <a:off x="501213" y="395850"/>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Sampling the Serial Datastream</a:t>
            </a:r>
            <a:endParaRPr b="1" i="0" sz="2800" u="none" cap="none" strike="noStrike">
              <a:solidFill>
                <a:schemeClr val="dk2"/>
              </a:solidFill>
              <a:latin typeface="Arial"/>
              <a:ea typeface="Arial"/>
              <a:cs typeface="Arial"/>
              <a:sym typeface="Arial"/>
            </a:endParaRPr>
          </a:p>
        </p:txBody>
      </p:sp>
      <p:pic>
        <p:nvPicPr>
          <p:cNvPr id="2120" name="Shape 2120"/>
          <p:cNvPicPr preferRelativeResize="0"/>
          <p:nvPr/>
        </p:nvPicPr>
        <p:blipFill rotWithShape="1">
          <a:blip r:embed="rId3">
            <a:alphaModFix/>
          </a:blip>
          <a:srcRect b="0" l="0" r="0" t="0"/>
          <a:stretch/>
        </p:blipFill>
        <p:spPr>
          <a:xfrm>
            <a:off x="1161235" y="1935426"/>
            <a:ext cx="9318556" cy="2641192"/>
          </a:xfrm>
          <a:prstGeom prst="rect">
            <a:avLst/>
          </a:prstGeom>
          <a:noFill/>
          <a:ln>
            <a:noFill/>
          </a:ln>
        </p:spPr>
      </p:pic>
      <p:sp>
        <p:nvSpPr>
          <p:cNvPr id="2121" name="Shape 2121"/>
          <p:cNvSpPr txBox="1"/>
          <p:nvPr/>
        </p:nvSpPr>
        <p:spPr>
          <a:xfrm>
            <a:off x="8227164" y="3206138"/>
            <a:ext cx="1374035" cy="45852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b="0" lang="de-CH" sz="1600">
                <a:solidFill>
                  <a:srgbClr val="0070C0"/>
                </a:solidFill>
                <a:latin typeface="Arial"/>
                <a:ea typeface="Arial"/>
                <a:cs typeface="Arial"/>
                <a:sym typeface="Arial"/>
              </a:rPr>
              <a:t>Stop</a:t>
            </a:r>
            <a:endParaRPr b="1" sz="1600">
              <a:solidFill>
                <a:srgbClr val="0070C0"/>
              </a:solidFill>
              <a:latin typeface="Arial"/>
              <a:ea typeface="Arial"/>
              <a:cs typeface="Arial"/>
              <a:sym typeface="Arial"/>
            </a:endParaRPr>
          </a:p>
        </p:txBody>
      </p:sp>
      <p:grpSp>
        <p:nvGrpSpPr>
          <p:cNvPr id="2122" name="Shape 2122"/>
          <p:cNvGrpSpPr/>
          <p:nvPr/>
        </p:nvGrpSpPr>
        <p:grpSpPr>
          <a:xfrm>
            <a:off x="2986789" y="3762732"/>
            <a:ext cx="77013" cy="318553"/>
            <a:chOff x="1247" y="3339"/>
            <a:chExt cx="45" cy="182"/>
          </a:xfrm>
        </p:grpSpPr>
        <p:cxnSp>
          <p:nvCxnSpPr>
            <p:cNvPr id="2123" name="Shape 2123"/>
            <p:cNvCxnSpPr/>
            <p:nvPr/>
          </p:nvCxnSpPr>
          <p:spPr>
            <a:xfrm>
              <a:off x="1247"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24" name="Shape 2124"/>
            <p:cNvCxnSpPr/>
            <p:nvPr/>
          </p:nvCxnSpPr>
          <p:spPr>
            <a:xfrm>
              <a:off x="1292"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25" name="Shape 2125"/>
            <p:cNvCxnSpPr/>
            <p:nvPr/>
          </p:nvCxnSpPr>
          <p:spPr>
            <a:xfrm>
              <a:off x="1247" y="3339"/>
              <a:ext cx="45" cy="0"/>
            </a:xfrm>
            <a:prstGeom prst="straightConnector1">
              <a:avLst/>
            </a:prstGeom>
            <a:noFill/>
            <a:ln cap="flat" cmpd="sng" w="9525">
              <a:solidFill>
                <a:schemeClr val="dk1"/>
              </a:solidFill>
              <a:prstDash val="solid"/>
              <a:round/>
              <a:headEnd len="med" w="med" type="none"/>
              <a:tailEnd len="med" w="med" type="none"/>
            </a:ln>
          </p:spPr>
        </p:cxnSp>
      </p:grpSp>
      <p:cxnSp>
        <p:nvCxnSpPr>
          <p:cNvPr id="2126" name="Shape 2126"/>
          <p:cNvCxnSpPr/>
          <p:nvPr/>
        </p:nvCxnSpPr>
        <p:spPr>
          <a:xfrm>
            <a:off x="3065554" y="4079535"/>
            <a:ext cx="612602" cy="0"/>
          </a:xfrm>
          <a:prstGeom prst="straightConnector1">
            <a:avLst/>
          </a:prstGeom>
          <a:noFill/>
          <a:ln cap="flat" cmpd="sng" w="9525">
            <a:solidFill>
              <a:schemeClr val="dk1"/>
            </a:solidFill>
            <a:prstDash val="solid"/>
            <a:round/>
            <a:headEnd len="med" w="med" type="none"/>
            <a:tailEnd len="med" w="med" type="none"/>
          </a:ln>
        </p:spPr>
      </p:cxnSp>
      <p:grpSp>
        <p:nvGrpSpPr>
          <p:cNvPr id="2127" name="Shape 2127"/>
          <p:cNvGrpSpPr/>
          <p:nvPr/>
        </p:nvGrpSpPr>
        <p:grpSpPr>
          <a:xfrm>
            <a:off x="3678155" y="3762732"/>
            <a:ext cx="77013" cy="318553"/>
            <a:chOff x="1701" y="3339"/>
            <a:chExt cx="45" cy="182"/>
          </a:xfrm>
        </p:grpSpPr>
        <p:cxnSp>
          <p:nvCxnSpPr>
            <p:cNvPr id="2128" name="Shape 2128"/>
            <p:cNvCxnSpPr/>
            <p:nvPr/>
          </p:nvCxnSpPr>
          <p:spPr>
            <a:xfrm>
              <a:off x="1701"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29" name="Shape 2129"/>
            <p:cNvCxnSpPr/>
            <p:nvPr/>
          </p:nvCxnSpPr>
          <p:spPr>
            <a:xfrm>
              <a:off x="1746"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30" name="Shape 2130"/>
            <p:cNvCxnSpPr/>
            <p:nvPr/>
          </p:nvCxnSpPr>
          <p:spPr>
            <a:xfrm>
              <a:off x="1701" y="3339"/>
              <a:ext cx="45" cy="0"/>
            </a:xfrm>
            <a:prstGeom prst="straightConnector1">
              <a:avLst/>
            </a:prstGeom>
            <a:noFill/>
            <a:ln cap="flat" cmpd="sng" w="9525">
              <a:solidFill>
                <a:schemeClr val="dk1"/>
              </a:solidFill>
              <a:prstDash val="solid"/>
              <a:round/>
              <a:headEnd len="med" w="med" type="none"/>
              <a:tailEnd len="med" w="med" type="none"/>
            </a:ln>
          </p:spPr>
        </p:cxnSp>
      </p:grpSp>
      <p:cxnSp>
        <p:nvCxnSpPr>
          <p:cNvPr id="2131" name="Shape 2131"/>
          <p:cNvCxnSpPr/>
          <p:nvPr/>
        </p:nvCxnSpPr>
        <p:spPr>
          <a:xfrm>
            <a:off x="3758669" y="4079535"/>
            <a:ext cx="612602" cy="0"/>
          </a:xfrm>
          <a:prstGeom prst="straightConnector1">
            <a:avLst/>
          </a:prstGeom>
          <a:noFill/>
          <a:ln cap="flat" cmpd="sng" w="9525">
            <a:solidFill>
              <a:schemeClr val="dk1"/>
            </a:solidFill>
            <a:prstDash val="solid"/>
            <a:round/>
            <a:headEnd len="med" w="med" type="none"/>
            <a:tailEnd len="med" w="med" type="none"/>
          </a:ln>
        </p:spPr>
      </p:cxnSp>
      <p:grpSp>
        <p:nvGrpSpPr>
          <p:cNvPr id="2132" name="Shape 2132"/>
          <p:cNvGrpSpPr/>
          <p:nvPr/>
        </p:nvGrpSpPr>
        <p:grpSpPr>
          <a:xfrm>
            <a:off x="4371271" y="3762732"/>
            <a:ext cx="77013" cy="318553"/>
            <a:chOff x="1701" y="3339"/>
            <a:chExt cx="45" cy="182"/>
          </a:xfrm>
        </p:grpSpPr>
        <p:cxnSp>
          <p:nvCxnSpPr>
            <p:cNvPr id="2133" name="Shape 2133"/>
            <p:cNvCxnSpPr/>
            <p:nvPr/>
          </p:nvCxnSpPr>
          <p:spPr>
            <a:xfrm>
              <a:off x="1701"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34" name="Shape 2134"/>
            <p:cNvCxnSpPr/>
            <p:nvPr/>
          </p:nvCxnSpPr>
          <p:spPr>
            <a:xfrm>
              <a:off x="1746"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35" name="Shape 2135"/>
            <p:cNvCxnSpPr/>
            <p:nvPr/>
          </p:nvCxnSpPr>
          <p:spPr>
            <a:xfrm>
              <a:off x="1701" y="3339"/>
              <a:ext cx="45" cy="0"/>
            </a:xfrm>
            <a:prstGeom prst="straightConnector1">
              <a:avLst/>
            </a:prstGeom>
            <a:noFill/>
            <a:ln cap="flat" cmpd="sng" w="9525">
              <a:solidFill>
                <a:schemeClr val="dk1"/>
              </a:solidFill>
              <a:prstDash val="solid"/>
              <a:round/>
              <a:headEnd len="med" w="med" type="none"/>
              <a:tailEnd len="med" w="med" type="none"/>
            </a:ln>
          </p:spPr>
        </p:cxnSp>
      </p:grpSp>
      <p:cxnSp>
        <p:nvCxnSpPr>
          <p:cNvPr id="2136" name="Shape 2136"/>
          <p:cNvCxnSpPr/>
          <p:nvPr/>
        </p:nvCxnSpPr>
        <p:spPr>
          <a:xfrm>
            <a:off x="4450034" y="4079535"/>
            <a:ext cx="614353" cy="0"/>
          </a:xfrm>
          <a:prstGeom prst="straightConnector1">
            <a:avLst/>
          </a:prstGeom>
          <a:noFill/>
          <a:ln cap="flat" cmpd="sng" w="9525">
            <a:solidFill>
              <a:schemeClr val="dk1"/>
            </a:solidFill>
            <a:prstDash val="solid"/>
            <a:round/>
            <a:headEnd len="med" w="med" type="none"/>
            <a:tailEnd len="med" w="med" type="none"/>
          </a:ln>
        </p:spPr>
      </p:cxnSp>
      <p:grpSp>
        <p:nvGrpSpPr>
          <p:cNvPr id="2137" name="Shape 2137"/>
          <p:cNvGrpSpPr/>
          <p:nvPr/>
        </p:nvGrpSpPr>
        <p:grpSpPr>
          <a:xfrm>
            <a:off x="5064387" y="3762732"/>
            <a:ext cx="75262" cy="318553"/>
            <a:chOff x="1701" y="3339"/>
            <a:chExt cx="45" cy="182"/>
          </a:xfrm>
        </p:grpSpPr>
        <p:cxnSp>
          <p:nvCxnSpPr>
            <p:cNvPr id="2138" name="Shape 2138"/>
            <p:cNvCxnSpPr/>
            <p:nvPr/>
          </p:nvCxnSpPr>
          <p:spPr>
            <a:xfrm>
              <a:off x="1701"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39" name="Shape 2139"/>
            <p:cNvCxnSpPr/>
            <p:nvPr/>
          </p:nvCxnSpPr>
          <p:spPr>
            <a:xfrm>
              <a:off x="1746"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40" name="Shape 2140"/>
            <p:cNvCxnSpPr/>
            <p:nvPr/>
          </p:nvCxnSpPr>
          <p:spPr>
            <a:xfrm>
              <a:off x="1701" y="3339"/>
              <a:ext cx="45" cy="0"/>
            </a:xfrm>
            <a:prstGeom prst="straightConnector1">
              <a:avLst/>
            </a:prstGeom>
            <a:noFill/>
            <a:ln cap="flat" cmpd="sng" w="9525">
              <a:solidFill>
                <a:schemeClr val="dk1"/>
              </a:solidFill>
              <a:prstDash val="solid"/>
              <a:round/>
              <a:headEnd len="med" w="med" type="none"/>
              <a:tailEnd len="med" w="med" type="none"/>
            </a:ln>
          </p:spPr>
        </p:cxnSp>
      </p:grpSp>
      <p:cxnSp>
        <p:nvCxnSpPr>
          <p:cNvPr id="2141" name="Shape 2141"/>
          <p:cNvCxnSpPr/>
          <p:nvPr/>
        </p:nvCxnSpPr>
        <p:spPr>
          <a:xfrm>
            <a:off x="5141400" y="4079535"/>
            <a:ext cx="614352" cy="0"/>
          </a:xfrm>
          <a:prstGeom prst="straightConnector1">
            <a:avLst/>
          </a:prstGeom>
          <a:noFill/>
          <a:ln cap="flat" cmpd="sng" w="9525">
            <a:solidFill>
              <a:schemeClr val="dk1"/>
            </a:solidFill>
            <a:prstDash val="solid"/>
            <a:round/>
            <a:headEnd len="med" w="med" type="none"/>
            <a:tailEnd len="med" w="med" type="none"/>
          </a:ln>
        </p:spPr>
      </p:cxnSp>
      <p:grpSp>
        <p:nvGrpSpPr>
          <p:cNvPr id="2142" name="Shape 2142"/>
          <p:cNvGrpSpPr/>
          <p:nvPr/>
        </p:nvGrpSpPr>
        <p:grpSpPr>
          <a:xfrm>
            <a:off x="5755752" y="3762732"/>
            <a:ext cx="75263" cy="318553"/>
            <a:chOff x="1701" y="3339"/>
            <a:chExt cx="45" cy="182"/>
          </a:xfrm>
        </p:grpSpPr>
        <p:cxnSp>
          <p:nvCxnSpPr>
            <p:cNvPr id="2143" name="Shape 2143"/>
            <p:cNvCxnSpPr/>
            <p:nvPr/>
          </p:nvCxnSpPr>
          <p:spPr>
            <a:xfrm>
              <a:off x="1701"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44" name="Shape 2144"/>
            <p:cNvCxnSpPr/>
            <p:nvPr/>
          </p:nvCxnSpPr>
          <p:spPr>
            <a:xfrm>
              <a:off x="1746"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45" name="Shape 2145"/>
            <p:cNvCxnSpPr/>
            <p:nvPr/>
          </p:nvCxnSpPr>
          <p:spPr>
            <a:xfrm>
              <a:off x="1701" y="3339"/>
              <a:ext cx="45" cy="0"/>
            </a:xfrm>
            <a:prstGeom prst="straightConnector1">
              <a:avLst/>
            </a:prstGeom>
            <a:noFill/>
            <a:ln cap="flat" cmpd="sng" w="9525">
              <a:solidFill>
                <a:schemeClr val="dk1"/>
              </a:solidFill>
              <a:prstDash val="solid"/>
              <a:round/>
              <a:headEnd len="med" w="med" type="none"/>
              <a:tailEnd len="med" w="med" type="none"/>
            </a:ln>
          </p:spPr>
        </p:cxnSp>
      </p:grpSp>
      <p:cxnSp>
        <p:nvCxnSpPr>
          <p:cNvPr id="2146" name="Shape 2146"/>
          <p:cNvCxnSpPr/>
          <p:nvPr/>
        </p:nvCxnSpPr>
        <p:spPr>
          <a:xfrm>
            <a:off x="5832765" y="4079535"/>
            <a:ext cx="614353" cy="0"/>
          </a:xfrm>
          <a:prstGeom prst="straightConnector1">
            <a:avLst/>
          </a:prstGeom>
          <a:noFill/>
          <a:ln cap="flat" cmpd="sng" w="9525">
            <a:solidFill>
              <a:schemeClr val="dk1"/>
            </a:solidFill>
            <a:prstDash val="solid"/>
            <a:round/>
            <a:headEnd len="med" w="med" type="none"/>
            <a:tailEnd len="med" w="med" type="none"/>
          </a:ln>
        </p:spPr>
      </p:cxnSp>
      <p:grpSp>
        <p:nvGrpSpPr>
          <p:cNvPr id="2147" name="Shape 2147"/>
          <p:cNvGrpSpPr/>
          <p:nvPr/>
        </p:nvGrpSpPr>
        <p:grpSpPr>
          <a:xfrm>
            <a:off x="6447118" y="3762732"/>
            <a:ext cx="77013" cy="318553"/>
            <a:chOff x="1701" y="3339"/>
            <a:chExt cx="45" cy="182"/>
          </a:xfrm>
        </p:grpSpPr>
        <p:cxnSp>
          <p:nvCxnSpPr>
            <p:cNvPr id="2148" name="Shape 2148"/>
            <p:cNvCxnSpPr/>
            <p:nvPr/>
          </p:nvCxnSpPr>
          <p:spPr>
            <a:xfrm>
              <a:off x="1701"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49" name="Shape 2149"/>
            <p:cNvCxnSpPr/>
            <p:nvPr/>
          </p:nvCxnSpPr>
          <p:spPr>
            <a:xfrm>
              <a:off x="1746"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50" name="Shape 2150"/>
            <p:cNvCxnSpPr/>
            <p:nvPr/>
          </p:nvCxnSpPr>
          <p:spPr>
            <a:xfrm>
              <a:off x="1701" y="3339"/>
              <a:ext cx="45" cy="0"/>
            </a:xfrm>
            <a:prstGeom prst="straightConnector1">
              <a:avLst/>
            </a:prstGeom>
            <a:noFill/>
            <a:ln cap="flat" cmpd="sng" w="9525">
              <a:solidFill>
                <a:schemeClr val="dk1"/>
              </a:solidFill>
              <a:prstDash val="solid"/>
              <a:round/>
              <a:headEnd len="med" w="med" type="none"/>
              <a:tailEnd len="med" w="med" type="none"/>
            </a:ln>
          </p:spPr>
        </p:cxnSp>
      </p:grpSp>
      <p:cxnSp>
        <p:nvCxnSpPr>
          <p:cNvPr id="2151" name="Shape 2151"/>
          <p:cNvCxnSpPr/>
          <p:nvPr/>
        </p:nvCxnSpPr>
        <p:spPr>
          <a:xfrm>
            <a:off x="6527632" y="4079535"/>
            <a:ext cx="612602" cy="0"/>
          </a:xfrm>
          <a:prstGeom prst="straightConnector1">
            <a:avLst/>
          </a:prstGeom>
          <a:noFill/>
          <a:ln cap="flat" cmpd="sng" w="9525">
            <a:solidFill>
              <a:schemeClr val="dk1"/>
            </a:solidFill>
            <a:prstDash val="solid"/>
            <a:round/>
            <a:headEnd len="med" w="med" type="none"/>
            <a:tailEnd len="med" w="med" type="none"/>
          </a:ln>
        </p:spPr>
      </p:cxnSp>
      <p:grpSp>
        <p:nvGrpSpPr>
          <p:cNvPr id="2152" name="Shape 2152"/>
          <p:cNvGrpSpPr/>
          <p:nvPr/>
        </p:nvGrpSpPr>
        <p:grpSpPr>
          <a:xfrm>
            <a:off x="7140233" y="3762732"/>
            <a:ext cx="77013" cy="318553"/>
            <a:chOff x="1701" y="3339"/>
            <a:chExt cx="45" cy="182"/>
          </a:xfrm>
        </p:grpSpPr>
        <p:cxnSp>
          <p:nvCxnSpPr>
            <p:cNvPr id="2153" name="Shape 2153"/>
            <p:cNvCxnSpPr/>
            <p:nvPr/>
          </p:nvCxnSpPr>
          <p:spPr>
            <a:xfrm>
              <a:off x="1701"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54" name="Shape 2154"/>
            <p:cNvCxnSpPr/>
            <p:nvPr/>
          </p:nvCxnSpPr>
          <p:spPr>
            <a:xfrm>
              <a:off x="1746"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55" name="Shape 2155"/>
            <p:cNvCxnSpPr/>
            <p:nvPr/>
          </p:nvCxnSpPr>
          <p:spPr>
            <a:xfrm>
              <a:off x="1701" y="3339"/>
              <a:ext cx="45" cy="0"/>
            </a:xfrm>
            <a:prstGeom prst="straightConnector1">
              <a:avLst/>
            </a:prstGeom>
            <a:noFill/>
            <a:ln cap="flat" cmpd="sng" w="9525">
              <a:solidFill>
                <a:schemeClr val="dk1"/>
              </a:solidFill>
              <a:prstDash val="solid"/>
              <a:round/>
              <a:headEnd len="med" w="med" type="none"/>
              <a:tailEnd len="med" w="med" type="none"/>
            </a:ln>
          </p:spPr>
        </p:cxnSp>
      </p:grpSp>
      <p:cxnSp>
        <p:nvCxnSpPr>
          <p:cNvPr id="2156" name="Shape 2156"/>
          <p:cNvCxnSpPr/>
          <p:nvPr/>
        </p:nvCxnSpPr>
        <p:spPr>
          <a:xfrm>
            <a:off x="7218997" y="4079535"/>
            <a:ext cx="612602" cy="0"/>
          </a:xfrm>
          <a:prstGeom prst="straightConnector1">
            <a:avLst/>
          </a:prstGeom>
          <a:noFill/>
          <a:ln cap="flat" cmpd="sng" w="9525">
            <a:solidFill>
              <a:schemeClr val="dk1"/>
            </a:solidFill>
            <a:prstDash val="solid"/>
            <a:round/>
            <a:headEnd len="med" w="med" type="none"/>
            <a:tailEnd len="med" w="med" type="none"/>
          </a:ln>
        </p:spPr>
      </p:cxnSp>
      <p:grpSp>
        <p:nvGrpSpPr>
          <p:cNvPr id="2157" name="Shape 2157"/>
          <p:cNvGrpSpPr/>
          <p:nvPr/>
        </p:nvGrpSpPr>
        <p:grpSpPr>
          <a:xfrm>
            <a:off x="7831598" y="3762732"/>
            <a:ext cx="77013" cy="318553"/>
            <a:chOff x="1701" y="3339"/>
            <a:chExt cx="45" cy="182"/>
          </a:xfrm>
        </p:grpSpPr>
        <p:cxnSp>
          <p:nvCxnSpPr>
            <p:cNvPr id="2158" name="Shape 2158"/>
            <p:cNvCxnSpPr/>
            <p:nvPr/>
          </p:nvCxnSpPr>
          <p:spPr>
            <a:xfrm>
              <a:off x="1701"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59" name="Shape 2159"/>
            <p:cNvCxnSpPr/>
            <p:nvPr/>
          </p:nvCxnSpPr>
          <p:spPr>
            <a:xfrm>
              <a:off x="1746"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60" name="Shape 2160"/>
            <p:cNvCxnSpPr/>
            <p:nvPr/>
          </p:nvCxnSpPr>
          <p:spPr>
            <a:xfrm>
              <a:off x="1701" y="3339"/>
              <a:ext cx="45" cy="0"/>
            </a:xfrm>
            <a:prstGeom prst="straightConnector1">
              <a:avLst/>
            </a:prstGeom>
            <a:noFill/>
            <a:ln cap="flat" cmpd="sng" w="9525">
              <a:solidFill>
                <a:schemeClr val="dk1"/>
              </a:solidFill>
              <a:prstDash val="solid"/>
              <a:round/>
              <a:headEnd len="med" w="med" type="none"/>
              <a:tailEnd len="med" w="med" type="none"/>
            </a:ln>
          </p:spPr>
        </p:cxnSp>
      </p:grpSp>
      <p:grpSp>
        <p:nvGrpSpPr>
          <p:cNvPr id="2161" name="Shape 2161"/>
          <p:cNvGrpSpPr/>
          <p:nvPr/>
        </p:nvGrpSpPr>
        <p:grpSpPr>
          <a:xfrm>
            <a:off x="1502209" y="4555615"/>
            <a:ext cx="1111435" cy="318553"/>
            <a:chOff x="657" y="3203"/>
            <a:chExt cx="635" cy="182"/>
          </a:xfrm>
        </p:grpSpPr>
        <p:grpSp>
          <p:nvGrpSpPr>
            <p:cNvPr id="2162" name="Shape 2162"/>
            <p:cNvGrpSpPr/>
            <p:nvPr/>
          </p:nvGrpSpPr>
          <p:grpSpPr>
            <a:xfrm>
              <a:off x="884" y="3203"/>
              <a:ext cx="44" cy="182"/>
              <a:chOff x="1247" y="3339"/>
              <a:chExt cx="45" cy="182"/>
            </a:xfrm>
          </p:grpSpPr>
          <p:cxnSp>
            <p:nvCxnSpPr>
              <p:cNvPr id="2163" name="Shape 2163"/>
              <p:cNvCxnSpPr/>
              <p:nvPr/>
            </p:nvCxnSpPr>
            <p:spPr>
              <a:xfrm>
                <a:off x="1247"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64" name="Shape 2164"/>
              <p:cNvCxnSpPr/>
              <p:nvPr/>
            </p:nvCxnSpPr>
            <p:spPr>
              <a:xfrm>
                <a:off x="1292"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65" name="Shape 2165"/>
              <p:cNvCxnSpPr/>
              <p:nvPr/>
            </p:nvCxnSpPr>
            <p:spPr>
              <a:xfrm>
                <a:off x="1247" y="3339"/>
                <a:ext cx="45" cy="0"/>
              </a:xfrm>
              <a:prstGeom prst="straightConnector1">
                <a:avLst/>
              </a:prstGeom>
              <a:noFill/>
              <a:ln cap="flat" cmpd="sng" w="9525">
                <a:solidFill>
                  <a:schemeClr val="dk1"/>
                </a:solidFill>
                <a:prstDash val="solid"/>
                <a:round/>
                <a:headEnd len="med" w="med" type="none"/>
                <a:tailEnd len="med" w="med" type="none"/>
              </a:ln>
            </p:spPr>
          </p:cxnSp>
        </p:grpSp>
        <p:cxnSp>
          <p:nvCxnSpPr>
            <p:cNvPr id="2166" name="Shape 2166"/>
            <p:cNvCxnSpPr/>
            <p:nvPr/>
          </p:nvCxnSpPr>
          <p:spPr>
            <a:xfrm>
              <a:off x="930" y="3385"/>
              <a:ext cx="362" cy="0"/>
            </a:xfrm>
            <a:prstGeom prst="straightConnector1">
              <a:avLst/>
            </a:prstGeom>
            <a:noFill/>
            <a:ln cap="flat" cmpd="sng" w="9525">
              <a:solidFill>
                <a:schemeClr val="dk1"/>
              </a:solidFill>
              <a:prstDash val="solid"/>
              <a:round/>
              <a:headEnd len="med" w="med" type="none"/>
              <a:tailEnd len="med" w="med" type="none"/>
            </a:ln>
          </p:spPr>
        </p:cxnSp>
        <p:cxnSp>
          <p:nvCxnSpPr>
            <p:cNvPr id="2167" name="Shape 2167"/>
            <p:cNvCxnSpPr/>
            <p:nvPr/>
          </p:nvCxnSpPr>
          <p:spPr>
            <a:xfrm rot="10800000">
              <a:off x="657" y="3385"/>
              <a:ext cx="227" cy="0"/>
            </a:xfrm>
            <a:prstGeom prst="straightConnector1">
              <a:avLst/>
            </a:prstGeom>
            <a:noFill/>
            <a:ln cap="flat" cmpd="sng" w="9525">
              <a:solidFill>
                <a:schemeClr val="dk1"/>
              </a:solidFill>
              <a:prstDash val="solid"/>
              <a:round/>
              <a:headEnd len="med" w="med" type="none"/>
              <a:tailEnd len="med" w="med" type="none"/>
            </a:ln>
          </p:spPr>
        </p:cxnSp>
      </p:grpSp>
      <p:sp>
        <p:nvSpPr>
          <p:cNvPr id="2168" name="Shape 2168"/>
          <p:cNvSpPr txBox="1"/>
          <p:nvPr/>
        </p:nvSpPr>
        <p:spPr>
          <a:xfrm>
            <a:off x="2180305" y="5133211"/>
            <a:ext cx="184731" cy="502702"/>
          </a:xfrm>
          <a:prstGeom prst="rect">
            <a:avLst/>
          </a:prstGeom>
          <a:noFill/>
          <a:ln>
            <a:noFill/>
          </a:ln>
        </p:spPr>
        <p:txBody>
          <a:bodyPr anchorCtr="0" anchor="t" bIns="45700" lIns="91425" spcFirstLastPara="1" rIns="91425" wrap="square" tIns="45700">
            <a:noAutofit/>
          </a:bodyPr>
          <a:lstStyle/>
          <a:p>
            <a:pPr indent="0" lvl="0" marL="0" marR="0" rtl="0" algn="ctr">
              <a:lnSpc>
                <a:spcPct val="177777"/>
              </a:lnSpc>
              <a:spcBef>
                <a:spcPts val="0"/>
              </a:spcBef>
              <a:spcAft>
                <a:spcPts val="0"/>
              </a:spcAft>
              <a:buNone/>
            </a:pPr>
            <a:r>
              <a:t/>
            </a:r>
            <a:endParaRPr b="0" sz="1800">
              <a:solidFill>
                <a:schemeClr val="dk1"/>
              </a:solidFill>
              <a:latin typeface="Arial"/>
              <a:ea typeface="Arial"/>
              <a:cs typeface="Arial"/>
              <a:sym typeface="Arial"/>
            </a:endParaRPr>
          </a:p>
        </p:txBody>
      </p:sp>
      <p:sp>
        <p:nvSpPr>
          <p:cNvPr id="2169" name="Shape 2169"/>
          <p:cNvSpPr txBox="1"/>
          <p:nvPr/>
        </p:nvSpPr>
        <p:spPr>
          <a:xfrm>
            <a:off x="644898" y="4476851"/>
            <a:ext cx="1005403" cy="502702"/>
          </a:xfrm>
          <a:prstGeom prst="rect">
            <a:avLst/>
          </a:prstGeom>
          <a:noFill/>
          <a:ln>
            <a:noFill/>
          </a:ln>
        </p:spPr>
        <p:txBody>
          <a:bodyPr anchorCtr="0" anchor="t" bIns="45700" lIns="91425" spcFirstLastPara="1" rIns="91425" wrap="square" tIns="45700">
            <a:noAutofit/>
          </a:bodyPr>
          <a:lstStyle/>
          <a:p>
            <a:pPr indent="0" lvl="0" marL="0" marR="0" rtl="0" algn="l">
              <a:lnSpc>
                <a:spcPct val="177777"/>
              </a:lnSpc>
              <a:spcBef>
                <a:spcPts val="0"/>
              </a:spcBef>
              <a:spcAft>
                <a:spcPts val="0"/>
              </a:spcAft>
              <a:buNone/>
            </a:pPr>
            <a:r>
              <a:rPr b="0" lang="de-CH" sz="1800">
                <a:solidFill>
                  <a:schemeClr val="dk1"/>
                </a:solidFill>
                <a:latin typeface="Arial"/>
                <a:ea typeface="Arial"/>
                <a:cs typeface="Arial"/>
                <a:sym typeface="Arial"/>
              </a:rPr>
              <a:t>start_bit</a:t>
            </a:r>
            <a:endParaRPr b="0" sz="1800">
              <a:solidFill>
                <a:schemeClr val="dk1"/>
              </a:solidFill>
              <a:latin typeface="Arial"/>
              <a:ea typeface="Arial"/>
              <a:cs typeface="Arial"/>
              <a:sym typeface="Arial"/>
            </a:endParaRPr>
          </a:p>
        </p:txBody>
      </p:sp>
      <p:sp>
        <p:nvSpPr>
          <p:cNvPr id="2170" name="Shape 2170"/>
          <p:cNvSpPr/>
          <p:nvPr/>
        </p:nvSpPr>
        <p:spPr>
          <a:xfrm rot="-5400000">
            <a:off x="2111477" y="4847038"/>
            <a:ext cx="138273" cy="350058"/>
          </a:xfrm>
          <a:prstGeom prst="leftBrace">
            <a:avLst>
              <a:gd fmla="val 50521"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77777"/>
              </a:lnSpc>
              <a:spcBef>
                <a:spcPts val="0"/>
              </a:spcBef>
              <a:spcAft>
                <a:spcPts val="0"/>
              </a:spcAft>
              <a:buNone/>
            </a:pPr>
            <a:r>
              <a:t/>
            </a:r>
            <a:endParaRPr b="0" sz="1800">
              <a:solidFill>
                <a:schemeClr val="dk1"/>
              </a:solidFill>
              <a:latin typeface="Arial"/>
              <a:ea typeface="Arial"/>
              <a:cs typeface="Arial"/>
              <a:sym typeface="Arial"/>
            </a:endParaRPr>
          </a:p>
        </p:txBody>
      </p:sp>
      <p:sp>
        <p:nvSpPr>
          <p:cNvPr id="2171" name="Shape 2171"/>
          <p:cNvSpPr/>
          <p:nvPr/>
        </p:nvSpPr>
        <p:spPr>
          <a:xfrm rot="-5400000">
            <a:off x="3322847" y="4695637"/>
            <a:ext cx="168028" cy="682614"/>
          </a:xfrm>
          <a:prstGeom prst="leftBrace">
            <a:avLst>
              <a:gd fmla="val 33854"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77777"/>
              </a:lnSpc>
              <a:spcBef>
                <a:spcPts val="0"/>
              </a:spcBef>
              <a:spcAft>
                <a:spcPts val="0"/>
              </a:spcAft>
              <a:buNone/>
            </a:pPr>
            <a:r>
              <a:t/>
            </a:r>
            <a:endParaRPr b="0" sz="1800">
              <a:solidFill>
                <a:schemeClr val="dk1"/>
              </a:solidFill>
              <a:latin typeface="Arial"/>
              <a:ea typeface="Arial"/>
              <a:cs typeface="Arial"/>
              <a:sym typeface="Arial"/>
            </a:endParaRPr>
          </a:p>
        </p:txBody>
      </p:sp>
      <p:cxnSp>
        <p:nvCxnSpPr>
          <p:cNvPr id="2172" name="Shape 2172"/>
          <p:cNvCxnSpPr/>
          <p:nvPr/>
        </p:nvCxnSpPr>
        <p:spPr>
          <a:xfrm>
            <a:off x="3758669" y="4000771"/>
            <a:ext cx="0" cy="952159"/>
          </a:xfrm>
          <a:prstGeom prst="straightConnector1">
            <a:avLst/>
          </a:prstGeom>
          <a:noFill/>
          <a:ln cap="flat" cmpd="sng" w="9525">
            <a:solidFill>
              <a:schemeClr val="dk1"/>
            </a:solidFill>
            <a:prstDash val="solid"/>
            <a:round/>
            <a:headEnd len="med" w="med" type="none"/>
            <a:tailEnd len="med" w="med" type="none"/>
          </a:ln>
        </p:spPr>
      </p:cxnSp>
      <p:cxnSp>
        <p:nvCxnSpPr>
          <p:cNvPr id="2173" name="Shape 2173"/>
          <p:cNvCxnSpPr/>
          <p:nvPr/>
        </p:nvCxnSpPr>
        <p:spPr>
          <a:xfrm>
            <a:off x="3065553" y="4000771"/>
            <a:ext cx="0" cy="952159"/>
          </a:xfrm>
          <a:prstGeom prst="straightConnector1">
            <a:avLst/>
          </a:prstGeom>
          <a:noFill/>
          <a:ln cap="flat" cmpd="sng" w="9525">
            <a:solidFill>
              <a:schemeClr val="dk1"/>
            </a:solidFill>
            <a:prstDash val="solid"/>
            <a:round/>
            <a:headEnd len="med" w="med" type="none"/>
            <a:tailEnd len="med" w="med" type="none"/>
          </a:ln>
        </p:spPr>
      </p:cxnSp>
      <p:sp>
        <p:nvSpPr>
          <p:cNvPr id="2174" name="Shape 2174"/>
          <p:cNvSpPr txBox="1"/>
          <p:nvPr/>
        </p:nvSpPr>
        <p:spPr>
          <a:xfrm>
            <a:off x="3224829" y="5112207"/>
            <a:ext cx="325730" cy="502702"/>
          </a:xfrm>
          <a:prstGeom prst="rect">
            <a:avLst/>
          </a:prstGeom>
          <a:noFill/>
          <a:ln>
            <a:noFill/>
          </a:ln>
        </p:spPr>
        <p:txBody>
          <a:bodyPr anchorCtr="0" anchor="t" bIns="45700" lIns="91425" spcFirstLastPara="1" rIns="91425" wrap="square" tIns="45700">
            <a:noAutofit/>
          </a:bodyPr>
          <a:lstStyle/>
          <a:p>
            <a:pPr indent="0" lvl="0" marL="0" marR="0" rtl="0" algn="l">
              <a:lnSpc>
                <a:spcPct val="177777"/>
              </a:lnSpc>
              <a:spcBef>
                <a:spcPts val="0"/>
              </a:spcBef>
              <a:spcAft>
                <a:spcPts val="0"/>
              </a:spcAft>
              <a:buNone/>
            </a:pPr>
            <a:r>
              <a:rPr b="0" lang="de-CH" sz="1800">
                <a:solidFill>
                  <a:schemeClr val="dk1"/>
                </a:solidFill>
                <a:latin typeface="Arial"/>
                <a:ea typeface="Arial"/>
                <a:cs typeface="Arial"/>
                <a:sym typeface="Arial"/>
              </a:rPr>
              <a:t>T</a:t>
            </a:r>
            <a:endParaRPr/>
          </a:p>
        </p:txBody>
      </p:sp>
      <p:sp>
        <p:nvSpPr>
          <p:cNvPr id="2175" name="Shape 2175"/>
          <p:cNvSpPr txBox="1"/>
          <p:nvPr/>
        </p:nvSpPr>
        <p:spPr>
          <a:xfrm>
            <a:off x="1814513" y="5064439"/>
            <a:ext cx="578043" cy="502702"/>
          </a:xfrm>
          <a:prstGeom prst="rect">
            <a:avLst/>
          </a:prstGeom>
          <a:noFill/>
          <a:ln>
            <a:noFill/>
          </a:ln>
        </p:spPr>
        <p:txBody>
          <a:bodyPr anchorCtr="0" anchor="t" bIns="45700" lIns="91425" spcFirstLastPara="1" rIns="91425" wrap="square" tIns="45700">
            <a:noAutofit/>
          </a:bodyPr>
          <a:lstStyle/>
          <a:p>
            <a:pPr indent="0" lvl="0" marL="0" marR="0" rtl="0" algn="l">
              <a:lnSpc>
                <a:spcPct val="177777"/>
              </a:lnSpc>
              <a:spcBef>
                <a:spcPts val="0"/>
              </a:spcBef>
              <a:spcAft>
                <a:spcPts val="0"/>
              </a:spcAft>
              <a:buNone/>
            </a:pPr>
            <a:r>
              <a:rPr b="0" lang="de-CH" sz="1800">
                <a:solidFill>
                  <a:schemeClr val="dk1"/>
                </a:solidFill>
                <a:latin typeface="Arial"/>
                <a:ea typeface="Arial"/>
                <a:cs typeface="Arial"/>
                <a:sym typeface="Arial"/>
              </a:rPr>
              <a:t>½ T</a:t>
            </a:r>
            <a:endParaRPr/>
          </a:p>
        </p:txBody>
      </p:sp>
      <p:sp>
        <p:nvSpPr>
          <p:cNvPr id="2176" name="Shape 2176"/>
          <p:cNvSpPr/>
          <p:nvPr/>
        </p:nvSpPr>
        <p:spPr>
          <a:xfrm>
            <a:off x="8146651" y="1935426"/>
            <a:ext cx="2065345" cy="111318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3660"/>
              </a:lnSpc>
              <a:spcBef>
                <a:spcPts val="0"/>
              </a:spcBef>
              <a:spcAft>
                <a:spcPts val="0"/>
              </a:spcAft>
              <a:buNone/>
            </a:pPr>
            <a:r>
              <a:t/>
            </a:r>
            <a:endParaRPr b="1" sz="3087">
              <a:solidFill>
                <a:schemeClr val="dk1"/>
              </a:solidFill>
              <a:latin typeface="Arial"/>
              <a:ea typeface="Arial"/>
              <a:cs typeface="Arial"/>
              <a:sym typeface="Arial"/>
            </a:endParaRPr>
          </a:p>
        </p:txBody>
      </p:sp>
      <p:sp>
        <p:nvSpPr>
          <p:cNvPr id="2177" name="Shape 2177"/>
          <p:cNvSpPr txBox="1"/>
          <p:nvPr/>
        </p:nvSpPr>
        <p:spPr>
          <a:xfrm>
            <a:off x="763919" y="3762732"/>
            <a:ext cx="1172116" cy="502702"/>
          </a:xfrm>
          <a:prstGeom prst="rect">
            <a:avLst/>
          </a:prstGeom>
          <a:noFill/>
          <a:ln>
            <a:noFill/>
          </a:ln>
        </p:spPr>
        <p:txBody>
          <a:bodyPr anchorCtr="0" anchor="t" bIns="45700" lIns="91425" spcFirstLastPara="1" rIns="91425" wrap="square" tIns="45700">
            <a:noAutofit/>
          </a:bodyPr>
          <a:lstStyle/>
          <a:p>
            <a:pPr indent="0" lvl="0" marL="0" marR="0" rtl="0" algn="l">
              <a:lnSpc>
                <a:spcPct val="177777"/>
              </a:lnSpc>
              <a:spcBef>
                <a:spcPts val="0"/>
              </a:spcBef>
              <a:spcAft>
                <a:spcPts val="0"/>
              </a:spcAft>
              <a:buNone/>
            </a:pPr>
            <a:r>
              <a:rPr b="0" lang="de-CH" sz="1800">
                <a:solidFill>
                  <a:schemeClr val="dk1"/>
                </a:solidFill>
                <a:latin typeface="Arial"/>
                <a:ea typeface="Arial"/>
                <a:cs typeface="Arial"/>
                <a:sym typeface="Arial"/>
              </a:rPr>
              <a:t>baud_tick</a:t>
            </a:r>
            <a:endParaRPr b="0" sz="1800">
              <a:solidFill>
                <a:schemeClr val="dk1"/>
              </a:solidFill>
              <a:latin typeface="Arial"/>
              <a:ea typeface="Arial"/>
              <a:cs typeface="Arial"/>
              <a:sym typeface="Arial"/>
            </a:endParaRPr>
          </a:p>
        </p:txBody>
      </p:sp>
      <p:sp>
        <p:nvSpPr>
          <p:cNvPr id="2178" name="Shape 2178"/>
          <p:cNvSpPr txBox="1"/>
          <p:nvPr/>
        </p:nvSpPr>
        <p:spPr>
          <a:xfrm>
            <a:off x="558233" y="5588287"/>
            <a:ext cx="1146468" cy="502702"/>
          </a:xfrm>
          <a:prstGeom prst="rect">
            <a:avLst/>
          </a:prstGeom>
          <a:noFill/>
          <a:ln>
            <a:noFill/>
          </a:ln>
        </p:spPr>
        <p:txBody>
          <a:bodyPr anchorCtr="0" anchor="t" bIns="45700" lIns="91425" spcFirstLastPara="1" rIns="91425" wrap="square" tIns="45700">
            <a:noAutofit/>
          </a:bodyPr>
          <a:lstStyle/>
          <a:p>
            <a:pPr indent="0" lvl="0" marL="0" marR="0" rtl="0" algn="l">
              <a:lnSpc>
                <a:spcPct val="177777"/>
              </a:lnSpc>
              <a:spcBef>
                <a:spcPts val="0"/>
              </a:spcBef>
              <a:spcAft>
                <a:spcPts val="0"/>
              </a:spcAft>
              <a:buNone/>
            </a:pPr>
            <a:r>
              <a:rPr b="0" lang="de-CH" sz="1800">
                <a:solidFill>
                  <a:schemeClr val="dk1"/>
                </a:solidFill>
                <a:latin typeface="Arial"/>
                <a:ea typeface="Arial"/>
                <a:cs typeface="Arial"/>
                <a:sym typeface="Arial"/>
              </a:rPr>
              <a:t>Bit-Count</a:t>
            </a:r>
            <a:endParaRPr b="0" sz="1800">
              <a:solidFill>
                <a:schemeClr val="dk1"/>
              </a:solidFill>
              <a:latin typeface="Arial"/>
              <a:ea typeface="Arial"/>
              <a:cs typeface="Arial"/>
              <a:sym typeface="Arial"/>
            </a:endParaRPr>
          </a:p>
        </p:txBody>
      </p:sp>
      <p:sp>
        <p:nvSpPr>
          <p:cNvPr id="2179" name="Shape 2179"/>
          <p:cNvSpPr/>
          <p:nvPr/>
        </p:nvSpPr>
        <p:spPr>
          <a:xfrm rot="-5400000">
            <a:off x="1542261" y="2592026"/>
            <a:ext cx="265441" cy="460675"/>
          </a:xfrm>
          <a:prstGeom prst="rightBrace">
            <a:avLst>
              <a:gd fmla="val 8333"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2180" name="Shape 2180"/>
          <p:cNvSpPr/>
          <p:nvPr/>
        </p:nvSpPr>
        <p:spPr>
          <a:xfrm rot="-5400000">
            <a:off x="8244268" y="2514184"/>
            <a:ext cx="265441" cy="460675"/>
          </a:xfrm>
          <a:prstGeom prst="rightBrace">
            <a:avLst>
              <a:gd fmla="val 8333"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2181" name="Shape 2181"/>
          <p:cNvSpPr txBox="1"/>
          <p:nvPr/>
        </p:nvSpPr>
        <p:spPr>
          <a:xfrm>
            <a:off x="7967913" y="2060751"/>
            <a:ext cx="818150" cy="551049"/>
          </a:xfrm>
          <a:prstGeom prst="rect">
            <a:avLst/>
          </a:prstGeom>
          <a:solidFill>
            <a:schemeClr val="lt1"/>
          </a:solid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de-CH" sz="1400">
                <a:solidFill>
                  <a:schemeClr val="dk2"/>
                </a:solidFill>
                <a:latin typeface="Arial"/>
                <a:ea typeface="Arial"/>
                <a:cs typeface="Arial"/>
                <a:sym typeface="Arial"/>
              </a:rPr>
              <a:t>stop bit</a:t>
            </a:r>
            <a:endParaRPr b="0" sz="1400">
              <a:solidFill>
                <a:schemeClr val="dk2"/>
              </a:solidFill>
              <a:latin typeface="Arial"/>
              <a:ea typeface="Arial"/>
              <a:cs typeface="Arial"/>
              <a:sym typeface="Arial"/>
            </a:endParaRPr>
          </a:p>
          <a:p>
            <a:pPr indent="0" lvl="0" marL="0" marR="0" rtl="0" algn="l">
              <a:lnSpc>
                <a:spcPct val="100000"/>
              </a:lnSpc>
              <a:spcBef>
                <a:spcPts val="200"/>
              </a:spcBef>
              <a:spcAft>
                <a:spcPts val="0"/>
              </a:spcAft>
              <a:buNone/>
            </a:pPr>
            <a:r>
              <a:rPr b="0" lang="de-CH" sz="1400">
                <a:solidFill>
                  <a:schemeClr val="dk2"/>
                </a:solidFill>
                <a:latin typeface="Arial"/>
                <a:ea typeface="Arial"/>
                <a:cs typeface="Arial"/>
                <a:sym typeface="Arial"/>
              </a:rPr>
              <a:t>(logic 1)</a:t>
            </a:r>
            <a:endParaRPr b="0" sz="1400">
              <a:solidFill>
                <a:schemeClr val="dk2"/>
              </a:solidFill>
              <a:latin typeface="Arial"/>
              <a:ea typeface="Arial"/>
              <a:cs typeface="Arial"/>
              <a:sym typeface="Arial"/>
            </a:endParaRPr>
          </a:p>
        </p:txBody>
      </p:sp>
      <p:sp>
        <p:nvSpPr>
          <p:cNvPr id="2182" name="Shape 2182"/>
          <p:cNvSpPr txBox="1"/>
          <p:nvPr/>
        </p:nvSpPr>
        <p:spPr>
          <a:xfrm>
            <a:off x="4830645" y="2099989"/>
            <a:ext cx="1125125" cy="551049"/>
          </a:xfrm>
          <a:prstGeom prst="rect">
            <a:avLst/>
          </a:prstGeom>
          <a:solidFill>
            <a:schemeClr val="lt1"/>
          </a:solid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0" lang="de-CH" sz="1400">
                <a:solidFill>
                  <a:schemeClr val="dk2"/>
                </a:solidFill>
                <a:latin typeface="Arial"/>
                <a:ea typeface="Arial"/>
                <a:cs typeface="Arial"/>
                <a:sym typeface="Arial"/>
              </a:rPr>
              <a:t>data byte</a:t>
            </a:r>
            <a:endParaRPr b="0" sz="1400">
              <a:solidFill>
                <a:schemeClr val="dk2"/>
              </a:solidFill>
              <a:latin typeface="Arial"/>
              <a:ea typeface="Arial"/>
              <a:cs typeface="Arial"/>
              <a:sym typeface="Arial"/>
            </a:endParaRPr>
          </a:p>
          <a:p>
            <a:pPr indent="0" lvl="0" marL="0" marR="0" rtl="0" algn="ctr">
              <a:lnSpc>
                <a:spcPct val="100000"/>
              </a:lnSpc>
              <a:spcBef>
                <a:spcPts val="200"/>
              </a:spcBef>
              <a:spcAft>
                <a:spcPts val="0"/>
              </a:spcAft>
              <a:buNone/>
            </a:pPr>
            <a:r>
              <a:rPr b="0" lang="de-CH" sz="1400">
                <a:solidFill>
                  <a:schemeClr val="dk2"/>
                </a:solidFill>
                <a:latin typeface="Arial"/>
                <a:ea typeface="Arial"/>
                <a:cs typeface="Arial"/>
                <a:sym typeface="Arial"/>
              </a:rPr>
              <a:t>(8 bits)</a:t>
            </a:r>
            <a:endParaRPr/>
          </a:p>
        </p:txBody>
      </p:sp>
      <p:sp>
        <p:nvSpPr>
          <p:cNvPr id="2183" name="Shape 2183"/>
          <p:cNvSpPr txBox="1"/>
          <p:nvPr/>
        </p:nvSpPr>
        <p:spPr>
          <a:xfrm>
            <a:off x="1161235" y="2099989"/>
            <a:ext cx="818150" cy="551049"/>
          </a:xfrm>
          <a:prstGeom prst="rect">
            <a:avLst/>
          </a:prstGeom>
          <a:solidFill>
            <a:schemeClr val="lt1"/>
          </a:solid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de-CH" sz="1400">
                <a:solidFill>
                  <a:schemeClr val="dk2"/>
                </a:solidFill>
                <a:latin typeface="Arial"/>
                <a:ea typeface="Arial"/>
                <a:cs typeface="Arial"/>
                <a:sym typeface="Arial"/>
              </a:rPr>
              <a:t>stop bit</a:t>
            </a:r>
            <a:endParaRPr b="0" sz="1400">
              <a:solidFill>
                <a:schemeClr val="dk2"/>
              </a:solidFill>
              <a:latin typeface="Arial"/>
              <a:ea typeface="Arial"/>
              <a:cs typeface="Arial"/>
              <a:sym typeface="Arial"/>
            </a:endParaRPr>
          </a:p>
          <a:p>
            <a:pPr indent="0" lvl="0" marL="0" marR="0" rtl="0" algn="l">
              <a:lnSpc>
                <a:spcPct val="100000"/>
              </a:lnSpc>
              <a:spcBef>
                <a:spcPts val="200"/>
              </a:spcBef>
              <a:spcAft>
                <a:spcPts val="0"/>
              </a:spcAft>
              <a:buNone/>
            </a:pPr>
            <a:r>
              <a:rPr b="0" lang="de-CH" sz="1400">
                <a:solidFill>
                  <a:schemeClr val="dk2"/>
                </a:solidFill>
                <a:latin typeface="Arial"/>
                <a:ea typeface="Arial"/>
                <a:cs typeface="Arial"/>
                <a:sym typeface="Arial"/>
              </a:rPr>
              <a:t>(logic 1)</a:t>
            </a:r>
            <a:endParaRPr b="0" sz="1400">
              <a:solidFill>
                <a:schemeClr val="dk2"/>
              </a:solidFill>
              <a:latin typeface="Arial"/>
              <a:ea typeface="Arial"/>
              <a:cs typeface="Arial"/>
              <a:sym typeface="Arial"/>
            </a:endParaRPr>
          </a:p>
        </p:txBody>
      </p:sp>
      <p:sp>
        <p:nvSpPr>
          <p:cNvPr id="2184" name="Shape 2184"/>
          <p:cNvSpPr txBox="1"/>
          <p:nvPr>
            <p:ph idx="12" type="sldNum"/>
          </p:nvPr>
        </p:nvSpPr>
        <p:spPr>
          <a:xfrm>
            <a:off x="9204325" y="7111001"/>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2185" name="Shape 2185"/>
          <p:cNvSpPr/>
          <p:nvPr/>
        </p:nvSpPr>
        <p:spPr>
          <a:xfrm rot="-5400000">
            <a:off x="2635433" y="4690881"/>
            <a:ext cx="168028" cy="682614"/>
          </a:xfrm>
          <a:prstGeom prst="leftBrace">
            <a:avLst>
              <a:gd fmla="val 33854"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77777"/>
              </a:lnSpc>
              <a:spcBef>
                <a:spcPts val="0"/>
              </a:spcBef>
              <a:spcAft>
                <a:spcPts val="0"/>
              </a:spcAft>
              <a:buNone/>
            </a:pPr>
            <a:r>
              <a:t/>
            </a:r>
            <a:endParaRPr b="0" sz="1800">
              <a:solidFill>
                <a:schemeClr val="dk1"/>
              </a:solidFill>
              <a:latin typeface="Arial"/>
              <a:ea typeface="Arial"/>
              <a:cs typeface="Arial"/>
              <a:sym typeface="Arial"/>
            </a:endParaRPr>
          </a:p>
        </p:txBody>
      </p:sp>
      <p:sp>
        <p:nvSpPr>
          <p:cNvPr id="2186" name="Shape 2186"/>
          <p:cNvSpPr txBox="1"/>
          <p:nvPr/>
        </p:nvSpPr>
        <p:spPr>
          <a:xfrm>
            <a:off x="2516943" y="5107451"/>
            <a:ext cx="325730" cy="502702"/>
          </a:xfrm>
          <a:prstGeom prst="rect">
            <a:avLst/>
          </a:prstGeom>
          <a:noFill/>
          <a:ln>
            <a:noFill/>
          </a:ln>
        </p:spPr>
        <p:txBody>
          <a:bodyPr anchorCtr="0" anchor="t" bIns="45700" lIns="91425" spcFirstLastPara="1" rIns="91425" wrap="square" tIns="45700">
            <a:noAutofit/>
          </a:bodyPr>
          <a:lstStyle/>
          <a:p>
            <a:pPr indent="0" lvl="0" marL="0" marR="0" rtl="0" algn="l">
              <a:lnSpc>
                <a:spcPct val="177777"/>
              </a:lnSpc>
              <a:spcBef>
                <a:spcPts val="0"/>
              </a:spcBef>
              <a:spcAft>
                <a:spcPts val="0"/>
              </a:spcAft>
              <a:buNone/>
            </a:pPr>
            <a:r>
              <a:rPr b="0" lang="de-CH" sz="1800">
                <a:solidFill>
                  <a:schemeClr val="dk1"/>
                </a:solidFill>
                <a:latin typeface="Arial"/>
                <a:ea typeface="Arial"/>
                <a:cs typeface="Arial"/>
                <a:sym typeface="Arial"/>
              </a:rPr>
              <a:t>T</a:t>
            </a:r>
            <a:endParaRPr/>
          </a:p>
        </p:txBody>
      </p:sp>
      <p:grpSp>
        <p:nvGrpSpPr>
          <p:cNvPr id="2187" name="Shape 2187"/>
          <p:cNvGrpSpPr/>
          <p:nvPr/>
        </p:nvGrpSpPr>
        <p:grpSpPr>
          <a:xfrm>
            <a:off x="2306888" y="3751742"/>
            <a:ext cx="77013" cy="318553"/>
            <a:chOff x="1701" y="3339"/>
            <a:chExt cx="45" cy="182"/>
          </a:xfrm>
        </p:grpSpPr>
        <p:cxnSp>
          <p:nvCxnSpPr>
            <p:cNvPr id="2188" name="Shape 2188"/>
            <p:cNvCxnSpPr/>
            <p:nvPr/>
          </p:nvCxnSpPr>
          <p:spPr>
            <a:xfrm>
              <a:off x="1701"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89" name="Shape 2189"/>
            <p:cNvCxnSpPr/>
            <p:nvPr/>
          </p:nvCxnSpPr>
          <p:spPr>
            <a:xfrm>
              <a:off x="1746"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90" name="Shape 2190"/>
            <p:cNvCxnSpPr/>
            <p:nvPr/>
          </p:nvCxnSpPr>
          <p:spPr>
            <a:xfrm>
              <a:off x="1701" y="3339"/>
              <a:ext cx="45" cy="0"/>
            </a:xfrm>
            <a:prstGeom prst="straightConnector1">
              <a:avLst/>
            </a:prstGeom>
            <a:noFill/>
            <a:ln cap="flat" cmpd="sng" w="9525">
              <a:solidFill>
                <a:schemeClr val="dk1"/>
              </a:solidFill>
              <a:prstDash val="solid"/>
              <a:round/>
              <a:headEnd len="med" w="med" type="none"/>
              <a:tailEnd len="med" w="med" type="none"/>
            </a:ln>
          </p:spPr>
        </p:cxnSp>
      </p:grpSp>
      <p:cxnSp>
        <p:nvCxnSpPr>
          <p:cNvPr id="2191" name="Shape 2191"/>
          <p:cNvCxnSpPr/>
          <p:nvPr/>
        </p:nvCxnSpPr>
        <p:spPr>
          <a:xfrm>
            <a:off x="2374187" y="4079394"/>
            <a:ext cx="612602" cy="0"/>
          </a:xfrm>
          <a:prstGeom prst="straightConnector1">
            <a:avLst/>
          </a:prstGeom>
          <a:noFill/>
          <a:ln cap="flat" cmpd="sng" w="9525">
            <a:solidFill>
              <a:schemeClr val="dk1"/>
            </a:solidFill>
            <a:prstDash val="solid"/>
            <a:round/>
            <a:headEnd len="med" w="med" type="none"/>
            <a:tailEnd len="med" w="med" type="none"/>
          </a:ln>
        </p:spPr>
      </p:cxnSp>
      <p:cxnSp>
        <p:nvCxnSpPr>
          <p:cNvPr id="2192" name="Shape 2192"/>
          <p:cNvCxnSpPr/>
          <p:nvPr/>
        </p:nvCxnSpPr>
        <p:spPr>
          <a:xfrm>
            <a:off x="2377077" y="4027394"/>
            <a:ext cx="0" cy="952159"/>
          </a:xfrm>
          <a:prstGeom prst="straightConnector1">
            <a:avLst/>
          </a:prstGeom>
          <a:noFill/>
          <a:ln cap="flat" cmpd="sng" w="9525">
            <a:solidFill>
              <a:schemeClr val="dk1"/>
            </a:solidFill>
            <a:prstDash val="solid"/>
            <a:round/>
            <a:headEnd len="med" w="med" type="none"/>
            <a:tailEnd len="med" w="med" type="none"/>
          </a:ln>
        </p:spPr>
      </p:cxnSp>
      <p:cxnSp>
        <p:nvCxnSpPr>
          <p:cNvPr id="2193" name="Shape 2193"/>
          <p:cNvCxnSpPr/>
          <p:nvPr/>
        </p:nvCxnSpPr>
        <p:spPr>
          <a:xfrm>
            <a:off x="7921696" y="4080523"/>
            <a:ext cx="612602" cy="0"/>
          </a:xfrm>
          <a:prstGeom prst="straightConnector1">
            <a:avLst/>
          </a:prstGeom>
          <a:noFill/>
          <a:ln cap="flat" cmpd="sng" w="9525">
            <a:solidFill>
              <a:schemeClr val="dk1"/>
            </a:solidFill>
            <a:prstDash val="solid"/>
            <a:round/>
            <a:headEnd len="med" w="med" type="none"/>
            <a:tailEnd len="med" w="med" type="none"/>
          </a:ln>
        </p:spPr>
      </p:cxnSp>
      <p:grpSp>
        <p:nvGrpSpPr>
          <p:cNvPr id="2194" name="Shape 2194"/>
          <p:cNvGrpSpPr/>
          <p:nvPr/>
        </p:nvGrpSpPr>
        <p:grpSpPr>
          <a:xfrm>
            <a:off x="8530313" y="3760841"/>
            <a:ext cx="77013" cy="318553"/>
            <a:chOff x="1701" y="3339"/>
            <a:chExt cx="45" cy="182"/>
          </a:xfrm>
        </p:grpSpPr>
        <p:cxnSp>
          <p:nvCxnSpPr>
            <p:cNvPr id="2195" name="Shape 2195"/>
            <p:cNvCxnSpPr/>
            <p:nvPr/>
          </p:nvCxnSpPr>
          <p:spPr>
            <a:xfrm>
              <a:off x="1701"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96" name="Shape 2196"/>
            <p:cNvCxnSpPr/>
            <p:nvPr/>
          </p:nvCxnSpPr>
          <p:spPr>
            <a:xfrm>
              <a:off x="1746" y="3339"/>
              <a:ext cx="0" cy="182"/>
            </a:xfrm>
            <a:prstGeom prst="straightConnector1">
              <a:avLst/>
            </a:prstGeom>
            <a:noFill/>
            <a:ln cap="flat" cmpd="sng" w="9525">
              <a:solidFill>
                <a:schemeClr val="dk1"/>
              </a:solidFill>
              <a:prstDash val="solid"/>
              <a:round/>
              <a:headEnd len="med" w="med" type="none"/>
              <a:tailEnd len="med" w="med" type="none"/>
            </a:ln>
          </p:spPr>
        </p:cxnSp>
        <p:cxnSp>
          <p:nvCxnSpPr>
            <p:cNvPr id="2197" name="Shape 2197"/>
            <p:cNvCxnSpPr/>
            <p:nvPr/>
          </p:nvCxnSpPr>
          <p:spPr>
            <a:xfrm>
              <a:off x="1701" y="3339"/>
              <a:ext cx="45" cy="0"/>
            </a:xfrm>
            <a:prstGeom prst="straightConnector1">
              <a:avLst/>
            </a:prstGeom>
            <a:noFill/>
            <a:ln cap="flat" cmpd="sng" w="9525">
              <a:solidFill>
                <a:schemeClr val="dk1"/>
              </a:solidFill>
              <a:prstDash val="solid"/>
              <a:round/>
              <a:headEnd len="med" w="med" type="none"/>
              <a:tailEnd len="med" w="med" type="none"/>
            </a:ln>
          </p:spPr>
        </p:cxnSp>
      </p:grpSp>
      <p:sp>
        <p:nvSpPr>
          <p:cNvPr id="2198" name="Shape 2198"/>
          <p:cNvSpPr txBox="1"/>
          <p:nvPr/>
        </p:nvSpPr>
        <p:spPr>
          <a:xfrm>
            <a:off x="1962865" y="3135516"/>
            <a:ext cx="619609" cy="44678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b="0" lang="de-CH" sz="1600">
                <a:solidFill>
                  <a:srgbClr val="0070C0"/>
                </a:solidFill>
                <a:latin typeface="Arial"/>
                <a:ea typeface="Arial"/>
                <a:cs typeface="Arial"/>
                <a:sym typeface="Arial"/>
              </a:rPr>
              <a:t>Start</a:t>
            </a:r>
            <a:endParaRPr b="0" sz="1600">
              <a:solidFill>
                <a:srgbClr val="0070C0"/>
              </a:solidFill>
              <a:latin typeface="Arial"/>
              <a:ea typeface="Arial"/>
              <a:cs typeface="Arial"/>
              <a:sym typeface="Arial"/>
            </a:endParaRPr>
          </a:p>
        </p:txBody>
      </p:sp>
      <p:sp>
        <p:nvSpPr>
          <p:cNvPr id="2199" name="Shape 2199"/>
          <p:cNvSpPr txBox="1"/>
          <p:nvPr/>
        </p:nvSpPr>
        <p:spPr>
          <a:xfrm>
            <a:off x="2251835" y="5567141"/>
            <a:ext cx="6898989" cy="502702"/>
          </a:xfrm>
          <a:prstGeom prst="rect">
            <a:avLst/>
          </a:prstGeom>
          <a:noFill/>
          <a:ln>
            <a:noFill/>
          </a:ln>
        </p:spPr>
        <p:txBody>
          <a:bodyPr anchorCtr="0" anchor="t" bIns="45700" lIns="91425" spcFirstLastPara="1" rIns="91425" wrap="square" tIns="45700">
            <a:noAutofit/>
          </a:bodyPr>
          <a:lstStyle/>
          <a:p>
            <a:pPr indent="0" lvl="0" marL="0" marR="0" rtl="0" algn="l">
              <a:lnSpc>
                <a:spcPct val="177777"/>
              </a:lnSpc>
              <a:spcBef>
                <a:spcPts val="0"/>
              </a:spcBef>
              <a:spcAft>
                <a:spcPts val="0"/>
              </a:spcAft>
              <a:buNone/>
            </a:pPr>
            <a:r>
              <a:rPr b="0" lang="de-CH" sz="1800">
                <a:solidFill>
                  <a:schemeClr val="dk1"/>
                </a:solidFill>
                <a:latin typeface="Arial"/>
                <a:ea typeface="Arial"/>
                <a:cs typeface="Arial"/>
                <a:sym typeface="Arial"/>
              </a:rPr>
              <a:t>1        2	       3	    4	 5        6	        7	    8	 9          10</a:t>
            </a:r>
            <a:endParaRPr b="0" sz="18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4" name="Shape 2204"/>
        <p:cNvGrpSpPr/>
        <p:nvPr/>
      </p:nvGrpSpPr>
      <p:grpSpPr>
        <a:xfrm>
          <a:off x="0" y="0"/>
          <a:ext cx="0" cy="0"/>
          <a:chOff x="0" y="0"/>
          <a:chExt cx="0" cy="0"/>
        </a:xfrm>
      </p:grpSpPr>
      <p:sp>
        <p:nvSpPr>
          <p:cNvPr id="2205" name="Shape 2205"/>
          <p:cNvSpPr txBox="1"/>
          <p:nvPr>
            <p:ph type="title"/>
          </p:nvPr>
        </p:nvSpPr>
        <p:spPr>
          <a:xfrm>
            <a:off x="515407" y="628650"/>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rgbClr val="0070C0"/>
                </a:solidFill>
                <a:latin typeface="Arial"/>
                <a:ea typeface="Arial"/>
                <a:cs typeface="Arial"/>
                <a:sym typeface="Arial"/>
              </a:rPr>
              <a:t>Block Diagram of UAR(T)</a:t>
            </a:r>
            <a:br>
              <a:rPr b="1" i="0" lang="de-CH" sz="2800" u="none" cap="none" strike="noStrike">
                <a:solidFill>
                  <a:srgbClr val="0070C0"/>
                </a:solidFill>
                <a:latin typeface="Arial"/>
                <a:ea typeface="Arial"/>
                <a:cs typeface="Arial"/>
                <a:sym typeface="Arial"/>
              </a:rPr>
            </a:br>
            <a:r>
              <a:rPr b="0" i="0" lang="de-CH" sz="1800" u="none" cap="none" strike="noStrike">
                <a:solidFill>
                  <a:srgbClr val="0070C0"/>
                </a:solidFill>
                <a:latin typeface="Arial"/>
                <a:ea typeface="Arial"/>
                <a:cs typeface="Arial"/>
                <a:sym typeface="Arial"/>
              </a:rPr>
              <a:t>DIVIDE AND CONQUER</a:t>
            </a:r>
            <a:endParaRPr b="0" i="0" sz="1800" u="none" cap="none" strike="noStrike">
              <a:solidFill>
                <a:srgbClr val="0070C0"/>
              </a:solidFill>
              <a:latin typeface="Arial"/>
              <a:ea typeface="Arial"/>
              <a:cs typeface="Arial"/>
              <a:sym typeface="Arial"/>
            </a:endParaRPr>
          </a:p>
        </p:txBody>
      </p:sp>
      <p:sp>
        <p:nvSpPr>
          <p:cNvPr id="2206" name="Shape 2206"/>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id="2207" name="Shape 2207"/>
          <p:cNvSpPr txBox="1"/>
          <p:nvPr/>
        </p:nvSpPr>
        <p:spPr>
          <a:xfrm>
            <a:off x="2033517" y="2354240"/>
            <a:ext cx="1146468" cy="91307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77777"/>
              </a:lnSpc>
              <a:spcBef>
                <a:spcPts val="0"/>
              </a:spcBef>
              <a:spcAft>
                <a:spcPts val="0"/>
              </a:spcAft>
              <a:buNone/>
            </a:pPr>
            <a:r>
              <a:rPr b="0" lang="de-CH" sz="1800">
                <a:solidFill>
                  <a:schemeClr val="dk2"/>
                </a:solidFill>
                <a:latin typeface="Arial"/>
                <a:ea typeface="Arial"/>
                <a:cs typeface="Arial"/>
                <a:sym typeface="Arial"/>
              </a:rPr>
              <a:t>sync_n_</a:t>
            </a:r>
            <a:br>
              <a:rPr b="0" lang="de-CH" sz="1800">
                <a:solidFill>
                  <a:schemeClr val="dk2"/>
                </a:solidFill>
                <a:latin typeface="Arial"/>
                <a:ea typeface="Arial"/>
                <a:cs typeface="Arial"/>
                <a:sym typeface="Arial"/>
              </a:rPr>
            </a:br>
            <a:r>
              <a:rPr b="0" lang="de-CH" sz="1800">
                <a:solidFill>
                  <a:schemeClr val="dk2"/>
                </a:solidFill>
                <a:latin typeface="Arial"/>
                <a:ea typeface="Arial"/>
                <a:cs typeface="Arial"/>
                <a:sym typeface="Arial"/>
              </a:rPr>
              <a:t>edge_det</a:t>
            </a:r>
            <a:endParaRPr b="0" sz="1800">
              <a:solidFill>
                <a:schemeClr val="dk2"/>
              </a:solidFill>
              <a:latin typeface="Arial"/>
              <a:ea typeface="Arial"/>
              <a:cs typeface="Arial"/>
              <a:sym typeface="Arial"/>
            </a:endParaRPr>
          </a:p>
        </p:txBody>
      </p:sp>
      <p:cxnSp>
        <p:nvCxnSpPr>
          <p:cNvPr id="2208" name="Shape 2208"/>
          <p:cNvCxnSpPr>
            <a:endCxn id="2207" idx="1"/>
          </p:cNvCxnSpPr>
          <p:nvPr/>
        </p:nvCxnSpPr>
        <p:spPr>
          <a:xfrm>
            <a:off x="798417" y="2810775"/>
            <a:ext cx="1235100" cy="0"/>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2209" name="Shape 2209"/>
          <p:cNvSpPr txBox="1"/>
          <p:nvPr/>
        </p:nvSpPr>
        <p:spPr>
          <a:xfrm>
            <a:off x="4224096" y="2445931"/>
            <a:ext cx="1120820" cy="72968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de-CH" sz="1800">
                <a:solidFill>
                  <a:schemeClr val="dk2"/>
                </a:solidFill>
                <a:latin typeface="Arial"/>
                <a:ea typeface="Arial"/>
                <a:cs typeface="Arial"/>
                <a:sym typeface="Arial"/>
              </a:rPr>
              <a:t>RX_FSM</a:t>
            </a:r>
            <a:endParaRPr/>
          </a:p>
          <a:p>
            <a:pPr indent="0" lvl="0" marL="0" marR="0" rtl="0" algn="l">
              <a:lnSpc>
                <a:spcPct val="177777"/>
              </a:lnSpc>
              <a:spcBef>
                <a:spcPts val="0"/>
              </a:spcBef>
              <a:spcAft>
                <a:spcPts val="0"/>
              </a:spcAft>
              <a:buNone/>
            </a:pPr>
            <a:r>
              <a:t/>
            </a:r>
            <a:endParaRPr b="0" sz="1800">
              <a:solidFill>
                <a:schemeClr val="dk2"/>
              </a:solidFill>
              <a:latin typeface="Arial"/>
              <a:ea typeface="Arial"/>
              <a:cs typeface="Arial"/>
              <a:sym typeface="Arial"/>
            </a:endParaRPr>
          </a:p>
        </p:txBody>
      </p:sp>
      <p:sp>
        <p:nvSpPr>
          <p:cNvPr id="2210" name="Shape 2210"/>
          <p:cNvSpPr txBox="1"/>
          <p:nvPr/>
        </p:nvSpPr>
        <p:spPr>
          <a:xfrm>
            <a:off x="6389027" y="2466966"/>
            <a:ext cx="1172116" cy="64633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de-CH" sz="1800">
                <a:solidFill>
                  <a:schemeClr val="dk2"/>
                </a:solidFill>
                <a:latin typeface="Arial"/>
                <a:ea typeface="Arial"/>
                <a:cs typeface="Arial"/>
                <a:sym typeface="Arial"/>
              </a:rPr>
              <a:t>tick_</a:t>
            </a:r>
            <a:endParaRPr/>
          </a:p>
          <a:p>
            <a:pPr indent="0" lvl="0" marL="0" marR="0" rtl="0" algn="l">
              <a:lnSpc>
                <a:spcPct val="100000"/>
              </a:lnSpc>
              <a:spcBef>
                <a:spcPts val="0"/>
              </a:spcBef>
              <a:spcAft>
                <a:spcPts val="0"/>
              </a:spcAft>
              <a:buNone/>
            </a:pPr>
            <a:r>
              <a:rPr b="0" lang="de-CH" sz="1800">
                <a:solidFill>
                  <a:schemeClr val="dk2"/>
                </a:solidFill>
                <a:latin typeface="Arial"/>
                <a:ea typeface="Arial"/>
                <a:cs typeface="Arial"/>
                <a:sym typeface="Arial"/>
              </a:rPr>
              <a:t>generator</a:t>
            </a:r>
            <a:endParaRPr b="0" sz="1800">
              <a:solidFill>
                <a:schemeClr val="dk2"/>
              </a:solidFill>
              <a:latin typeface="Arial"/>
              <a:ea typeface="Arial"/>
              <a:cs typeface="Arial"/>
              <a:sym typeface="Arial"/>
            </a:endParaRPr>
          </a:p>
        </p:txBody>
      </p:sp>
      <p:sp>
        <p:nvSpPr>
          <p:cNvPr id="2211" name="Shape 2211"/>
          <p:cNvSpPr txBox="1"/>
          <p:nvPr/>
        </p:nvSpPr>
        <p:spPr>
          <a:xfrm>
            <a:off x="4224096" y="3918441"/>
            <a:ext cx="1069524" cy="64633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de-CH" sz="1800">
                <a:solidFill>
                  <a:schemeClr val="dk2"/>
                </a:solidFill>
                <a:latin typeface="Arial"/>
                <a:ea typeface="Arial"/>
                <a:cs typeface="Arial"/>
                <a:sym typeface="Arial"/>
              </a:rPr>
              <a:t>RX_</a:t>
            </a:r>
            <a:br>
              <a:rPr b="0" lang="de-CH" sz="1800">
                <a:solidFill>
                  <a:schemeClr val="dk2"/>
                </a:solidFill>
                <a:latin typeface="Arial"/>
                <a:ea typeface="Arial"/>
                <a:cs typeface="Arial"/>
                <a:sym typeface="Arial"/>
              </a:rPr>
            </a:br>
            <a:r>
              <a:rPr b="0" lang="de-CH" sz="1800">
                <a:solidFill>
                  <a:schemeClr val="dk2"/>
                </a:solidFill>
                <a:latin typeface="Arial"/>
                <a:ea typeface="Arial"/>
                <a:cs typeface="Arial"/>
                <a:sym typeface="Arial"/>
              </a:rPr>
              <a:t>registers</a:t>
            </a:r>
            <a:endParaRPr b="0" sz="1800">
              <a:solidFill>
                <a:schemeClr val="dk2"/>
              </a:solidFill>
              <a:latin typeface="Arial"/>
              <a:ea typeface="Arial"/>
              <a:cs typeface="Arial"/>
              <a:sym typeface="Arial"/>
            </a:endParaRPr>
          </a:p>
        </p:txBody>
      </p:sp>
      <p:sp>
        <p:nvSpPr>
          <p:cNvPr id="2212" name="Shape 2212"/>
          <p:cNvSpPr txBox="1"/>
          <p:nvPr/>
        </p:nvSpPr>
        <p:spPr>
          <a:xfrm>
            <a:off x="6307654" y="3960118"/>
            <a:ext cx="1133644" cy="64633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de-CH" sz="1800">
                <a:solidFill>
                  <a:schemeClr val="dk2"/>
                </a:solidFill>
                <a:latin typeface="Arial"/>
                <a:ea typeface="Arial"/>
                <a:cs typeface="Arial"/>
                <a:sym typeface="Arial"/>
              </a:rPr>
              <a:t>sev_seg</a:t>
            </a:r>
            <a:br>
              <a:rPr b="0" lang="de-CH" sz="1800">
                <a:solidFill>
                  <a:schemeClr val="dk2"/>
                </a:solidFill>
                <a:latin typeface="Arial"/>
                <a:ea typeface="Arial"/>
                <a:cs typeface="Arial"/>
                <a:sym typeface="Arial"/>
              </a:rPr>
            </a:br>
            <a:r>
              <a:rPr b="0" lang="de-CH" sz="1800">
                <a:solidFill>
                  <a:schemeClr val="dk2"/>
                </a:solidFill>
                <a:latin typeface="Arial"/>
                <a:ea typeface="Arial"/>
                <a:cs typeface="Arial"/>
                <a:sym typeface="Arial"/>
              </a:rPr>
              <a:t>decoders</a:t>
            </a:r>
            <a:endParaRPr b="0" sz="1800">
              <a:solidFill>
                <a:schemeClr val="dk2"/>
              </a:solidFill>
              <a:latin typeface="Arial"/>
              <a:ea typeface="Arial"/>
              <a:cs typeface="Arial"/>
              <a:sym typeface="Arial"/>
            </a:endParaRPr>
          </a:p>
        </p:txBody>
      </p:sp>
      <p:cxnSp>
        <p:nvCxnSpPr>
          <p:cNvPr id="2213" name="Shape 2213"/>
          <p:cNvCxnSpPr/>
          <p:nvPr/>
        </p:nvCxnSpPr>
        <p:spPr>
          <a:xfrm>
            <a:off x="3179985" y="2688609"/>
            <a:ext cx="1044111" cy="1611"/>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214" name="Shape 2214"/>
          <p:cNvCxnSpPr/>
          <p:nvPr/>
        </p:nvCxnSpPr>
        <p:spPr>
          <a:xfrm>
            <a:off x="3111718" y="3164179"/>
            <a:ext cx="1112400" cy="1098000"/>
          </a:xfrm>
          <a:prstGeom prst="bentConnector3">
            <a:avLst>
              <a:gd fmla="val 50000" name="adj1"/>
            </a:avLst>
          </a:prstGeom>
          <a:solidFill>
            <a:schemeClr val="accent1"/>
          </a:solidFill>
          <a:ln cap="flat" cmpd="sng" w="9525">
            <a:solidFill>
              <a:schemeClr val="dk1"/>
            </a:solidFill>
            <a:prstDash val="solid"/>
            <a:round/>
            <a:headEnd len="sm" w="sm" type="none"/>
            <a:tailEnd len="med" w="med" type="triangle"/>
          </a:ln>
        </p:spPr>
      </p:cxnSp>
      <p:cxnSp>
        <p:nvCxnSpPr>
          <p:cNvPr id="2215" name="Shape 2215"/>
          <p:cNvCxnSpPr/>
          <p:nvPr/>
        </p:nvCxnSpPr>
        <p:spPr>
          <a:xfrm>
            <a:off x="5278582" y="4239329"/>
            <a:ext cx="1044111" cy="1611"/>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216" name="Shape 2216"/>
          <p:cNvCxnSpPr/>
          <p:nvPr/>
        </p:nvCxnSpPr>
        <p:spPr>
          <a:xfrm>
            <a:off x="7411221" y="4253726"/>
            <a:ext cx="1044111" cy="1611"/>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217" name="Shape 2217"/>
          <p:cNvCxnSpPr/>
          <p:nvPr/>
        </p:nvCxnSpPr>
        <p:spPr>
          <a:xfrm>
            <a:off x="5344916" y="2646774"/>
            <a:ext cx="1044111" cy="1611"/>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218" name="Shape 2218"/>
          <p:cNvCxnSpPr/>
          <p:nvPr/>
        </p:nvCxnSpPr>
        <p:spPr>
          <a:xfrm>
            <a:off x="5344916" y="2911196"/>
            <a:ext cx="1044111" cy="1611"/>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2219" name="Shape 2219"/>
          <p:cNvSpPr/>
          <p:nvPr/>
        </p:nvSpPr>
        <p:spPr>
          <a:xfrm>
            <a:off x="3957851" y="2729552"/>
            <a:ext cx="4435522" cy="750627"/>
          </a:xfrm>
          <a:custGeom>
            <a:pathLst>
              <a:path extrusionOk="0" h="750627" w="4435522">
                <a:moveTo>
                  <a:pt x="3603009" y="0"/>
                </a:moveTo>
                <a:lnTo>
                  <a:pt x="4435522" y="0"/>
                </a:lnTo>
                <a:lnTo>
                  <a:pt x="4408227" y="750627"/>
                </a:lnTo>
                <a:lnTo>
                  <a:pt x="0" y="750627"/>
                </a:lnTo>
                <a:cubicBezTo>
                  <a:pt x="2275" y="575481"/>
                  <a:pt x="4549" y="400334"/>
                  <a:pt x="6824" y="225188"/>
                </a:cubicBezTo>
                <a:lnTo>
                  <a:pt x="272955" y="225188"/>
                </a:lnTo>
              </a:path>
            </a:pathLst>
          </a:custGeom>
          <a:no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2220" name="Shape 2220"/>
          <p:cNvSpPr/>
          <p:nvPr/>
        </p:nvSpPr>
        <p:spPr>
          <a:xfrm>
            <a:off x="3937379" y="3473355"/>
            <a:ext cx="293427" cy="573206"/>
          </a:xfrm>
          <a:custGeom>
            <a:pathLst>
              <a:path extrusionOk="0" h="573206" w="293427">
                <a:moveTo>
                  <a:pt x="13648" y="0"/>
                </a:moveTo>
                <a:lnTo>
                  <a:pt x="0" y="573206"/>
                </a:lnTo>
                <a:lnTo>
                  <a:pt x="293427" y="573206"/>
                </a:lnTo>
              </a:path>
            </a:pathLst>
          </a:custGeom>
          <a:noFill/>
          <a:ln cap="flat" cmpd="sng" w="9525">
            <a:solidFill>
              <a:schemeClr val="dk1"/>
            </a:solidFill>
            <a:prstDash val="solid"/>
            <a:round/>
            <a:headEnd len="med" w="med" type="oval"/>
            <a:tailEnd len="med" w="med" type="triangl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2221" name="Shape 2221"/>
          <p:cNvSpPr txBox="1"/>
          <p:nvPr/>
        </p:nvSpPr>
        <p:spPr>
          <a:xfrm>
            <a:off x="500316" y="2318460"/>
            <a:ext cx="699230" cy="91307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b="1" lang="de-CH" sz="1600">
                <a:solidFill>
                  <a:srgbClr val="0070C0"/>
                </a:solidFill>
                <a:latin typeface="Arial"/>
                <a:ea typeface="Arial"/>
                <a:cs typeface="Arial"/>
                <a:sym typeface="Arial"/>
              </a:rPr>
              <a:t>from </a:t>
            </a:r>
            <a:br>
              <a:rPr b="1" lang="de-CH" sz="1600">
                <a:solidFill>
                  <a:srgbClr val="0070C0"/>
                </a:solidFill>
                <a:latin typeface="Arial"/>
                <a:ea typeface="Arial"/>
                <a:cs typeface="Arial"/>
                <a:sym typeface="Arial"/>
              </a:rPr>
            </a:br>
            <a:r>
              <a:rPr b="1" lang="de-CH" sz="1600">
                <a:solidFill>
                  <a:srgbClr val="0070C0"/>
                </a:solidFill>
                <a:latin typeface="Arial"/>
                <a:ea typeface="Arial"/>
                <a:cs typeface="Arial"/>
                <a:sym typeface="Arial"/>
              </a:rPr>
              <a:t>GPIO</a:t>
            </a:r>
            <a:endParaRPr b="1" sz="1600">
              <a:solidFill>
                <a:srgbClr val="0070C0"/>
              </a:solidFill>
              <a:latin typeface="Arial"/>
              <a:ea typeface="Arial"/>
              <a:cs typeface="Arial"/>
              <a:sym typeface="Arial"/>
            </a:endParaRPr>
          </a:p>
        </p:txBody>
      </p:sp>
      <p:sp>
        <p:nvSpPr>
          <p:cNvPr id="2222" name="Shape 2222"/>
          <p:cNvSpPr txBox="1"/>
          <p:nvPr/>
        </p:nvSpPr>
        <p:spPr>
          <a:xfrm>
            <a:off x="8336405" y="3759958"/>
            <a:ext cx="1085554" cy="91307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b="1" lang="de-CH" sz="1600">
                <a:solidFill>
                  <a:srgbClr val="0070C0"/>
                </a:solidFill>
                <a:latin typeface="Arial"/>
                <a:ea typeface="Arial"/>
                <a:cs typeface="Arial"/>
                <a:sym typeface="Arial"/>
              </a:rPr>
              <a:t>to </a:t>
            </a:r>
            <a:br>
              <a:rPr b="1" lang="de-CH" sz="1600">
                <a:solidFill>
                  <a:srgbClr val="0070C0"/>
                </a:solidFill>
                <a:latin typeface="Arial"/>
                <a:ea typeface="Arial"/>
                <a:cs typeface="Arial"/>
                <a:sym typeface="Arial"/>
              </a:rPr>
            </a:br>
            <a:r>
              <a:rPr b="1" lang="de-CH" sz="1600">
                <a:solidFill>
                  <a:srgbClr val="0070C0"/>
                </a:solidFill>
                <a:latin typeface="Arial"/>
                <a:ea typeface="Arial"/>
                <a:cs typeface="Arial"/>
                <a:sym typeface="Arial"/>
              </a:rPr>
              <a:t>HEX[6..0]</a:t>
            </a:r>
            <a:endParaRPr b="1" sz="1600">
              <a:solidFill>
                <a:srgbClr val="0070C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pic>
        <p:nvPicPr>
          <p:cNvPr id="103" name="Shape 103"/>
          <p:cNvPicPr preferRelativeResize="0"/>
          <p:nvPr/>
        </p:nvPicPr>
        <p:blipFill rotWithShape="1">
          <a:blip r:embed="rId3">
            <a:alphaModFix/>
          </a:blip>
          <a:srcRect b="0" l="0" r="0" t="0"/>
          <a:stretch/>
        </p:blipFill>
        <p:spPr>
          <a:xfrm>
            <a:off x="442362" y="942302"/>
            <a:ext cx="4937555" cy="6021408"/>
          </a:xfrm>
          <a:prstGeom prst="rect">
            <a:avLst/>
          </a:prstGeom>
          <a:noFill/>
          <a:ln>
            <a:noFill/>
          </a:ln>
        </p:spPr>
      </p:pic>
      <p:sp>
        <p:nvSpPr>
          <p:cNvPr id="104" name="Shape 104"/>
          <p:cNvSpPr/>
          <p:nvPr/>
        </p:nvSpPr>
        <p:spPr>
          <a:xfrm>
            <a:off x="5748597" y="3061296"/>
            <a:ext cx="4264173" cy="38882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de-CH" sz="2000">
                <a:solidFill>
                  <a:srgbClr val="FF0000"/>
                </a:solidFill>
                <a:latin typeface="Courier New"/>
                <a:ea typeface="Courier New"/>
                <a:cs typeface="Courier New"/>
                <a:sym typeface="Courier New"/>
              </a:rPr>
              <a:t>IF</a:t>
            </a:r>
            <a:r>
              <a:rPr b="1" lang="de-CH" sz="2000">
                <a:solidFill>
                  <a:schemeClr val="dk2"/>
                </a:solidFill>
                <a:latin typeface="Courier New"/>
                <a:ea typeface="Courier New"/>
                <a:cs typeface="Courier New"/>
                <a:sym typeface="Courier New"/>
              </a:rPr>
              <a:t> bool_expr_1 </a:t>
            </a:r>
            <a:r>
              <a:rPr b="1" lang="de-CH" sz="2000">
                <a:solidFill>
                  <a:srgbClr val="FF0000"/>
                </a:solidFill>
                <a:latin typeface="Courier New"/>
                <a:ea typeface="Courier New"/>
                <a:cs typeface="Courier New"/>
                <a:sym typeface="Courier New"/>
              </a:rPr>
              <a:t>THEN</a:t>
            </a:r>
            <a:endParaRPr/>
          </a:p>
          <a:p>
            <a:pPr indent="0" lvl="0" marL="0" marR="0" rtl="0" algn="l">
              <a:lnSpc>
                <a:spcPct val="100000"/>
              </a:lnSpc>
              <a:spcBef>
                <a:spcPts val="1000"/>
              </a:spcBef>
              <a:spcAft>
                <a:spcPts val="0"/>
              </a:spcAft>
              <a:buNone/>
            </a:pPr>
            <a:r>
              <a:rPr b="1" lang="de-CH" sz="2000">
                <a:solidFill>
                  <a:schemeClr val="dk2"/>
                </a:solidFill>
                <a:latin typeface="Courier New"/>
                <a:ea typeface="Courier New"/>
                <a:cs typeface="Courier New"/>
                <a:sym typeface="Courier New"/>
              </a:rPr>
              <a:t>    sig &lt;= val_expr_1;</a:t>
            </a:r>
            <a:endParaRPr/>
          </a:p>
          <a:p>
            <a:pPr indent="0" lvl="0" marL="0" marR="0" rtl="0" algn="l">
              <a:lnSpc>
                <a:spcPct val="100000"/>
              </a:lnSpc>
              <a:spcBef>
                <a:spcPts val="1000"/>
              </a:spcBef>
              <a:spcAft>
                <a:spcPts val="0"/>
              </a:spcAft>
              <a:buNone/>
            </a:pPr>
            <a:r>
              <a:rPr b="1" lang="de-CH" sz="2000">
                <a:solidFill>
                  <a:srgbClr val="FF0000"/>
                </a:solidFill>
                <a:latin typeface="Courier New"/>
                <a:ea typeface="Courier New"/>
                <a:cs typeface="Courier New"/>
                <a:sym typeface="Courier New"/>
              </a:rPr>
              <a:t>ELSIF</a:t>
            </a:r>
            <a:r>
              <a:rPr b="1" lang="de-CH" sz="2000">
                <a:solidFill>
                  <a:schemeClr val="dk2"/>
                </a:solidFill>
                <a:latin typeface="Courier New"/>
                <a:ea typeface="Courier New"/>
                <a:cs typeface="Courier New"/>
                <a:sym typeface="Courier New"/>
              </a:rPr>
              <a:t> bool_expr_2 </a:t>
            </a:r>
            <a:r>
              <a:rPr b="1" lang="de-CH" sz="2000">
                <a:solidFill>
                  <a:srgbClr val="FF0000"/>
                </a:solidFill>
                <a:latin typeface="Courier New"/>
                <a:ea typeface="Courier New"/>
                <a:cs typeface="Courier New"/>
                <a:sym typeface="Courier New"/>
              </a:rPr>
              <a:t>THEN</a:t>
            </a:r>
            <a:endParaRPr/>
          </a:p>
          <a:p>
            <a:pPr indent="0" lvl="0" marL="0" marR="0" rtl="0" algn="l">
              <a:lnSpc>
                <a:spcPct val="100000"/>
              </a:lnSpc>
              <a:spcBef>
                <a:spcPts val="1000"/>
              </a:spcBef>
              <a:spcAft>
                <a:spcPts val="0"/>
              </a:spcAft>
              <a:buNone/>
            </a:pPr>
            <a:r>
              <a:rPr b="1" lang="de-CH" sz="2000">
                <a:solidFill>
                  <a:schemeClr val="dk2"/>
                </a:solidFill>
                <a:latin typeface="Courier New"/>
                <a:ea typeface="Courier New"/>
                <a:cs typeface="Courier New"/>
                <a:sym typeface="Courier New"/>
              </a:rPr>
              <a:t>    sig &lt;= val_expr_2;</a:t>
            </a:r>
            <a:endParaRPr/>
          </a:p>
          <a:p>
            <a:pPr indent="0" lvl="0" marL="0" marR="0" rtl="0" algn="l">
              <a:lnSpc>
                <a:spcPct val="100000"/>
              </a:lnSpc>
              <a:spcBef>
                <a:spcPts val="1000"/>
              </a:spcBef>
              <a:spcAft>
                <a:spcPts val="0"/>
              </a:spcAft>
              <a:buNone/>
            </a:pPr>
            <a:r>
              <a:rPr b="1" lang="de-CH" sz="2000">
                <a:solidFill>
                  <a:srgbClr val="FF0000"/>
                </a:solidFill>
                <a:latin typeface="Courier New"/>
                <a:ea typeface="Courier New"/>
                <a:cs typeface="Courier New"/>
                <a:sym typeface="Courier New"/>
              </a:rPr>
              <a:t>ELSIF</a:t>
            </a:r>
            <a:r>
              <a:rPr b="1" lang="de-CH" sz="2000">
                <a:solidFill>
                  <a:schemeClr val="dk2"/>
                </a:solidFill>
                <a:latin typeface="Courier New"/>
                <a:ea typeface="Courier New"/>
                <a:cs typeface="Courier New"/>
                <a:sym typeface="Courier New"/>
              </a:rPr>
              <a:t> bool_expr_3 </a:t>
            </a:r>
            <a:r>
              <a:rPr b="1" lang="de-CH" sz="2000">
                <a:solidFill>
                  <a:srgbClr val="FF0000"/>
                </a:solidFill>
                <a:latin typeface="Courier New"/>
                <a:ea typeface="Courier New"/>
                <a:cs typeface="Courier New"/>
                <a:sym typeface="Courier New"/>
              </a:rPr>
              <a:t>THEN</a:t>
            </a:r>
            <a:endParaRPr/>
          </a:p>
          <a:p>
            <a:pPr indent="0" lvl="0" marL="0" marR="0" rtl="0" algn="l">
              <a:lnSpc>
                <a:spcPct val="100000"/>
              </a:lnSpc>
              <a:spcBef>
                <a:spcPts val="1000"/>
              </a:spcBef>
              <a:spcAft>
                <a:spcPts val="0"/>
              </a:spcAft>
              <a:buNone/>
            </a:pPr>
            <a:r>
              <a:rPr b="1" lang="de-CH" sz="2000">
                <a:solidFill>
                  <a:schemeClr val="dk2"/>
                </a:solidFill>
                <a:latin typeface="Courier New"/>
                <a:ea typeface="Courier New"/>
                <a:cs typeface="Courier New"/>
                <a:sym typeface="Courier New"/>
              </a:rPr>
              <a:t>    sig &lt;= val_expr_3;</a:t>
            </a:r>
            <a:endParaRPr/>
          </a:p>
          <a:p>
            <a:pPr indent="0" lvl="0" marL="0" marR="0" rtl="0" algn="l">
              <a:lnSpc>
                <a:spcPct val="100000"/>
              </a:lnSpc>
              <a:spcBef>
                <a:spcPts val="1000"/>
              </a:spcBef>
              <a:spcAft>
                <a:spcPts val="0"/>
              </a:spcAft>
              <a:buNone/>
            </a:pPr>
            <a:r>
              <a:rPr b="1" lang="de-CH" sz="2000">
                <a:solidFill>
                  <a:srgbClr val="FF0000"/>
                </a:solidFill>
                <a:latin typeface="Courier New"/>
                <a:ea typeface="Courier New"/>
                <a:cs typeface="Courier New"/>
                <a:sym typeface="Courier New"/>
              </a:rPr>
              <a:t>ELSE</a:t>
            </a:r>
            <a:endParaRPr b="1" sz="2000">
              <a:solidFill>
                <a:srgbClr val="FF0000"/>
              </a:solidFill>
              <a:latin typeface="Courier New"/>
              <a:ea typeface="Courier New"/>
              <a:cs typeface="Courier New"/>
              <a:sym typeface="Courier New"/>
            </a:endParaRPr>
          </a:p>
          <a:p>
            <a:pPr indent="0" lvl="0" marL="0" marR="0" rtl="0" algn="l">
              <a:lnSpc>
                <a:spcPct val="100000"/>
              </a:lnSpc>
              <a:spcBef>
                <a:spcPts val="1000"/>
              </a:spcBef>
              <a:spcAft>
                <a:spcPts val="0"/>
              </a:spcAft>
              <a:buNone/>
            </a:pPr>
            <a:r>
              <a:rPr b="1" lang="de-CH" sz="2000">
                <a:solidFill>
                  <a:schemeClr val="dk2"/>
                </a:solidFill>
                <a:latin typeface="Courier New"/>
                <a:ea typeface="Courier New"/>
                <a:cs typeface="Courier New"/>
                <a:sym typeface="Courier New"/>
              </a:rPr>
              <a:t>    sig &lt;= val_expr_4;</a:t>
            </a:r>
            <a:endParaRPr/>
          </a:p>
          <a:p>
            <a:pPr indent="0" lvl="0" marL="0" marR="0" rtl="0" algn="l">
              <a:lnSpc>
                <a:spcPct val="100000"/>
              </a:lnSpc>
              <a:spcBef>
                <a:spcPts val="1000"/>
              </a:spcBef>
              <a:spcAft>
                <a:spcPts val="0"/>
              </a:spcAft>
              <a:buNone/>
            </a:pPr>
            <a:r>
              <a:rPr b="1" lang="de-CH" sz="2000">
                <a:solidFill>
                  <a:srgbClr val="FF0000"/>
                </a:solidFill>
                <a:latin typeface="Courier New"/>
                <a:ea typeface="Courier New"/>
                <a:cs typeface="Courier New"/>
                <a:sym typeface="Courier New"/>
              </a:rPr>
              <a:t>END</a:t>
            </a:r>
            <a:r>
              <a:rPr b="1" lang="de-CH" sz="2000">
                <a:solidFill>
                  <a:schemeClr val="dk2"/>
                </a:solidFill>
                <a:latin typeface="Courier New"/>
                <a:ea typeface="Courier New"/>
                <a:cs typeface="Courier New"/>
                <a:sym typeface="Courier New"/>
              </a:rPr>
              <a:t> </a:t>
            </a:r>
            <a:r>
              <a:rPr b="1" lang="de-CH" sz="2000">
                <a:solidFill>
                  <a:srgbClr val="FF0000"/>
                </a:solidFill>
                <a:latin typeface="Courier New"/>
                <a:ea typeface="Courier New"/>
                <a:cs typeface="Courier New"/>
                <a:sym typeface="Courier New"/>
              </a:rPr>
              <a:t>IF</a:t>
            </a:r>
            <a:r>
              <a:rPr b="1" lang="de-CH" sz="2000">
                <a:solidFill>
                  <a:schemeClr val="dk2"/>
                </a:solidFill>
                <a:latin typeface="Courier New"/>
                <a:ea typeface="Courier New"/>
                <a:cs typeface="Courier New"/>
                <a:sym typeface="Courier New"/>
              </a:rPr>
              <a:t>;</a:t>
            </a:r>
            <a:endParaRPr b="1" sz="2000">
              <a:solidFill>
                <a:schemeClr val="dk2"/>
              </a:solidFill>
              <a:latin typeface="Courier New"/>
              <a:ea typeface="Courier New"/>
              <a:cs typeface="Courier New"/>
              <a:sym typeface="Courier New"/>
            </a:endParaRPr>
          </a:p>
        </p:txBody>
      </p:sp>
      <p:sp>
        <p:nvSpPr>
          <p:cNvPr id="105" name="Shape 105"/>
          <p:cNvSpPr/>
          <p:nvPr/>
        </p:nvSpPr>
        <p:spPr>
          <a:xfrm>
            <a:off x="368795" y="0"/>
            <a:ext cx="9222023" cy="1260211"/>
          </a:xfrm>
          <a:prstGeom prst="rect">
            <a:avLst/>
          </a:prstGeom>
          <a:noFill/>
          <a:ln>
            <a:noFill/>
          </a:ln>
        </p:spPr>
        <p:txBody>
          <a:bodyPr anchorCtr="0" anchor="ctr" bIns="52150" lIns="104300" spcFirstLastPara="1" rIns="104300" wrap="square" tIns="52150">
            <a:noAutofit/>
          </a:bodyPr>
          <a:lstStyle/>
          <a:p>
            <a:pPr indent="0" lvl="0" marL="0" marR="0" rtl="0" algn="l">
              <a:lnSpc>
                <a:spcPct val="114285"/>
              </a:lnSpc>
              <a:spcBef>
                <a:spcPts val="0"/>
              </a:spcBef>
              <a:spcAft>
                <a:spcPts val="0"/>
              </a:spcAft>
              <a:buNone/>
            </a:pPr>
            <a:r>
              <a:rPr b="1" lang="de-CH" sz="2800">
                <a:solidFill>
                  <a:schemeClr val="dk2"/>
                </a:solidFill>
                <a:latin typeface="Arial"/>
                <a:ea typeface="Arial"/>
                <a:cs typeface="Arial"/>
                <a:sym typeface="Arial"/>
              </a:rPr>
              <a:t>Priorisation with IF-THEN-ELSE</a:t>
            </a:r>
            <a:endParaRPr b="1" sz="2800">
              <a:solidFill>
                <a:schemeClr val="dk2"/>
              </a:solidFill>
              <a:latin typeface="Arial"/>
              <a:ea typeface="Arial"/>
              <a:cs typeface="Arial"/>
              <a:sym typeface="Arial"/>
            </a:endParaRPr>
          </a:p>
        </p:txBody>
      </p:sp>
      <p:sp>
        <p:nvSpPr>
          <p:cNvPr id="106" name="Shape 106"/>
          <p:cNvSpPr txBox="1"/>
          <p:nvPr/>
        </p:nvSpPr>
        <p:spPr>
          <a:xfrm>
            <a:off x="5758383" y="1653326"/>
            <a:ext cx="4536819" cy="11387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de-CH" sz="2800">
                <a:solidFill>
                  <a:srgbClr val="0000FF"/>
                </a:solidFill>
                <a:latin typeface="Arial"/>
                <a:ea typeface="Arial"/>
                <a:cs typeface="Arial"/>
                <a:sym typeface="Arial"/>
              </a:rPr>
              <a:t>IF-THEN-ELSE describes </a:t>
            </a:r>
            <a:endParaRPr/>
          </a:p>
          <a:p>
            <a:pPr indent="0" lvl="0" marL="0" marR="0" rtl="0" algn="l">
              <a:lnSpc>
                <a:spcPct val="114285"/>
              </a:lnSpc>
              <a:spcBef>
                <a:spcPts val="1600"/>
              </a:spcBef>
              <a:spcAft>
                <a:spcPts val="0"/>
              </a:spcAft>
              <a:buNone/>
            </a:pPr>
            <a:r>
              <a:rPr b="1" lang="de-CH" sz="2800">
                <a:solidFill>
                  <a:srgbClr val="0000FF"/>
                </a:solidFill>
                <a:latin typeface="Arial"/>
                <a:ea typeface="Arial"/>
                <a:cs typeface="Arial"/>
                <a:sym typeface="Arial"/>
              </a:rPr>
              <a:t>logic with priority</a:t>
            </a:r>
            <a:endParaRPr b="1" sz="2800">
              <a:solidFill>
                <a:srgbClr val="0000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515407" y="628650"/>
            <a:ext cx="7558087" cy="709613"/>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de-CH" sz="2800" u="none" cap="none" strike="noStrike">
                <a:solidFill>
                  <a:schemeClr val="dk2"/>
                </a:solidFill>
                <a:latin typeface="Arial"/>
                <a:ea typeface="Arial"/>
                <a:cs typeface="Arial"/>
                <a:sym typeface="Arial"/>
              </a:rPr>
              <a:t>Synthesis output (RTL Viewer) with Quartus</a:t>
            </a:r>
            <a:endParaRPr b="1" i="0" sz="2800" u="none" cap="none" strike="noStrike">
              <a:solidFill>
                <a:schemeClr val="dk2"/>
              </a:solidFill>
              <a:latin typeface="Arial"/>
              <a:ea typeface="Arial"/>
              <a:cs typeface="Arial"/>
              <a:sym typeface="Arial"/>
            </a:endParaRPr>
          </a:p>
        </p:txBody>
      </p:sp>
      <p:sp>
        <p:nvSpPr>
          <p:cNvPr id="113" name="Shape 113"/>
          <p:cNvSpPr txBox="1"/>
          <p:nvPr>
            <p:ph idx="12" type="sldNum"/>
          </p:nvPr>
        </p:nvSpPr>
        <p:spPr>
          <a:xfrm>
            <a:off x="9204325" y="7124700"/>
            <a:ext cx="1214438" cy="19367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lang="de-CH"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pic>
        <p:nvPicPr>
          <p:cNvPr id="114" name="Shape 114"/>
          <p:cNvPicPr preferRelativeResize="0"/>
          <p:nvPr/>
        </p:nvPicPr>
        <p:blipFill rotWithShape="1">
          <a:blip r:embed="rId3">
            <a:alphaModFix/>
          </a:blip>
          <a:srcRect b="0" l="0" r="0" t="0"/>
          <a:stretch/>
        </p:blipFill>
        <p:spPr>
          <a:xfrm>
            <a:off x="1675360" y="2059426"/>
            <a:ext cx="7397750" cy="4294187"/>
          </a:xfrm>
          <a:prstGeom prst="rect">
            <a:avLst/>
          </a:prstGeom>
          <a:noFill/>
          <a:ln>
            <a:noFill/>
          </a:ln>
        </p:spPr>
      </p:pic>
      <p:sp>
        <p:nvSpPr>
          <p:cNvPr id="115" name="Shape 115"/>
          <p:cNvSpPr txBox="1"/>
          <p:nvPr/>
        </p:nvSpPr>
        <p:spPr>
          <a:xfrm>
            <a:off x="2142812" y="4502603"/>
            <a:ext cx="755335" cy="45852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lnSpc>
                <a:spcPct val="160000"/>
              </a:lnSpc>
              <a:spcBef>
                <a:spcPts val="0"/>
              </a:spcBef>
              <a:spcAft>
                <a:spcPts val="0"/>
              </a:spcAft>
              <a:buNone/>
            </a:pPr>
            <a:r>
              <a:rPr b="0" lang="de-CH" sz="2000">
                <a:solidFill>
                  <a:schemeClr val="dk2"/>
                </a:solidFill>
                <a:latin typeface="Arial"/>
                <a:ea typeface="Arial"/>
                <a:cs typeface="Arial"/>
                <a:sym typeface="Arial"/>
              </a:rPr>
              <a:t>prio1</a:t>
            </a:r>
            <a:endParaRPr b="0" sz="2000">
              <a:solidFill>
                <a:schemeClr val="dk2"/>
              </a:solidFill>
              <a:latin typeface="Arial"/>
              <a:ea typeface="Arial"/>
              <a:cs typeface="Arial"/>
              <a:sym typeface="Arial"/>
            </a:endParaRPr>
          </a:p>
        </p:txBody>
      </p:sp>
      <p:sp>
        <p:nvSpPr>
          <p:cNvPr id="116" name="Shape 116"/>
          <p:cNvSpPr txBox="1"/>
          <p:nvPr/>
        </p:nvSpPr>
        <p:spPr>
          <a:xfrm>
            <a:off x="2126902" y="2237825"/>
            <a:ext cx="755335" cy="45852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lnSpc>
                <a:spcPct val="160000"/>
              </a:lnSpc>
              <a:spcBef>
                <a:spcPts val="0"/>
              </a:spcBef>
              <a:spcAft>
                <a:spcPts val="0"/>
              </a:spcAft>
              <a:buNone/>
            </a:pPr>
            <a:r>
              <a:rPr b="0" lang="de-CH" sz="2000">
                <a:solidFill>
                  <a:schemeClr val="dk2"/>
                </a:solidFill>
                <a:latin typeface="Arial"/>
                <a:ea typeface="Arial"/>
                <a:cs typeface="Arial"/>
                <a:sym typeface="Arial"/>
              </a:rPr>
              <a:t>prio2</a:t>
            </a:r>
            <a:endParaRPr b="0" sz="2000">
              <a:solidFill>
                <a:schemeClr val="dk2"/>
              </a:solidFill>
              <a:latin typeface="Arial"/>
              <a:ea typeface="Arial"/>
              <a:cs typeface="Arial"/>
              <a:sym typeface="Arial"/>
            </a:endParaRPr>
          </a:p>
        </p:txBody>
      </p:sp>
      <p:sp>
        <p:nvSpPr>
          <p:cNvPr id="117" name="Shape 117"/>
          <p:cNvSpPr txBox="1"/>
          <p:nvPr/>
        </p:nvSpPr>
        <p:spPr>
          <a:xfrm>
            <a:off x="2126901" y="2666038"/>
            <a:ext cx="755335" cy="45852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lnSpc>
                <a:spcPct val="160000"/>
              </a:lnSpc>
              <a:spcBef>
                <a:spcPts val="0"/>
              </a:spcBef>
              <a:spcAft>
                <a:spcPts val="0"/>
              </a:spcAft>
              <a:buNone/>
            </a:pPr>
            <a:r>
              <a:rPr b="0" lang="de-CH" sz="2000">
                <a:solidFill>
                  <a:schemeClr val="dk2"/>
                </a:solidFill>
                <a:latin typeface="Arial"/>
                <a:ea typeface="Arial"/>
                <a:cs typeface="Arial"/>
                <a:sym typeface="Arial"/>
              </a:rPr>
              <a:t>prio3</a:t>
            </a:r>
            <a:endParaRPr b="0" sz="2000">
              <a:solidFill>
                <a:schemeClr val="dk2"/>
              </a:solidFill>
              <a:latin typeface="Arial"/>
              <a:ea typeface="Arial"/>
              <a:cs typeface="Arial"/>
              <a:sym typeface="Arial"/>
            </a:endParaRPr>
          </a:p>
        </p:txBody>
      </p:sp>
      <p:sp>
        <p:nvSpPr>
          <p:cNvPr id="118" name="Shape 118"/>
          <p:cNvSpPr/>
          <p:nvPr/>
        </p:nvSpPr>
        <p:spPr>
          <a:xfrm>
            <a:off x="4090670" y="2490324"/>
            <a:ext cx="60960" cy="60958"/>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19" name="Shape 119"/>
          <p:cNvSpPr/>
          <p:nvPr/>
        </p:nvSpPr>
        <p:spPr>
          <a:xfrm>
            <a:off x="4094904" y="3544424"/>
            <a:ext cx="60960" cy="60958"/>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20" name="Shape 120"/>
          <p:cNvSpPr/>
          <p:nvPr/>
        </p:nvSpPr>
        <p:spPr>
          <a:xfrm>
            <a:off x="5187104" y="3658724"/>
            <a:ext cx="60960" cy="60958"/>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
        <p:nvSpPr>
          <p:cNvPr id="121" name="Shape 121"/>
          <p:cNvSpPr/>
          <p:nvPr/>
        </p:nvSpPr>
        <p:spPr>
          <a:xfrm>
            <a:off x="5187104" y="4712824"/>
            <a:ext cx="60960" cy="60958"/>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b" bIns="0" lIns="0" spcFirstLastPara="1" rIns="0" wrap="square" tIns="0">
            <a:noAutofit/>
          </a:bodyPr>
          <a:lstStyle/>
          <a:p>
            <a:pPr indent="0" lvl="0" marL="0" marR="0" rtl="0" algn="l">
              <a:lnSpc>
                <a:spcPct val="114285"/>
              </a:lnSpc>
              <a:spcBef>
                <a:spcPts val="0"/>
              </a:spcBef>
              <a:spcAft>
                <a:spcPts val="0"/>
              </a:spcAft>
              <a:buClr>
                <a:schemeClr val="dk2"/>
              </a:buClr>
              <a:buSzPts val="2800"/>
              <a:buFont typeface="Arial"/>
              <a:buNone/>
            </a:pPr>
            <a:r>
              <a:t/>
            </a:r>
            <a:endParaRPr b="1" i="0" sz="2800" u="none" cap="none" strike="noStrike">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p:nvPr/>
        </p:nvSpPr>
        <p:spPr>
          <a:xfrm>
            <a:off x="842119" y="2656507"/>
            <a:ext cx="8827398" cy="3185578"/>
          </a:xfrm>
          <a:prstGeom prst="rect">
            <a:avLst/>
          </a:prstGeom>
          <a:noFill/>
          <a:ln cap="flat" cmpd="sng" w="25400">
            <a:solidFill>
              <a:srgbClr val="C00000"/>
            </a:solidFill>
            <a:prstDash val="solid"/>
            <a:miter lim="800000"/>
            <a:headEnd len="sm" w="sm" type="none"/>
            <a:tailEnd len="sm" w="sm" type="none"/>
          </a:ln>
        </p:spPr>
        <p:txBody>
          <a:bodyPr anchorCtr="0" anchor="t" bIns="53375" lIns="102650" spcFirstLastPara="1" rIns="102650" wrap="square" tIns="53375">
            <a:noAutofit/>
          </a:bodyPr>
          <a:lstStyle/>
          <a:p>
            <a:pPr indent="0" lvl="0" marL="0" marR="0" rtl="0" algn="l">
              <a:lnSpc>
                <a:spcPct val="139130"/>
              </a:lnSpc>
              <a:spcBef>
                <a:spcPts val="0"/>
              </a:spcBef>
              <a:spcAft>
                <a:spcPts val="0"/>
              </a:spcAft>
              <a:buNone/>
            </a:pPr>
            <a:r>
              <a:rPr b="1" lang="de-CH" sz="2300">
                <a:solidFill>
                  <a:srgbClr val="C00000"/>
                </a:solidFill>
                <a:latin typeface="Courier New"/>
                <a:ea typeface="Courier New"/>
                <a:cs typeface="Courier New"/>
                <a:sym typeface="Courier New"/>
              </a:rPr>
              <a:t>CASE</a:t>
            </a:r>
            <a:r>
              <a:rPr b="1" lang="de-CH" sz="2300">
                <a:solidFill>
                  <a:schemeClr val="accent2"/>
                </a:solidFill>
                <a:latin typeface="Courier New"/>
                <a:ea typeface="Courier New"/>
                <a:cs typeface="Courier New"/>
                <a:sym typeface="Courier New"/>
              </a:rPr>
              <a:t> </a:t>
            </a:r>
            <a:r>
              <a:rPr b="1" lang="de-CH" sz="2300">
                <a:solidFill>
                  <a:schemeClr val="dk1"/>
                </a:solidFill>
                <a:latin typeface="Courier New"/>
                <a:ea typeface="Courier New"/>
                <a:cs typeface="Courier New"/>
                <a:sym typeface="Courier New"/>
              </a:rPr>
              <a:t>&lt;control input&gt; </a:t>
            </a:r>
            <a:r>
              <a:rPr b="1" lang="de-CH" sz="2300">
                <a:solidFill>
                  <a:srgbClr val="C00000"/>
                </a:solidFill>
                <a:latin typeface="Courier New"/>
                <a:ea typeface="Courier New"/>
                <a:cs typeface="Courier New"/>
                <a:sym typeface="Courier New"/>
              </a:rPr>
              <a:t>IS</a:t>
            </a:r>
            <a:br>
              <a:rPr b="1" lang="de-CH" sz="2300">
                <a:solidFill>
                  <a:schemeClr val="accent2"/>
                </a:solidFill>
                <a:latin typeface="Courier New"/>
                <a:ea typeface="Courier New"/>
                <a:cs typeface="Courier New"/>
                <a:sym typeface="Courier New"/>
              </a:rPr>
            </a:br>
            <a:r>
              <a:rPr b="1" lang="de-CH" sz="2300">
                <a:solidFill>
                  <a:schemeClr val="accent2"/>
                </a:solidFill>
                <a:latin typeface="Courier New"/>
                <a:ea typeface="Courier New"/>
                <a:cs typeface="Courier New"/>
                <a:sym typeface="Courier New"/>
              </a:rPr>
              <a:t>	 </a:t>
            </a:r>
            <a:r>
              <a:rPr b="1" lang="de-CH" sz="2300">
                <a:solidFill>
                  <a:srgbClr val="C00000"/>
                </a:solidFill>
                <a:latin typeface="Courier New"/>
                <a:ea typeface="Courier New"/>
                <a:cs typeface="Courier New"/>
                <a:sym typeface="Courier New"/>
              </a:rPr>
              <a:t>WHEN</a:t>
            </a:r>
            <a:r>
              <a:rPr b="1" lang="de-CH" sz="2300">
                <a:solidFill>
                  <a:schemeClr val="accent2"/>
                </a:solidFill>
                <a:latin typeface="Courier New"/>
                <a:ea typeface="Courier New"/>
                <a:cs typeface="Courier New"/>
                <a:sym typeface="Courier New"/>
              </a:rPr>
              <a:t> </a:t>
            </a:r>
            <a:r>
              <a:rPr b="1" lang="de-CH" sz="2300">
                <a:solidFill>
                  <a:schemeClr val="dk1"/>
                </a:solidFill>
                <a:latin typeface="Courier New"/>
                <a:ea typeface="Courier New"/>
                <a:cs typeface="Courier New"/>
                <a:sym typeface="Courier New"/>
              </a:rPr>
              <a:t>&lt;test&gt; </a:t>
            </a:r>
            <a:r>
              <a:rPr b="1" lang="de-CH" sz="2300">
                <a:solidFill>
                  <a:srgbClr val="C00000"/>
                </a:solidFill>
                <a:latin typeface="Courier New"/>
                <a:ea typeface="Courier New"/>
                <a:cs typeface="Courier New"/>
                <a:sym typeface="Courier New"/>
              </a:rPr>
              <a:t>=&gt;</a:t>
            </a:r>
            <a:r>
              <a:rPr b="1" lang="de-CH" sz="2300">
                <a:solidFill>
                  <a:schemeClr val="accent2"/>
                </a:solidFill>
                <a:latin typeface="Courier New"/>
                <a:ea typeface="Courier New"/>
                <a:cs typeface="Courier New"/>
                <a:sym typeface="Courier New"/>
              </a:rPr>
              <a:t> </a:t>
            </a:r>
            <a:r>
              <a:rPr b="1" lang="de-CH" sz="2300">
                <a:solidFill>
                  <a:schemeClr val="dk1"/>
                </a:solidFill>
                <a:latin typeface="Courier New"/>
                <a:ea typeface="Courier New"/>
                <a:cs typeface="Courier New"/>
                <a:sym typeface="Courier New"/>
              </a:rPr>
              <a:t>{&lt;sequential statements&gt;};</a:t>
            </a:r>
            <a:br>
              <a:rPr b="1" lang="de-CH" sz="2300">
                <a:solidFill>
                  <a:schemeClr val="dk2"/>
                </a:solidFill>
                <a:latin typeface="Courier New"/>
                <a:ea typeface="Courier New"/>
                <a:cs typeface="Courier New"/>
                <a:sym typeface="Courier New"/>
              </a:rPr>
            </a:br>
            <a:r>
              <a:rPr b="1" lang="de-CH" sz="2300">
                <a:solidFill>
                  <a:schemeClr val="dk2"/>
                </a:solidFill>
                <a:latin typeface="Courier New"/>
                <a:ea typeface="Courier New"/>
                <a:cs typeface="Courier New"/>
                <a:sym typeface="Courier New"/>
              </a:rPr>
              <a:t>	[</a:t>
            </a:r>
            <a:r>
              <a:rPr b="1" lang="de-CH" sz="2300">
                <a:solidFill>
                  <a:srgbClr val="C00000"/>
                </a:solidFill>
                <a:latin typeface="Courier New"/>
                <a:ea typeface="Courier New"/>
                <a:cs typeface="Courier New"/>
                <a:sym typeface="Courier New"/>
              </a:rPr>
              <a:t>WHEN</a:t>
            </a:r>
            <a:r>
              <a:rPr b="1" lang="de-CH" sz="2300">
                <a:solidFill>
                  <a:schemeClr val="accent2"/>
                </a:solidFill>
                <a:latin typeface="Courier New"/>
                <a:ea typeface="Courier New"/>
                <a:cs typeface="Courier New"/>
                <a:sym typeface="Courier New"/>
              </a:rPr>
              <a:t> </a:t>
            </a:r>
            <a:r>
              <a:rPr b="1" lang="de-CH" sz="2300">
                <a:solidFill>
                  <a:schemeClr val="dk1"/>
                </a:solidFill>
                <a:latin typeface="Courier New"/>
                <a:ea typeface="Courier New"/>
                <a:cs typeface="Courier New"/>
                <a:sym typeface="Courier New"/>
              </a:rPr>
              <a:t>&lt;test&gt; </a:t>
            </a:r>
            <a:r>
              <a:rPr b="1" lang="de-CH" sz="2300">
                <a:solidFill>
                  <a:srgbClr val="C00000"/>
                </a:solidFill>
                <a:latin typeface="Courier New"/>
                <a:ea typeface="Courier New"/>
                <a:cs typeface="Courier New"/>
                <a:sym typeface="Courier New"/>
              </a:rPr>
              <a:t>=&gt;</a:t>
            </a:r>
            <a:r>
              <a:rPr b="1" lang="de-CH" sz="2300">
                <a:solidFill>
                  <a:schemeClr val="accent2"/>
                </a:solidFill>
                <a:latin typeface="Courier New"/>
                <a:ea typeface="Courier New"/>
                <a:cs typeface="Courier New"/>
                <a:sym typeface="Courier New"/>
              </a:rPr>
              <a:t> </a:t>
            </a:r>
            <a:r>
              <a:rPr b="1" lang="de-CH" sz="2300">
                <a:solidFill>
                  <a:schemeClr val="dk1"/>
                </a:solidFill>
                <a:latin typeface="Courier New"/>
                <a:ea typeface="Courier New"/>
                <a:cs typeface="Courier New"/>
                <a:sym typeface="Courier New"/>
              </a:rPr>
              <a:t>{&lt;sequential statements&gt;};]</a:t>
            </a:r>
            <a:br>
              <a:rPr b="1" lang="de-CH" sz="2300">
                <a:solidFill>
                  <a:schemeClr val="dk1"/>
                </a:solidFill>
                <a:latin typeface="Courier New"/>
                <a:ea typeface="Courier New"/>
                <a:cs typeface="Courier New"/>
                <a:sym typeface="Courier New"/>
              </a:rPr>
            </a:br>
            <a:r>
              <a:rPr b="1" lang="de-CH" sz="2300">
                <a:solidFill>
                  <a:schemeClr val="dk1"/>
                </a:solidFill>
                <a:latin typeface="Courier New"/>
                <a:ea typeface="Courier New"/>
                <a:cs typeface="Courier New"/>
                <a:sym typeface="Courier New"/>
              </a:rPr>
              <a:t>	…</a:t>
            </a:r>
            <a:br>
              <a:rPr b="1" lang="de-CH" sz="2300">
                <a:solidFill>
                  <a:schemeClr val="dk1"/>
                </a:solidFill>
                <a:latin typeface="Courier New"/>
                <a:ea typeface="Courier New"/>
                <a:cs typeface="Courier New"/>
                <a:sym typeface="Courier New"/>
              </a:rPr>
            </a:br>
            <a:r>
              <a:rPr b="1" lang="de-CH" sz="2300">
                <a:solidFill>
                  <a:schemeClr val="dk1"/>
                </a:solidFill>
                <a:latin typeface="Courier New"/>
                <a:ea typeface="Courier New"/>
                <a:cs typeface="Courier New"/>
                <a:sym typeface="Courier New"/>
              </a:rPr>
              <a:t>	</a:t>
            </a:r>
            <a:r>
              <a:rPr b="1" lang="de-CH" sz="2300">
                <a:solidFill>
                  <a:schemeClr val="dk2"/>
                </a:solidFill>
                <a:latin typeface="Courier New"/>
                <a:ea typeface="Courier New"/>
                <a:cs typeface="Courier New"/>
                <a:sym typeface="Courier New"/>
              </a:rPr>
              <a:t>[</a:t>
            </a:r>
            <a:r>
              <a:rPr b="1" lang="de-CH" sz="2300">
                <a:solidFill>
                  <a:srgbClr val="C00000"/>
                </a:solidFill>
                <a:latin typeface="Courier New"/>
                <a:ea typeface="Courier New"/>
                <a:cs typeface="Courier New"/>
                <a:sym typeface="Courier New"/>
              </a:rPr>
              <a:t>WHEN</a:t>
            </a:r>
            <a:r>
              <a:rPr b="1" lang="de-CH" sz="2300">
                <a:solidFill>
                  <a:schemeClr val="accent2"/>
                </a:solidFill>
                <a:latin typeface="Courier New"/>
                <a:ea typeface="Courier New"/>
                <a:cs typeface="Courier New"/>
                <a:sym typeface="Courier New"/>
              </a:rPr>
              <a:t> </a:t>
            </a:r>
            <a:r>
              <a:rPr b="1" lang="de-CH" sz="2300">
                <a:solidFill>
                  <a:srgbClr val="C00000"/>
                </a:solidFill>
                <a:latin typeface="Courier New"/>
                <a:ea typeface="Courier New"/>
                <a:cs typeface="Courier New"/>
                <a:sym typeface="Courier New"/>
              </a:rPr>
              <a:t>OTHERS</a:t>
            </a:r>
            <a:r>
              <a:rPr b="1" lang="de-CH" sz="2300">
                <a:solidFill>
                  <a:schemeClr val="dk1"/>
                </a:solidFill>
                <a:latin typeface="Courier New"/>
                <a:ea typeface="Courier New"/>
                <a:cs typeface="Courier New"/>
                <a:sym typeface="Courier New"/>
              </a:rPr>
              <a:t> </a:t>
            </a:r>
            <a:r>
              <a:rPr b="1" lang="de-CH" sz="2300">
                <a:solidFill>
                  <a:srgbClr val="C00000"/>
                </a:solidFill>
                <a:latin typeface="Courier New"/>
                <a:ea typeface="Courier New"/>
                <a:cs typeface="Courier New"/>
                <a:sym typeface="Courier New"/>
              </a:rPr>
              <a:t>=&gt;</a:t>
            </a:r>
            <a:r>
              <a:rPr b="1" lang="de-CH" sz="2300">
                <a:solidFill>
                  <a:schemeClr val="accent2"/>
                </a:solidFill>
                <a:latin typeface="Courier New"/>
                <a:ea typeface="Courier New"/>
                <a:cs typeface="Courier New"/>
                <a:sym typeface="Courier New"/>
              </a:rPr>
              <a:t> </a:t>
            </a:r>
            <a:r>
              <a:rPr b="1" lang="de-CH" sz="2300">
                <a:solidFill>
                  <a:schemeClr val="dk1"/>
                </a:solidFill>
                <a:latin typeface="Courier New"/>
                <a:ea typeface="Courier New"/>
                <a:cs typeface="Courier New"/>
                <a:sym typeface="Courier New"/>
              </a:rPr>
              <a:t>{&lt;sequential statements&gt;};]</a:t>
            </a:r>
            <a:endParaRPr/>
          </a:p>
          <a:p>
            <a:pPr indent="0" lvl="0" marL="0" marR="0" rtl="0" algn="l">
              <a:lnSpc>
                <a:spcPct val="139130"/>
              </a:lnSpc>
              <a:spcBef>
                <a:spcPts val="1600"/>
              </a:spcBef>
              <a:spcAft>
                <a:spcPts val="0"/>
              </a:spcAft>
              <a:buNone/>
            </a:pPr>
            <a:br>
              <a:rPr b="1" lang="de-CH" sz="2300">
                <a:solidFill>
                  <a:schemeClr val="dk2"/>
                </a:solidFill>
                <a:latin typeface="Courier New"/>
                <a:ea typeface="Courier New"/>
                <a:cs typeface="Courier New"/>
                <a:sym typeface="Courier New"/>
              </a:rPr>
            </a:br>
            <a:r>
              <a:rPr b="1" lang="de-CH" sz="2300">
                <a:solidFill>
                  <a:srgbClr val="C00000"/>
                </a:solidFill>
                <a:latin typeface="Courier New"/>
                <a:ea typeface="Courier New"/>
                <a:cs typeface="Courier New"/>
                <a:sym typeface="Courier New"/>
              </a:rPr>
              <a:t>END</a:t>
            </a:r>
            <a:r>
              <a:rPr b="1" lang="de-CH" sz="2300">
                <a:solidFill>
                  <a:schemeClr val="accent2"/>
                </a:solidFill>
                <a:latin typeface="Courier New"/>
                <a:ea typeface="Courier New"/>
                <a:cs typeface="Courier New"/>
                <a:sym typeface="Courier New"/>
              </a:rPr>
              <a:t> </a:t>
            </a:r>
            <a:r>
              <a:rPr b="1" lang="de-CH" sz="2300">
                <a:solidFill>
                  <a:srgbClr val="C00000"/>
                </a:solidFill>
                <a:latin typeface="Courier New"/>
                <a:ea typeface="Courier New"/>
                <a:cs typeface="Courier New"/>
                <a:sym typeface="Courier New"/>
              </a:rPr>
              <a:t>CASE;</a:t>
            </a:r>
            <a:endParaRPr/>
          </a:p>
        </p:txBody>
      </p:sp>
      <p:sp>
        <p:nvSpPr>
          <p:cNvPr id="128" name="Shape 128"/>
          <p:cNvSpPr txBox="1"/>
          <p:nvPr>
            <p:ph type="title"/>
          </p:nvPr>
        </p:nvSpPr>
        <p:spPr>
          <a:xfrm>
            <a:off x="515407" y="628650"/>
            <a:ext cx="7558087" cy="709613"/>
          </a:xfrm>
          <a:prstGeom prst="rect">
            <a:avLst/>
          </a:prstGeom>
          <a:noFill/>
          <a:ln>
            <a:noFill/>
          </a:ln>
        </p:spPr>
        <p:txBody>
          <a:bodyPr anchorCtr="0" anchor="t" bIns="0" lIns="0" spcFirstLastPara="1" rIns="0" wrap="square" tIns="0">
            <a:noAutofit/>
          </a:bodyPr>
          <a:lstStyle/>
          <a:p>
            <a:pPr indent="0" lvl="0" marL="0" marR="0" rtl="0" algn="l">
              <a:lnSpc>
                <a:spcPct val="118518"/>
              </a:lnSpc>
              <a:spcBef>
                <a:spcPts val="0"/>
              </a:spcBef>
              <a:spcAft>
                <a:spcPts val="0"/>
              </a:spcAft>
              <a:buNone/>
            </a:pPr>
            <a:r>
              <a:rPr b="1" i="0" lang="de-CH" sz="2700" u="none" cap="none" strike="noStrike">
                <a:solidFill>
                  <a:schemeClr val="dk2"/>
                </a:solidFill>
                <a:latin typeface="Arial"/>
                <a:ea typeface="Arial"/>
                <a:cs typeface="Arial"/>
                <a:sym typeface="Arial"/>
              </a:rPr>
              <a:t>Case Statement in Process</a:t>
            </a:r>
            <a:endParaRPr b="1" i="0" sz="2700" u="none" cap="none" strike="noStrike">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670834" y="446161"/>
            <a:ext cx="8838764" cy="792883"/>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1" i="0" lang="de-CH" sz="2400" u="none" cap="none" strike="noStrike">
                <a:solidFill>
                  <a:schemeClr val="dk2"/>
                </a:solidFill>
                <a:latin typeface="Arial"/>
                <a:ea typeface="Arial"/>
                <a:cs typeface="Arial"/>
                <a:sym typeface="Arial"/>
              </a:rPr>
              <a:t>Beispiel: 4 x 1 Multiplexer mit CASE</a:t>
            </a:r>
            <a:endParaRPr b="1" i="0" sz="2400" u="none" cap="none" strike="noStrike">
              <a:solidFill>
                <a:schemeClr val="dk2"/>
              </a:solidFill>
              <a:latin typeface="Arial"/>
              <a:ea typeface="Arial"/>
              <a:cs typeface="Arial"/>
              <a:sym typeface="Arial"/>
            </a:endParaRPr>
          </a:p>
        </p:txBody>
      </p:sp>
      <p:sp>
        <p:nvSpPr>
          <p:cNvPr id="135" name="Shape 135"/>
          <p:cNvSpPr/>
          <p:nvPr/>
        </p:nvSpPr>
        <p:spPr>
          <a:xfrm>
            <a:off x="658607" y="3353860"/>
            <a:ext cx="9094610" cy="3798643"/>
          </a:xfrm>
          <a:prstGeom prst="rect">
            <a:avLst/>
          </a:prstGeom>
          <a:noFill/>
          <a:ln>
            <a:noFill/>
          </a:ln>
        </p:spPr>
        <p:txBody>
          <a:bodyPr anchorCtr="0" anchor="t" bIns="52150" lIns="104300" spcFirstLastPara="1" rIns="104300" wrap="square" tIns="52150">
            <a:noAutofit/>
          </a:bodyPr>
          <a:lstStyle/>
          <a:p>
            <a:pPr indent="0" lvl="0" marL="0" marR="0" rtl="0" algn="l">
              <a:lnSpc>
                <a:spcPct val="100000"/>
              </a:lnSpc>
              <a:spcBef>
                <a:spcPts val="0"/>
              </a:spcBef>
              <a:spcAft>
                <a:spcPts val="0"/>
              </a:spcAft>
              <a:buNone/>
            </a:pPr>
            <a:r>
              <a:rPr b="1" lang="de-CH" sz="2000">
                <a:solidFill>
                  <a:srgbClr val="7F7F7F"/>
                </a:solidFill>
                <a:latin typeface="Courier New"/>
                <a:ea typeface="Courier New"/>
                <a:cs typeface="Courier New"/>
                <a:sym typeface="Courier New"/>
              </a:rPr>
              <a:t>ARCHITECTURE comb OF mux_beispiel IS</a:t>
            </a:r>
            <a:br>
              <a:rPr b="1" lang="de-CH" sz="2000">
                <a:solidFill>
                  <a:srgbClr val="7F7F7F"/>
                </a:solidFill>
                <a:latin typeface="Courier New"/>
                <a:ea typeface="Courier New"/>
                <a:cs typeface="Courier New"/>
                <a:sym typeface="Courier New"/>
              </a:rPr>
            </a:br>
            <a:r>
              <a:rPr b="1" lang="de-CH" sz="2000">
                <a:solidFill>
                  <a:srgbClr val="7F7F7F"/>
                </a:solidFill>
                <a:latin typeface="Courier New"/>
                <a:ea typeface="Courier New"/>
                <a:cs typeface="Courier New"/>
                <a:sym typeface="Courier New"/>
              </a:rPr>
              <a:t>BEGIN</a:t>
            </a:r>
            <a:br>
              <a:rPr b="1" lang="de-CH" sz="2000">
                <a:solidFill>
                  <a:srgbClr val="7F7F7F"/>
                </a:solidFill>
                <a:latin typeface="Courier New"/>
                <a:ea typeface="Courier New"/>
                <a:cs typeface="Courier New"/>
                <a:sym typeface="Courier New"/>
              </a:rPr>
            </a:br>
            <a:r>
              <a:rPr b="1" lang="de-CH" sz="2000">
                <a:solidFill>
                  <a:srgbClr val="7F7F7F"/>
                </a:solidFill>
                <a:latin typeface="Courier New"/>
                <a:ea typeface="Courier New"/>
                <a:cs typeface="Courier New"/>
                <a:sym typeface="Courier New"/>
              </a:rPr>
              <a:t>	muxer: PROCESS(sel,a,b,c,d)</a:t>
            </a:r>
            <a:br>
              <a:rPr b="1" lang="de-CH" sz="2000">
                <a:solidFill>
                  <a:srgbClr val="7F7F7F"/>
                </a:solidFill>
                <a:latin typeface="Courier New"/>
                <a:ea typeface="Courier New"/>
                <a:cs typeface="Courier New"/>
                <a:sym typeface="Courier New"/>
              </a:rPr>
            </a:br>
            <a:r>
              <a:rPr b="1" lang="de-CH" sz="2000">
                <a:solidFill>
                  <a:srgbClr val="7F7F7F"/>
                </a:solidFill>
                <a:latin typeface="Courier New"/>
                <a:ea typeface="Courier New"/>
                <a:cs typeface="Courier New"/>
                <a:sym typeface="Courier New"/>
              </a:rPr>
              <a:t>	BEGIN</a:t>
            </a:r>
            <a:br>
              <a:rPr b="1" lang="de-CH" sz="2000">
                <a:solidFill>
                  <a:srgbClr val="7F7F7F"/>
                </a:solidFill>
                <a:latin typeface="Courier New"/>
                <a:ea typeface="Courier New"/>
                <a:cs typeface="Courier New"/>
                <a:sym typeface="Courier New"/>
              </a:rPr>
            </a:br>
            <a:r>
              <a:rPr b="1" lang="de-CH" sz="2000">
                <a:solidFill>
                  <a:schemeClr val="dk1"/>
                </a:solidFill>
                <a:latin typeface="Courier New"/>
                <a:ea typeface="Courier New"/>
                <a:cs typeface="Courier New"/>
                <a:sym typeface="Courier New"/>
              </a:rPr>
              <a:t>		</a:t>
            </a:r>
            <a:r>
              <a:rPr b="1" lang="de-CH" sz="2000">
                <a:solidFill>
                  <a:srgbClr val="C00000"/>
                </a:solidFill>
                <a:latin typeface="Courier New"/>
                <a:ea typeface="Courier New"/>
                <a:cs typeface="Courier New"/>
                <a:sym typeface="Courier New"/>
              </a:rPr>
              <a:t>CASE</a:t>
            </a:r>
            <a:r>
              <a:rPr b="1" lang="de-CH" sz="2000">
                <a:solidFill>
                  <a:schemeClr val="dk1"/>
                </a:solidFill>
                <a:latin typeface="Courier New"/>
                <a:ea typeface="Courier New"/>
                <a:cs typeface="Courier New"/>
                <a:sym typeface="Courier New"/>
              </a:rPr>
              <a:t> sel </a:t>
            </a:r>
            <a:r>
              <a:rPr b="1" lang="de-CH" sz="2000">
                <a:solidFill>
                  <a:srgbClr val="C00000"/>
                </a:solidFill>
                <a:latin typeface="Courier New"/>
                <a:ea typeface="Courier New"/>
                <a:cs typeface="Courier New"/>
                <a:sym typeface="Courier New"/>
              </a:rPr>
              <a:t>IS</a:t>
            </a:r>
            <a:br>
              <a:rPr b="1" lang="de-CH" sz="2000">
                <a:solidFill>
                  <a:schemeClr val="dk1"/>
                </a:solidFill>
                <a:latin typeface="Courier New"/>
                <a:ea typeface="Courier New"/>
                <a:cs typeface="Courier New"/>
                <a:sym typeface="Courier New"/>
              </a:rPr>
            </a:br>
            <a:r>
              <a:rPr b="1" lang="de-CH" sz="2000">
                <a:solidFill>
                  <a:schemeClr val="dk1"/>
                </a:solidFill>
                <a:latin typeface="Courier New"/>
                <a:ea typeface="Courier New"/>
                <a:cs typeface="Courier New"/>
                <a:sym typeface="Courier New"/>
              </a:rPr>
              <a:t>			</a:t>
            </a:r>
            <a:r>
              <a:rPr b="1" lang="de-CH" sz="2000">
                <a:solidFill>
                  <a:srgbClr val="C00000"/>
                </a:solidFill>
                <a:latin typeface="Courier New"/>
                <a:ea typeface="Courier New"/>
                <a:cs typeface="Courier New"/>
                <a:sym typeface="Courier New"/>
              </a:rPr>
              <a:t>WHEN</a:t>
            </a:r>
            <a:r>
              <a:rPr b="1" lang="de-CH" sz="2000">
                <a:solidFill>
                  <a:schemeClr val="dk1"/>
                </a:solidFill>
                <a:latin typeface="Courier New"/>
                <a:ea typeface="Courier New"/>
                <a:cs typeface="Courier New"/>
                <a:sym typeface="Courier New"/>
              </a:rPr>
              <a:t> "00" =&gt; x &lt;= a;</a:t>
            </a:r>
            <a:br>
              <a:rPr b="1" lang="de-CH" sz="2000">
                <a:solidFill>
                  <a:schemeClr val="dk1"/>
                </a:solidFill>
                <a:latin typeface="Courier New"/>
                <a:ea typeface="Courier New"/>
                <a:cs typeface="Courier New"/>
                <a:sym typeface="Courier New"/>
              </a:rPr>
            </a:br>
            <a:r>
              <a:rPr b="1" lang="de-CH" sz="2000">
                <a:solidFill>
                  <a:schemeClr val="dk1"/>
                </a:solidFill>
                <a:latin typeface="Courier New"/>
                <a:ea typeface="Courier New"/>
                <a:cs typeface="Courier New"/>
                <a:sym typeface="Courier New"/>
              </a:rPr>
              <a:t>			</a:t>
            </a:r>
            <a:r>
              <a:rPr b="1" lang="de-CH" sz="2000">
                <a:solidFill>
                  <a:srgbClr val="C00000"/>
                </a:solidFill>
                <a:latin typeface="Courier New"/>
                <a:ea typeface="Courier New"/>
                <a:cs typeface="Courier New"/>
                <a:sym typeface="Courier New"/>
              </a:rPr>
              <a:t>WHEN</a:t>
            </a:r>
            <a:r>
              <a:rPr b="1" lang="de-CH" sz="2000">
                <a:solidFill>
                  <a:schemeClr val="dk1"/>
                </a:solidFill>
                <a:latin typeface="Courier New"/>
                <a:ea typeface="Courier New"/>
                <a:cs typeface="Courier New"/>
                <a:sym typeface="Courier New"/>
              </a:rPr>
              <a:t> "01" =&gt; x &lt;= b;</a:t>
            </a:r>
            <a:br>
              <a:rPr b="1" lang="de-CH" sz="2000">
                <a:solidFill>
                  <a:schemeClr val="dk1"/>
                </a:solidFill>
                <a:latin typeface="Courier New"/>
                <a:ea typeface="Courier New"/>
                <a:cs typeface="Courier New"/>
                <a:sym typeface="Courier New"/>
              </a:rPr>
            </a:br>
            <a:r>
              <a:rPr b="1" lang="de-CH" sz="2000">
                <a:solidFill>
                  <a:schemeClr val="dk1"/>
                </a:solidFill>
                <a:latin typeface="Courier New"/>
                <a:ea typeface="Courier New"/>
                <a:cs typeface="Courier New"/>
                <a:sym typeface="Courier New"/>
              </a:rPr>
              <a:t>			</a:t>
            </a:r>
            <a:r>
              <a:rPr b="1" lang="de-CH" sz="2000">
                <a:solidFill>
                  <a:srgbClr val="C00000"/>
                </a:solidFill>
                <a:latin typeface="Courier New"/>
                <a:ea typeface="Courier New"/>
                <a:cs typeface="Courier New"/>
                <a:sym typeface="Courier New"/>
              </a:rPr>
              <a:t>WHEN</a:t>
            </a:r>
            <a:r>
              <a:rPr b="1" lang="de-CH" sz="2000">
                <a:solidFill>
                  <a:schemeClr val="dk1"/>
                </a:solidFill>
                <a:latin typeface="Courier New"/>
                <a:ea typeface="Courier New"/>
                <a:cs typeface="Courier New"/>
                <a:sym typeface="Courier New"/>
              </a:rPr>
              <a:t> "10" =&gt; x &lt;= c; </a:t>
            </a:r>
            <a:br>
              <a:rPr b="1" lang="de-CH" sz="2000">
                <a:solidFill>
                  <a:schemeClr val="dk1"/>
                </a:solidFill>
                <a:latin typeface="Courier New"/>
                <a:ea typeface="Courier New"/>
                <a:cs typeface="Courier New"/>
                <a:sym typeface="Courier New"/>
              </a:rPr>
            </a:br>
            <a:r>
              <a:rPr b="1" lang="de-CH" sz="2000">
                <a:solidFill>
                  <a:schemeClr val="dk1"/>
                </a:solidFill>
                <a:latin typeface="Courier New"/>
                <a:ea typeface="Courier New"/>
                <a:cs typeface="Courier New"/>
                <a:sym typeface="Courier New"/>
              </a:rPr>
              <a:t>			</a:t>
            </a:r>
            <a:r>
              <a:rPr b="1" lang="de-CH" sz="2000">
                <a:solidFill>
                  <a:srgbClr val="C00000"/>
                </a:solidFill>
                <a:latin typeface="Courier New"/>
                <a:ea typeface="Courier New"/>
                <a:cs typeface="Courier New"/>
                <a:sym typeface="Courier New"/>
              </a:rPr>
              <a:t>WHEN</a:t>
            </a:r>
            <a:r>
              <a:rPr b="1" lang="de-CH" sz="2000">
                <a:solidFill>
                  <a:schemeClr val="dk1"/>
                </a:solidFill>
                <a:latin typeface="Courier New"/>
                <a:ea typeface="Courier New"/>
                <a:cs typeface="Courier New"/>
                <a:sym typeface="Courier New"/>
              </a:rPr>
              <a:t> </a:t>
            </a:r>
            <a:r>
              <a:rPr b="1" lang="de-CH" sz="2000">
                <a:solidFill>
                  <a:srgbClr val="C00000"/>
                </a:solidFill>
                <a:latin typeface="Courier New"/>
                <a:ea typeface="Courier New"/>
                <a:cs typeface="Courier New"/>
                <a:sym typeface="Courier New"/>
              </a:rPr>
              <a:t>OTHERS</a:t>
            </a:r>
            <a:r>
              <a:rPr b="1" lang="de-CH" sz="2000">
                <a:solidFill>
                  <a:schemeClr val="dk1"/>
                </a:solidFill>
                <a:latin typeface="Courier New"/>
                <a:ea typeface="Courier New"/>
                <a:cs typeface="Courier New"/>
                <a:sym typeface="Courier New"/>
              </a:rPr>
              <a:t> =&gt; x &lt;= d;</a:t>
            </a:r>
            <a:br>
              <a:rPr b="1" lang="de-CH" sz="2000">
                <a:solidFill>
                  <a:schemeClr val="dk1"/>
                </a:solidFill>
                <a:latin typeface="Courier New"/>
                <a:ea typeface="Courier New"/>
                <a:cs typeface="Courier New"/>
                <a:sym typeface="Courier New"/>
              </a:rPr>
            </a:br>
            <a:r>
              <a:rPr b="1" lang="de-CH" sz="2000">
                <a:solidFill>
                  <a:schemeClr val="dk1"/>
                </a:solidFill>
                <a:latin typeface="Courier New"/>
                <a:ea typeface="Courier New"/>
                <a:cs typeface="Courier New"/>
                <a:sym typeface="Courier New"/>
              </a:rPr>
              <a:t>		</a:t>
            </a:r>
            <a:r>
              <a:rPr b="1" lang="de-CH" sz="2000">
                <a:solidFill>
                  <a:srgbClr val="C00000"/>
                </a:solidFill>
                <a:latin typeface="Courier New"/>
                <a:ea typeface="Courier New"/>
                <a:cs typeface="Courier New"/>
                <a:sym typeface="Courier New"/>
              </a:rPr>
              <a:t>END</a:t>
            </a:r>
            <a:r>
              <a:rPr b="1" lang="de-CH" sz="2000">
                <a:solidFill>
                  <a:schemeClr val="dk1"/>
                </a:solidFill>
                <a:latin typeface="Courier New"/>
                <a:ea typeface="Courier New"/>
                <a:cs typeface="Courier New"/>
                <a:sym typeface="Courier New"/>
              </a:rPr>
              <a:t> </a:t>
            </a:r>
            <a:r>
              <a:rPr b="1" lang="de-CH" sz="2000">
                <a:solidFill>
                  <a:srgbClr val="C00000"/>
                </a:solidFill>
                <a:latin typeface="Courier New"/>
                <a:ea typeface="Courier New"/>
                <a:cs typeface="Courier New"/>
                <a:sym typeface="Courier New"/>
              </a:rPr>
              <a:t>CASE</a:t>
            </a:r>
            <a:r>
              <a:rPr b="1" lang="de-CH" sz="2000">
                <a:solidFill>
                  <a:schemeClr val="dk1"/>
                </a:solidFill>
                <a:latin typeface="Courier New"/>
                <a:ea typeface="Courier New"/>
                <a:cs typeface="Courier New"/>
                <a:sym typeface="Courier New"/>
              </a:rPr>
              <a:t>;</a:t>
            </a:r>
            <a:br>
              <a:rPr b="1" lang="de-CH" sz="2000">
                <a:solidFill>
                  <a:schemeClr val="dk1"/>
                </a:solidFill>
                <a:latin typeface="Courier New"/>
                <a:ea typeface="Courier New"/>
                <a:cs typeface="Courier New"/>
                <a:sym typeface="Courier New"/>
              </a:rPr>
            </a:br>
            <a:r>
              <a:rPr b="1" lang="de-CH" sz="2000">
                <a:solidFill>
                  <a:schemeClr val="dk1"/>
                </a:solidFill>
                <a:latin typeface="Courier New"/>
                <a:ea typeface="Courier New"/>
                <a:cs typeface="Courier New"/>
                <a:sym typeface="Courier New"/>
              </a:rPr>
              <a:t>	</a:t>
            </a:r>
            <a:r>
              <a:rPr b="1" lang="de-CH" sz="2000">
                <a:solidFill>
                  <a:srgbClr val="7F7F7F"/>
                </a:solidFill>
                <a:latin typeface="Courier New"/>
                <a:ea typeface="Courier New"/>
                <a:cs typeface="Courier New"/>
                <a:sym typeface="Courier New"/>
              </a:rPr>
              <a:t>END PROCESS muxer;</a:t>
            </a:r>
            <a:br>
              <a:rPr b="1" lang="de-CH" sz="2000">
                <a:solidFill>
                  <a:srgbClr val="7F7F7F"/>
                </a:solidFill>
                <a:latin typeface="Courier New"/>
                <a:ea typeface="Courier New"/>
                <a:cs typeface="Courier New"/>
                <a:sym typeface="Courier New"/>
              </a:rPr>
            </a:br>
            <a:r>
              <a:rPr b="1" lang="de-CH" sz="2000">
                <a:solidFill>
                  <a:srgbClr val="7F7F7F"/>
                </a:solidFill>
                <a:latin typeface="Courier New"/>
                <a:ea typeface="Courier New"/>
                <a:cs typeface="Courier New"/>
                <a:sym typeface="Courier New"/>
              </a:rPr>
              <a:t>END comb;</a:t>
            </a:r>
            <a:endParaRPr/>
          </a:p>
        </p:txBody>
      </p:sp>
      <p:cxnSp>
        <p:nvCxnSpPr>
          <p:cNvPr id="136" name="Shape 136"/>
          <p:cNvCxnSpPr/>
          <p:nvPr/>
        </p:nvCxnSpPr>
        <p:spPr>
          <a:xfrm>
            <a:off x="3218655" y="1221685"/>
            <a:ext cx="1158452" cy="0"/>
          </a:xfrm>
          <a:prstGeom prst="straightConnector1">
            <a:avLst/>
          </a:prstGeom>
          <a:noFill/>
          <a:ln cap="flat" cmpd="sng" w="25400">
            <a:solidFill>
              <a:schemeClr val="dk1"/>
            </a:solidFill>
            <a:prstDash val="solid"/>
            <a:round/>
            <a:headEnd len="med" w="med" type="none"/>
            <a:tailEnd len="med" w="med" type="oval"/>
          </a:ln>
        </p:spPr>
      </p:cxnSp>
      <p:cxnSp>
        <p:nvCxnSpPr>
          <p:cNvPr id="137" name="Shape 137"/>
          <p:cNvCxnSpPr/>
          <p:nvPr/>
        </p:nvCxnSpPr>
        <p:spPr>
          <a:xfrm>
            <a:off x="3218655" y="1725770"/>
            <a:ext cx="1158452" cy="0"/>
          </a:xfrm>
          <a:prstGeom prst="straightConnector1">
            <a:avLst/>
          </a:prstGeom>
          <a:noFill/>
          <a:ln cap="flat" cmpd="sng" w="25400">
            <a:solidFill>
              <a:schemeClr val="dk1"/>
            </a:solidFill>
            <a:prstDash val="solid"/>
            <a:round/>
            <a:headEnd len="med" w="med" type="none"/>
            <a:tailEnd len="med" w="med" type="oval"/>
          </a:ln>
        </p:spPr>
      </p:cxnSp>
      <p:cxnSp>
        <p:nvCxnSpPr>
          <p:cNvPr id="138" name="Shape 138"/>
          <p:cNvCxnSpPr/>
          <p:nvPr/>
        </p:nvCxnSpPr>
        <p:spPr>
          <a:xfrm>
            <a:off x="3218655" y="2229854"/>
            <a:ext cx="1158452" cy="0"/>
          </a:xfrm>
          <a:prstGeom prst="straightConnector1">
            <a:avLst/>
          </a:prstGeom>
          <a:noFill/>
          <a:ln cap="flat" cmpd="sng" w="25400">
            <a:solidFill>
              <a:schemeClr val="dk1"/>
            </a:solidFill>
            <a:prstDash val="solid"/>
            <a:round/>
            <a:headEnd len="med" w="med" type="none"/>
            <a:tailEnd len="med" w="med" type="oval"/>
          </a:ln>
        </p:spPr>
      </p:cxnSp>
      <p:cxnSp>
        <p:nvCxnSpPr>
          <p:cNvPr id="139" name="Shape 139"/>
          <p:cNvCxnSpPr/>
          <p:nvPr/>
        </p:nvCxnSpPr>
        <p:spPr>
          <a:xfrm>
            <a:off x="5268223" y="1760775"/>
            <a:ext cx="1158452" cy="0"/>
          </a:xfrm>
          <a:prstGeom prst="straightConnector1">
            <a:avLst/>
          </a:prstGeom>
          <a:noFill/>
          <a:ln cap="flat" cmpd="sng" w="25400">
            <a:solidFill>
              <a:schemeClr val="dk1"/>
            </a:solidFill>
            <a:prstDash val="solid"/>
            <a:round/>
            <a:headEnd len="med" w="med" type="oval"/>
            <a:tailEnd len="med" w="med" type="none"/>
          </a:ln>
        </p:spPr>
      </p:cxnSp>
      <p:sp>
        <p:nvSpPr>
          <p:cNvPr id="140" name="Shape 140"/>
          <p:cNvSpPr txBox="1"/>
          <p:nvPr/>
        </p:nvSpPr>
        <p:spPr>
          <a:xfrm>
            <a:off x="6710946" y="1592748"/>
            <a:ext cx="335571" cy="518181"/>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1" lang="de-CH" sz="1800">
                <a:solidFill>
                  <a:schemeClr val="dk1"/>
                </a:solidFill>
                <a:latin typeface="Arial"/>
                <a:ea typeface="Arial"/>
                <a:cs typeface="Arial"/>
                <a:sym typeface="Arial"/>
              </a:rPr>
              <a:t>x</a:t>
            </a:r>
            <a:endParaRPr/>
          </a:p>
        </p:txBody>
      </p:sp>
      <p:sp>
        <p:nvSpPr>
          <p:cNvPr id="141" name="Shape 141"/>
          <p:cNvSpPr txBox="1"/>
          <p:nvPr/>
        </p:nvSpPr>
        <p:spPr>
          <a:xfrm>
            <a:off x="2592316" y="1967236"/>
            <a:ext cx="335572" cy="518181"/>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1" lang="de-CH" sz="1800">
                <a:solidFill>
                  <a:schemeClr val="dk1"/>
                </a:solidFill>
                <a:latin typeface="Arial"/>
                <a:ea typeface="Arial"/>
                <a:cs typeface="Arial"/>
                <a:sym typeface="Arial"/>
              </a:rPr>
              <a:t>c</a:t>
            </a:r>
            <a:endParaRPr/>
          </a:p>
        </p:txBody>
      </p:sp>
      <p:sp>
        <p:nvSpPr>
          <p:cNvPr id="142" name="Shape 142"/>
          <p:cNvSpPr txBox="1"/>
          <p:nvPr/>
        </p:nvSpPr>
        <p:spPr>
          <a:xfrm>
            <a:off x="2592402" y="1557741"/>
            <a:ext cx="348395" cy="518181"/>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1" lang="de-CH" sz="1800">
                <a:solidFill>
                  <a:schemeClr val="dk1"/>
                </a:solidFill>
                <a:latin typeface="Arial"/>
                <a:ea typeface="Arial"/>
                <a:cs typeface="Arial"/>
                <a:sym typeface="Arial"/>
              </a:rPr>
              <a:t>b</a:t>
            </a:r>
            <a:endParaRPr/>
          </a:p>
        </p:txBody>
      </p:sp>
      <p:sp>
        <p:nvSpPr>
          <p:cNvPr id="143" name="Shape 143"/>
          <p:cNvSpPr txBox="1"/>
          <p:nvPr/>
        </p:nvSpPr>
        <p:spPr>
          <a:xfrm>
            <a:off x="2611810" y="1053657"/>
            <a:ext cx="335571" cy="518181"/>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1" lang="de-CH" sz="1800">
                <a:solidFill>
                  <a:schemeClr val="dk1"/>
                </a:solidFill>
                <a:latin typeface="Arial"/>
                <a:ea typeface="Arial"/>
                <a:cs typeface="Arial"/>
                <a:sym typeface="Arial"/>
              </a:rPr>
              <a:t>a</a:t>
            </a:r>
            <a:endParaRPr/>
          </a:p>
        </p:txBody>
      </p:sp>
      <p:cxnSp>
        <p:nvCxnSpPr>
          <p:cNvPr id="144" name="Shape 144"/>
          <p:cNvCxnSpPr/>
          <p:nvPr/>
        </p:nvCxnSpPr>
        <p:spPr>
          <a:xfrm>
            <a:off x="3218655" y="3010484"/>
            <a:ext cx="1604010" cy="0"/>
          </a:xfrm>
          <a:prstGeom prst="straightConnector1">
            <a:avLst/>
          </a:prstGeom>
          <a:noFill/>
          <a:ln cap="flat" cmpd="sng" w="9525">
            <a:solidFill>
              <a:schemeClr val="dk1"/>
            </a:solidFill>
            <a:prstDash val="solid"/>
            <a:round/>
            <a:headEnd len="med" w="med" type="none"/>
            <a:tailEnd len="med" w="med" type="none"/>
          </a:ln>
        </p:spPr>
      </p:cxnSp>
      <p:sp>
        <p:nvSpPr>
          <p:cNvPr id="145" name="Shape 145"/>
          <p:cNvSpPr txBox="1"/>
          <p:nvPr/>
        </p:nvSpPr>
        <p:spPr>
          <a:xfrm>
            <a:off x="2501706" y="2726913"/>
            <a:ext cx="527933" cy="518181"/>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1" lang="de-CH" sz="1800">
                <a:solidFill>
                  <a:schemeClr val="dk1"/>
                </a:solidFill>
                <a:latin typeface="Arial"/>
                <a:ea typeface="Arial"/>
                <a:cs typeface="Arial"/>
                <a:sym typeface="Arial"/>
              </a:rPr>
              <a:t>sel</a:t>
            </a:r>
            <a:endParaRPr b="1" sz="1800">
              <a:solidFill>
                <a:schemeClr val="dk1"/>
              </a:solidFill>
              <a:latin typeface="Arial"/>
              <a:ea typeface="Arial"/>
              <a:cs typeface="Arial"/>
              <a:sym typeface="Arial"/>
            </a:endParaRPr>
          </a:p>
        </p:txBody>
      </p:sp>
      <p:cxnSp>
        <p:nvCxnSpPr>
          <p:cNvPr id="146" name="Shape 146"/>
          <p:cNvCxnSpPr/>
          <p:nvPr/>
        </p:nvCxnSpPr>
        <p:spPr>
          <a:xfrm flipH="1">
            <a:off x="3931549" y="2926470"/>
            <a:ext cx="178223" cy="168028"/>
          </a:xfrm>
          <a:prstGeom prst="straightConnector1">
            <a:avLst/>
          </a:prstGeom>
          <a:noFill/>
          <a:ln cap="flat" cmpd="sng" w="25400">
            <a:solidFill>
              <a:schemeClr val="dk1"/>
            </a:solidFill>
            <a:prstDash val="solid"/>
            <a:round/>
            <a:headEnd len="med" w="med" type="none"/>
            <a:tailEnd len="med" w="med" type="none"/>
          </a:ln>
        </p:spPr>
      </p:cxnSp>
      <p:sp>
        <p:nvSpPr>
          <p:cNvPr id="147" name="Shape 147"/>
          <p:cNvSpPr txBox="1"/>
          <p:nvPr/>
        </p:nvSpPr>
        <p:spPr>
          <a:xfrm>
            <a:off x="3764691" y="2582959"/>
            <a:ext cx="335571" cy="518181"/>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1" lang="de-CH" sz="1800">
                <a:solidFill>
                  <a:schemeClr val="dk1"/>
                </a:solidFill>
                <a:latin typeface="Arial"/>
                <a:ea typeface="Arial"/>
                <a:cs typeface="Arial"/>
                <a:sym typeface="Arial"/>
              </a:rPr>
              <a:t>2</a:t>
            </a:r>
            <a:endParaRPr/>
          </a:p>
        </p:txBody>
      </p:sp>
      <p:sp>
        <p:nvSpPr>
          <p:cNvPr id="148" name="Shape 148"/>
          <p:cNvSpPr txBox="1"/>
          <p:nvPr/>
        </p:nvSpPr>
        <p:spPr>
          <a:xfrm>
            <a:off x="3579042" y="717602"/>
            <a:ext cx="335571" cy="518181"/>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1" lang="de-CH" sz="1800">
                <a:solidFill>
                  <a:schemeClr val="dk1"/>
                </a:solidFill>
                <a:latin typeface="Arial"/>
                <a:ea typeface="Arial"/>
                <a:cs typeface="Arial"/>
                <a:sym typeface="Arial"/>
              </a:rPr>
              <a:t>2</a:t>
            </a:r>
            <a:endParaRPr/>
          </a:p>
        </p:txBody>
      </p:sp>
      <p:cxnSp>
        <p:nvCxnSpPr>
          <p:cNvPr id="149" name="Shape 149"/>
          <p:cNvCxnSpPr/>
          <p:nvPr/>
        </p:nvCxnSpPr>
        <p:spPr>
          <a:xfrm flipH="1">
            <a:off x="3575102" y="1137671"/>
            <a:ext cx="178223" cy="168028"/>
          </a:xfrm>
          <a:prstGeom prst="straightConnector1">
            <a:avLst/>
          </a:prstGeom>
          <a:noFill/>
          <a:ln cap="flat" cmpd="sng" w="25400">
            <a:solidFill>
              <a:schemeClr val="dk1"/>
            </a:solidFill>
            <a:prstDash val="solid"/>
            <a:round/>
            <a:headEnd len="med" w="med" type="none"/>
            <a:tailEnd len="med" w="med" type="none"/>
          </a:ln>
        </p:spPr>
      </p:cxnSp>
      <p:cxnSp>
        <p:nvCxnSpPr>
          <p:cNvPr id="150" name="Shape 150"/>
          <p:cNvCxnSpPr/>
          <p:nvPr/>
        </p:nvCxnSpPr>
        <p:spPr>
          <a:xfrm flipH="1">
            <a:off x="3575102" y="1641756"/>
            <a:ext cx="178223" cy="168028"/>
          </a:xfrm>
          <a:prstGeom prst="straightConnector1">
            <a:avLst/>
          </a:prstGeom>
          <a:noFill/>
          <a:ln cap="flat" cmpd="sng" w="25400">
            <a:solidFill>
              <a:schemeClr val="dk1"/>
            </a:solidFill>
            <a:prstDash val="solid"/>
            <a:round/>
            <a:headEnd len="med" w="med" type="none"/>
            <a:tailEnd len="med" w="med" type="none"/>
          </a:ln>
        </p:spPr>
      </p:cxnSp>
      <p:cxnSp>
        <p:nvCxnSpPr>
          <p:cNvPr id="151" name="Shape 151"/>
          <p:cNvCxnSpPr/>
          <p:nvPr/>
        </p:nvCxnSpPr>
        <p:spPr>
          <a:xfrm flipH="1">
            <a:off x="3575102" y="2145840"/>
            <a:ext cx="178223" cy="168028"/>
          </a:xfrm>
          <a:prstGeom prst="straightConnector1">
            <a:avLst/>
          </a:prstGeom>
          <a:noFill/>
          <a:ln cap="flat" cmpd="sng" w="25400">
            <a:solidFill>
              <a:schemeClr val="dk1"/>
            </a:solidFill>
            <a:prstDash val="solid"/>
            <a:round/>
            <a:headEnd len="med" w="med" type="none"/>
            <a:tailEnd len="med" w="med" type="none"/>
          </a:ln>
        </p:spPr>
      </p:cxnSp>
      <p:sp>
        <p:nvSpPr>
          <p:cNvPr id="152" name="Shape 152"/>
          <p:cNvSpPr txBox="1"/>
          <p:nvPr/>
        </p:nvSpPr>
        <p:spPr>
          <a:xfrm>
            <a:off x="5717722" y="1088664"/>
            <a:ext cx="335571" cy="518181"/>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1" lang="de-CH" sz="1800">
                <a:solidFill>
                  <a:schemeClr val="dk1"/>
                </a:solidFill>
                <a:latin typeface="Arial"/>
                <a:ea typeface="Arial"/>
                <a:cs typeface="Arial"/>
                <a:sym typeface="Arial"/>
              </a:rPr>
              <a:t>2</a:t>
            </a:r>
            <a:endParaRPr/>
          </a:p>
        </p:txBody>
      </p:sp>
      <p:cxnSp>
        <p:nvCxnSpPr>
          <p:cNvPr id="153" name="Shape 153"/>
          <p:cNvCxnSpPr/>
          <p:nvPr/>
        </p:nvCxnSpPr>
        <p:spPr>
          <a:xfrm flipH="1">
            <a:off x="5713782" y="1676761"/>
            <a:ext cx="178223" cy="168028"/>
          </a:xfrm>
          <a:prstGeom prst="straightConnector1">
            <a:avLst/>
          </a:prstGeom>
          <a:noFill/>
          <a:ln cap="flat" cmpd="sng" w="25400">
            <a:solidFill>
              <a:schemeClr val="dk1"/>
            </a:solidFill>
            <a:prstDash val="solid"/>
            <a:round/>
            <a:headEnd len="med" w="med" type="none"/>
            <a:tailEnd len="med" w="med" type="none"/>
          </a:ln>
        </p:spPr>
      </p:cxnSp>
      <p:sp>
        <p:nvSpPr>
          <p:cNvPr id="154" name="Shape 154"/>
          <p:cNvSpPr txBox="1"/>
          <p:nvPr/>
        </p:nvSpPr>
        <p:spPr>
          <a:xfrm>
            <a:off x="4113248" y="1652199"/>
            <a:ext cx="627969" cy="495953"/>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0" lang="de-CH" sz="1800">
                <a:solidFill>
                  <a:schemeClr val="dk1"/>
                </a:solidFill>
                <a:latin typeface="Arial"/>
                <a:ea typeface="Arial"/>
                <a:cs typeface="Arial"/>
                <a:sym typeface="Arial"/>
              </a:rPr>
              <a:t>"01"</a:t>
            </a:r>
            <a:endParaRPr/>
          </a:p>
        </p:txBody>
      </p:sp>
      <p:sp>
        <p:nvSpPr>
          <p:cNvPr id="155" name="Shape 155"/>
          <p:cNvSpPr txBox="1"/>
          <p:nvPr/>
        </p:nvSpPr>
        <p:spPr>
          <a:xfrm>
            <a:off x="4113248" y="2135264"/>
            <a:ext cx="627969" cy="495953"/>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0" lang="de-CH" sz="1800">
                <a:solidFill>
                  <a:schemeClr val="dk1"/>
                </a:solidFill>
                <a:latin typeface="Arial"/>
                <a:ea typeface="Arial"/>
                <a:cs typeface="Arial"/>
                <a:sym typeface="Arial"/>
              </a:rPr>
              <a:t>"10"</a:t>
            </a:r>
            <a:endParaRPr/>
          </a:p>
        </p:txBody>
      </p:sp>
      <p:sp>
        <p:nvSpPr>
          <p:cNvPr id="156" name="Shape 156"/>
          <p:cNvSpPr txBox="1"/>
          <p:nvPr/>
        </p:nvSpPr>
        <p:spPr>
          <a:xfrm>
            <a:off x="4020660" y="1211175"/>
            <a:ext cx="712893" cy="495953"/>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0" lang="de-CH" sz="1800">
                <a:solidFill>
                  <a:schemeClr val="dk1"/>
                </a:solidFill>
                <a:latin typeface="Arial"/>
                <a:ea typeface="Arial"/>
                <a:cs typeface="Arial"/>
                <a:sym typeface="Arial"/>
              </a:rPr>
              <a:t>"00"</a:t>
            </a:r>
            <a:endParaRPr/>
          </a:p>
        </p:txBody>
      </p:sp>
      <p:cxnSp>
        <p:nvCxnSpPr>
          <p:cNvPr id="157" name="Shape 157"/>
          <p:cNvCxnSpPr/>
          <p:nvPr/>
        </p:nvCxnSpPr>
        <p:spPr>
          <a:xfrm>
            <a:off x="4377107" y="1232195"/>
            <a:ext cx="891117" cy="539090"/>
          </a:xfrm>
          <a:prstGeom prst="straightConnector1">
            <a:avLst/>
          </a:prstGeom>
          <a:noFill/>
          <a:ln cap="flat" cmpd="sng" w="19050">
            <a:solidFill>
              <a:schemeClr val="dk1"/>
            </a:solidFill>
            <a:prstDash val="solid"/>
            <a:round/>
            <a:headEnd len="med" w="med" type="none"/>
            <a:tailEnd len="med" w="med" type="none"/>
          </a:ln>
        </p:spPr>
      </p:cxnSp>
      <p:cxnSp>
        <p:nvCxnSpPr>
          <p:cNvPr id="158" name="Shape 158"/>
          <p:cNvCxnSpPr/>
          <p:nvPr/>
        </p:nvCxnSpPr>
        <p:spPr>
          <a:xfrm rot="10800000">
            <a:off x="4822665" y="1491230"/>
            <a:ext cx="0" cy="1519254"/>
          </a:xfrm>
          <a:prstGeom prst="straightConnector1">
            <a:avLst/>
          </a:prstGeom>
          <a:noFill/>
          <a:ln cap="flat" cmpd="sng" w="9525">
            <a:solidFill>
              <a:schemeClr val="dk1"/>
            </a:solidFill>
            <a:prstDash val="solid"/>
            <a:round/>
            <a:headEnd len="med" w="med" type="none"/>
            <a:tailEnd len="med" w="med" type="none"/>
          </a:ln>
        </p:spPr>
      </p:cxnSp>
      <p:cxnSp>
        <p:nvCxnSpPr>
          <p:cNvPr id="159" name="Shape 159"/>
          <p:cNvCxnSpPr/>
          <p:nvPr/>
        </p:nvCxnSpPr>
        <p:spPr>
          <a:xfrm>
            <a:off x="3223915" y="2613474"/>
            <a:ext cx="1158452" cy="0"/>
          </a:xfrm>
          <a:prstGeom prst="straightConnector1">
            <a:avLst/>
          </a:prstGeom>
          <a:noFill/>
          <a:ln cap="flat" cmpd="sng" w="25400">
            <a:solidFill>
              <a:schemeClr val="dk1"/>
            </a:solidFill>
            <a:prstDash val="solid"/>
            <a:round/>
            <a:headEnd len="med" w="med" type="none"/>
            <a:tailEnd len="med" w="med" type="oval"/>
          </a:ln>
        </p:spPr>
      </p:cxnSp>
      <p:cxnSp>
        <p:nvCxnSpPr>
          <p:cNvPr id="160" name="Shape 160"/>
          <p:cNvCxnSpPr/>
          <p:nvPr/>
        </p:nvCxnSpPr>
        <p:spPr>
          <a:xfrm flipH="1">
            <a:off x="3580362" y="2529460"/>
            <a:ext cx="178223" cy="168028"/>
          </a:xfrm>
          <a:prstGeom prst="straightConnector1">
            <a:avLst/>
          </a:prstGeom>
          <a:noFill/>
          <a:ln cap="flat" cmpd="sng" w="25400">
            <a:solidFill>
              <a:schemeClr val="dk1"/>
            </a:solidFill>
            <a:prstDash val="solid"/>
            <a:round/>
            <a:headEnd len="med" w="med" type="none"/>
            <a:tailEnd len="med" w="med" type="none"/>
          </a:ln>
        </p:spPr>
      </p:cxnSp>
      <p:sp>
        <p:nvSpPr>
          <p:cNvPr id="161" name="Shape 161"/>
          <p:cNvSpPr txBox="1"/>
          <p:nvPr/>
        </p:nvSpPr>
        <p:spPr>
          <a:xfrm>
            <a:off x="4127074" y="2539904"/>
            <a:ext cx="610837" cy="495953"/>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0" lang="de-CH" sz="1800">
                <a:solidFill>
                  <a:schemeClr val="dk1"/>
                </a:solidFill>
                <a:latin typeface="Arial"/>
                <a:ea typeface="Arial"/>
                <a:cs typeface="Arial"/>
                <a:sym typeface="Arial"/>
              </a:rPr>
              <a:t>"11"</a:t>
            </a:r>
            <a:endParaRPr/>
          </a:p>
        </p:txBody>
      </p:sp>
      <p:sp>
        <p:nvSpPr>
          <p:cNvPr id="162" name="Shape 162"/>
          <p:cNvSpPr txBox="1"/>
          <p:nvPr/>
        </p:nvSpPr>
        <p:spPr>
          <a:xfrm>
            <a:off x="2591474" y="2336354"/>
            <a:ext cx="348396" cy="468168"/>
          </a:xfrm>
          <a:prstGeom prst="rect">
            <a:avLst/>
          </a:prstGeom>
          <a:noFill/>
          <a:ln>
            <a:noFill/>
          </a:ln>
        </p:spPr>
        <p:txBody>
          <a:bodyPr anchorCtr="0" anchor="t" bIns="53375" lIns="102650" spcFirstLastPara="1" rIns="102650" wrap="square" tIns="53375">
            <a:noAutofit/>
          </a:bodyPr>
          <a:lstStyle/>
          <a:p>
            <a:pPr indent="0" lvl="0" marL="0" marR="0" rtl="0" algn="ctr">
              <a:lnSpc>
                <a:spcPct val="177777"/>
              </a:lnSpc>
              <a:spcBef>
                <a:spcPts val="0"/>
              </a:spcBef>
              <a:spcAft>
                <a:spcPts val="0"/>
              </a:spcAft>
              <a:buNone/>
            </a:pPr>
            <a:r>
              <a:rPr b="1" lang="de-CH" sz="1800">
                <a:solidFill>
                  <a:schemeClr val="dk1"/>
                </a:solidFill>
                <a:latin typeface="Arial"/>
                <a:ea typeface="Arial"/>
                <a:cs typeface="Arial"/>
                <a:sym typeface="Arial"/>
              </a:rPr>
              <a:t>d</a:t>
            </a:r>
            <a:endParaRPr/>
          </a:p>
        </p:txBody>
      </p:sp>
      <p:sp>
        <p:nvSpPr>
          <p:cNvPr id="163" name="Shape 163"/>
          <p:cNvSpPr txBox="1"/>
          <p:nvPr/>
        </p:nvSpPr>
        <p:spPr>
          <a:xfrm>
            <a:off x="6814345" y="3351443"/>
            <a:ext cx="3596557" cy="916490"/>
          </a:xfrm>
          <a:prstGeom prst="rect">
            <a:avLst/>
          </a:prstGeom>
          <a:noFill/>
          <a:ln>
            <a:noFill/>
          </a:ln>
        </p:spPr>
        <p:txBody>
          <a:bodyPr anchorCtr="0" anchor="t" bIns="45700" lIns="91425" spcFirstLastPara="1" rIns="91425" wrap="square" tIns="45700">
            <a:noAutofit/>
          </a:bodyPr>
          <a:lstStyle/>
          <a:p>
            <a:pPr indent="0" lvl="0" marL="0" marR="0" rtl="0" algn="l">
              <a:lnSpc>
                <a:spcPct val="114285"/>
              </a:lnSpc>
              <a:spcBef>
                <a:spcPts val="0"/>
              </a:spcBef>
              <a:spcAft>
                <a:spcPts val="0"/>
              </a:spcAft>
              <a:buNone/>
            </a:pPr>
            <a:r>
              <a:rPr b="1" lang="de-CH" sz="2800">
                <a:solidFill>
                  <a:srgbClr val="0000FF"/>
                </a:solidFill>
                <a:latin typeface="Arial"/>
                <a:ea typeface="Arial"/>
                <a:cs typeface="Arial"/>
                <a:sym typeface="Arial"/>
              </a:rPr>
              <a:t>CASE ist </a:t>
            </a:r>
            <a:br>
              <a:rPr b="1" lang="de-CH" sz="2800">
                <a:solidFill>
                  <a:srgbClr val="0000FF"/>
                </a:solidFill>
                <a:latin typeface="Arial"/>
                <a:ea typeface="Arial"/>
                <a:cs typeface="Arial"/>
                <a:sym typeface="Arial"/>
              </a:rPr>
            </a:br>
            <a:r>
              <a:rPr b="1" lang="de-CH" sz="2800">
                <a:solidFill>
                  <a:srgbClr val="0000FF"/>
                </a:solidFill>
                <a:latin typeface="Arial"/>
                <a:ea typeface="Arial"/>
                <a:cs typeface="Arial"/>
                <a:sym typeface="Arial"/>
              </a:rPr>
              <a:t>NICHT Priorisierend</a:t>
            </a:r>
            <a:endParaRPr b="1" sz="2800">
              <a:solidFill>
                <a:srgbClr val="0000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zhaw_Folien_deutsch">
  <a:themeElements>
    <a:clrScheme name="zhaw_Folien_deutsch 1">
      <a:dk1>
        <a:srgbClr val="000000"/>
      </a:dk1>
      <a:lt1>
        <a:srgbClr val="FFFFFF"/>
      </a:lt1>
      <a:dk2>
        <a:srgbClr val="000000"/>
      </a:dk2>
      <a:lt2>
        <a:srgbClr val="9A9A9C"/>
      </a:lt2>
      <a:accent1>
        <a:srgbClr val="BBE0E3"/>
      </a:accent1>
      <a:accent2>
        <a:srgbClr val="D54E12"/>
      </a:accent2>
      <a:accent3>
        <a:srgbClr val="FFFFFF"/>
      </a:accent3>
      <a:accent4>
        <a:srgbClr val="000000"/>
      </a:accent4>
      <a:accent5>
        <a:srgbClr val="DAEDEF"/>
      </a:accent5>
      <a:accent6>
        <a:srgbClr val="C1460F"/>
      </a:accent6>
      <a:hlink>
        <a:srgbClr val="83B819"/>
      </a:hlink>
      <a:folHlink>
        <a:srgbClr val="F0B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